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5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41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x="18288000" cy="10287000"/>
  <p:notesSz cx="6858000" cy="9144000"/>
  <p:embeddedFontLst>
    <p:embeddedFont>
      <p:font typeface="Calibri (MS) Bold" charset="1" panose="020F0702030404030204"/>
      <p:regular r:id="rId44"/>
    </p:embeddedFont>
    <p:embeddedFont>
      <p:font typeface="Poppins Bold" charset="1" panose="00000800000000000000"/>
      <p:regular r:id="rId45"/>
    </p:embeddedFont>
    <p:embeddedFont>
      <p:font typeface="Calibri (MS)" charset="1" panose="020F0502020204030204"/>
      <p:regular r:id="rId46"/>
    </p:embeddedFont>
    <p:embeddedFont>
      <p:font typeface="Calibri (MS) Bold Italics" charset="1" panose="020F07020304040A0204"/>
      <p:regular r:id="rId50"/>
    </p:embeddedFont>
    <p:embeddedFont>
      <p:font typeface="Calibri (MS) Italics" charset="1" panose="020F05020202040A0204"/>
      <p:regular r:id="rId5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slides/slide30.xml" Type="http://schemas.openxmlformats.org/officeDocument/2006/relationships/slide"/><Relationship Id="rId36" Target="slides/slide31.xml" Type="http://schemas.openxmlformats.org/officeDocument/2006/relationships/slide"/><Relationship Id="rId37" Target="slides/slide32.xml" Type="http://schemas.openxmlformats.org/officeDocument/2006/relationships/slide"/><Relationship Id="rId38" Target="slides/slide33.xml" Type="http://schemas.openxmlformats.org/officeDocument/2006/relationships/slide"/><Relationship Id="rId39" Target="slides/slide34.xml" Type="http://schemas.openxmlformats.org/officeDocument/2006/relationships/slide"/><Relationship Id="rId4" Target="theme/theme1.xml" Type="http://schemas.openxmlformats.org/officeDocument/2006/relationships/theme"/><Relationship Id="rId40" Target="slides/slide35.xml" Type="http://schemas.openxmlformats.org/officeDocument/2006/relationships/slide"/><Relationship Id="rId41" Target="notesMasters/notesMaster1.xml" Type="http://schemas.openxmlformats.org/officeDocument/2006/relationships/notesMaster"/><Relationship Id="rId42" Target="theme/theme2.xml" Type="http://schemas.openxmlformats.org/officeDocument/2006/relationships/theme"/><Relationship Id="rId43" Target="notesSlides/notesSlide1.xml" Type="http://schemas.openxmlformats.org/officeDocument/2006/relationships/notesSlide"/><Relationship Id="rId44" Target="fonts/font44.fntdata" Type="http://schemas.openxmlformats.org/officeDocument/2006/relationships/font"/><Relationship Id="rId45" Target="fonts/font45.fntdata" Type="http://schemas.openxmlformats.org/officeDocument/2006/relationships/font"/><Relationship Id="rId46" Target="fonts/font46.fntdata" Type="http://schemas.openxmlformats.org/officeDocument/2006/relationships/font"/><Relationship Id="rId47" Target="notesSlides/notesSlide2.xml" Type="http://schemas.openxmlformats.org/officeDocument/2006/relationships/notesSlide"/><Relationship Id="rId48" Target="notesSlides/notesSlide3.xml" Type="http://schemas.openxmlformats.org/officeDocument/2006/relationships/notesSlide"/><Relationship Id="rId49" Target="notesSlides/notesSlide4.xml" Type="http://schemas.openxmlformats.org/officeDocument/2006/relationships/notesSlide"/><Relationship Id="rId5" Target="tableStyles.xml" Type="http://schemas.openxmlformats.org/officeDocument/2006/relationships/tableStyles"/><Relationship Id="rId50" Target="fonts/font50.fntdata" Type="http://schemas.openxmlformats.org/officeDocument/2006/relationships/font"/><Relationship Id="rId51" Target="notesSlides/notesSlide5.xml" Type="http://schemas.openxmlformats.org/officeDocument/2006/relationships/notesSlide"/><Relationship Id="rId52" Target="fonts/font52.fntdata" Type="http://schemas.openxmlformats.org/officeDocument/2006/relationships/font"/><Relationship Id="rId53" Target="notesSlides/notesSlide6.xml" Type="http://schemas.openxmlformats.org/officeDocument/2006/relationships/notesSlide"/><Relationship Id="rId54" Target="notesSlides/notesSlide7.xml" Type="http://schemas.openxmlformats.org/officeDocument/2006/relationships/notesSlide"/><Relationship Id="rId55" Target="notesSlides/notesSlide8.xml" Type="http://schemas.openxmlformats.org/officeDocument/2006/relationships/notesSlide"/><Relationship Id="rId56" Target="notesSlides/notesSlide9.xml" Type="http://schemas.openxmlformats.org/officeDocument/2006/relationships/notesSlide"/><Relationship Id="rId57" Target="notesSlides/notesSlide10.xml" Type="http://schemas.openxmlformats.org/officeDocument/2006/relationships/notesSlide"/><Relationship Id="rId58" Target="notesSlides/notesSlide11.xml" Type="http://schemas.openxmlformats.org/officeDocument/2006/relationships/notesSlide"/><Relationship Id="rId59" Target="notesSlides/notesSlide12.xml" Type="http://schemas.openxmlformats.org/officeDocument/2006/relationships/notesSlide"/><Relationship Id="rId6" Target="slides/slide1.xml" Type="http://schemas.openxmlformats.org/officeDocument/2006/relationships/slide"/><Relationship Id="rId60" Target="notesSlides/notesSlide13.xml" Type="http://schemas.openxmlformats.org/officeDocument/2006/relationships/notesSlide"/><Relationship Id="rId61" Target="notesSlides/notesSlide14.xml" Type="http://schemas.openxmlformats.org/officeDocument/2006/relationships/notesSlide"/><Relationship Id="rId62" Target="notesSlides/notesSlide15.xml" Type="http://schemas.openxmlformats.org/officeDocument/2006/relationships/notesSlide"/><Relationship Id="rId63" Target="notesSlides/notesSlide16.xml" Type="http://schemas.openxmlformats.org/officeDocument/2006/relationships/notesSlide"/><Relationship Id="rId64" Target="notesSlides/notesSlide17.xml" Type="http://schemas.openxmlformats.org/officeDocument/2006/relationships/notesSlide"/><Relationship Id="rId65" Target="notesSlides/notesSlide18.xml" Type="http://schemas.openxmlformats.org/officeDocument/2006/relationships/notesSlide"/><Relationship Id="rId66" Target="notesSlides/notesSlide19.xml" Type="http://schemas.openxmlformats.org/officeDocument/2006/relationships/notesSlide"/><Relationship Id="rId67" Target="notesSlides/notesSlide20.xml" Type="http://schemas.openxmlformats.org/officeDocument/2006/relationships/notesSlide"/><Relationship Id="rId68" Target="notesSlides/notesSlide21.xml" Type="http://schemas.openxmlformats.org/officeDocument/2006/relationships/notesSlide"/><Relationship Id="rId69" Target="notesSlides/notesSlide22.xml" Type="http://schemas.openxmlformats.org/officeDocument/2006/relationships/notesSlide"/><Relationship Id="rId7" Target="slides/slide2.xml" Type="http://schemas.openxmlformats.org/officeDocument/2006/relationships/slide"/><Relationship Id="rId70" Target="notesSlides/notesSlide23.xml" Type="http://schemas.openxmlformats.org/officeDocument/2006/relationships/notesSlide"/><Relationship Id="rId71" Target="notesSlides/notesSlide24.xml" Type="http://schemas.openxmlformats.org/officeDocument/2006/relationships/notesSlide"/><Relationship Id="rId72" Target="notesSlides/notesSlide25.xml" Type="http://schemas.openxmlformats.org/officeDocument/2006/relationships/notesSlide"/><Relationship Id="rId73" Target="notesSlides/notesSlide26.xml" Type="http://schemas.openxmlformats.org/officeDocument/2006/relationships/notesSlide"/><Relationship Id="rId74" Target="notesSlides/notesSlide27.xml" Type="http://schemas.openxmlformats.org/officeDocument/2006/relationships/notesSlide"/><Relationship Id="rId75" Target="notesSlides/notesSlide28.xml" Type="http://schemas.openxmlformats.org/officeDocument/2006/relationships/notesSlide"/><Relationship Id="rId76" Target="notesSlides/notesSlide29.xml" Type="http://schemas.openxmlformats.org/officeDocument/2006/relationships/notesSlide"/><Relationship Id="rId77" Target="notesSlides/notesSlide30.xml" Type="http://schemas.openxmlformats.org/officeDocument/2006/relationships/notesSlide"/><Relationship Id="rId78" Target="notesSlides/notesSlide31.xml" Type="http://schemas.openxmlformats.org/officeDocument/2006/relationships/notesSlide"/><Relationship Id="rId79" Target="notesSlides/notesSlide32.xml" Type="http://schemas.openxmlformats.org/officeDocument/2006/relationships/notesSlide"/><Relationship Id="rId8" Target="slides/slide3.xml" Type="http://schemas.openxmlformats.org/officeDocument/2006/relationships/slide"/><Relationship Id="rId80" Target="notesSlides/notesSlide33.xml" Type="http://schemas.openxmlformats.org/officeDocument/2006/relationships/notesSlide"/><Relationship Id="rId81" Target="notesSlides/notesSlide34.xml" Type="http://schemas.openxmlformats.org/officeDocument/2006/relationships/notesSlide"/><Relationship Id="rId82" Target="notesSlides/notesSlide35.xml" Type="http://schemas.openxmlformats.org/officeDocument/2006/relationships/notes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_rels/notesSlide1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0.xml" Type="http://schemas.openxmlformats.org/officeDocument/2006/relationships/slide"/></Relationships>
</file>

<file path=ppt/notesSlides/_rels/notesSlide1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1.xml" Type="http://schemas.openxmlformats.org/officeDocument/2006/relationships/slide"/></Relationships>
</file>

<file path=ppt/notesSlides/_rels/notesSlide1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2.xml" Type="http://schemas.openxmlformats.org/officeDocument/2006/relationships/slide"/></Relationships>
</file>

<file path=ppt/notesSlides/_rels/notesSlide1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3.xml" Type="http://schemas.openxmlformats.org/officeDocument/2006/relationships/slide"/></Relationships>
</file>

<file path=ppt/notesSlides/_rels/notesSlide1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4.xml" Type="http://schemas.openxmlformats.org/officeDocument/2006/relationships/slide"/></Relationships>
</file>

<file path=ppt/notesSlides/_rels/notesSlide1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5.xml" Type="http://schemas.openxmlformats.org/officeDocument/2006/relationships/slide"/></Relationships>
</file>

<file path=ppt/notesSlides/_rels/notesSlide1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6.xml" Type="http://schemas.openxmlformats.org/officeDocument/2006/relationships/slide"/></Relationships>
</file>

<file path=ppt/notesSlides/_rels/notesSlide1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7.xml" Type="http://schemas.openxmlformats.org/officeDocument/2006/relationships/slide"/></Relationships>
</file>

<file path=ppt/notesSlides/_rels/notesSlide1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8.xml" Type="http://schemas.openxmlformats.org/officeDocument/2006/relationships/slide"/></Relationships>
</file>

<file path=ppt/notesSlides/_rels/notesSlide1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9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2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0.xml" Type="http://schemas.openxmlformats.org/officeDocument/2006/relationships/slide"/></Relationships>
</file>

<file path=ppt/notesSlides/_rels/notesSlide2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1.xml" Type="http://schemas.openxmlformats.org/officeDocument/2006/relationships/slide"/></Relationships>
</file>

<file path=ppt/notesSlides/_rels/notesSlide2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2.xml" Type="http://schemas.openxmlformats.org/officeDocument/2006/relationships/slide"/></Relationships>
</file>

<file path=ppt/notesSlides/_rels/notesSlide2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3.xml" Type="http://schemas.openxmlformats.org/officeDocument/2006/relationships/slide"/></Relationships>
</file>

<file path=ppt/notesSlides/_rels/notesSlide2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4.xml" Type="http://schemas.openxmlformats.org/officeDocument/2006/relationships/slide"/></Relationships>
</file>

<file path=ppt/notesSlides/_rels/notesSlide2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5.xml" Type="http://schemas.openxmlformats.org/officeDocument/2006/relationships/slide"/></Relationships>
</file>

<file path=ppt/notesSlides/_rels/notesSlide2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6.xml" Type="http://schemas.openxmlformats.org/officeDocument/2006/relationships/slide"/></Relationships>
</file>

<file path=ppt/notesSlides/_rels/notesSlide2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7.xml" Type="http://schemas.openxmlformats.org/officeDocument/2006/relationships/slide"/></Relationships>
</file>

<file path=ppt/notesSlides/_rels/notesSlide2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8.xml" Type="http://schemas.openxmlformats.org/officeDocument/2006/relationships/slide"/></Relationships>
</file>

<file path=ppt/notesSlides/_rels/notesSlide2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9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3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0.xml" Type="http://schemas.openxmlformats.org/officeDocument/2006/relationships/slide"/></Relationships>
</file>

<file path=ppt/notesSlides/_rels/notesSlide3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1.xml" Type="http://schemas.openxmlformats.org/officeDocument/2006/relationships/slide"/></Relationships>
</file>

<file path=ppt/notesSlides/_rels/notesSlide3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2.xml" Type="http://schemas.openxmlformats.org/officeDocument/2006/relationships/slide"/></Relationships>
</file>

<file path=ppt/notesSlides/_rels/notesSlide3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3.xml" Type="http://schemas.openxmlformats.org/officeDocument/2006/relationships/slide"/></Relationships>
</file>

<file path=ppt/notesSlides/_rels/notesSlide3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4.xml" Type="http://schemas.openxmlformats.org/officeDocument/2006/relationships/slide"/></Relationships>
</file>

<file path=ppt/notesSlides/_rels/notesSlide3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5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_rels/notesSlide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10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11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12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13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14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15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16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17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18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19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20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21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22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23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24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25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26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27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28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29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30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31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32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33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34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35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6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7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8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9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.jpeg" Type="http://schemas.openxmlformats.org/officeDocument/2006/relationships/image"/><Relationship Id="rId5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2.jpeg" Type="http://schemas.openxmlformats.org/officeDocument/2006/relationships/image"/><Relationship Id="rId4" Target="../media/image34.png" Type="http://schemas.openxmlformats.org/officeDocument/2006/relationships/image"/><Relationship Id="rId5" Target="../media/image5.png" Type="http://schemas.openxmlformats.org/officeDocument/2006/relationships/image"/><Relationship Id="rId6" Target="../media/image32.png" Type="http://schemas.openxmlformats.org/officeDocument/2006/relationships/image"/><Relationship Id="rId7" Target="../media/image7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2.jpeg" Type="http://schemas.openxmlformats.org/officeDocument/2006/relationships/image"/><Relationship Id="rId4" Target="../media/image35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2.jpeg" Type="http://schemas.openxmlformats.org/officeDocument/2006/relationships/image"/><Relationship Id="rId4" Target="../media/image11.png" Type="http://schemas.openxmlformats.org/officeDocument/2006/relationships/image"/><Relationship Id="rId5" Target="../media/image36.png" Type="http://schemas.openxmlformats.org/officeDocument/2006/relationships/image"/><Relationship Id="rId6" Target="https://www3.bcb.gov.br/CALCIDADAO/publico/exibirFormAplicacao.do?method=exibirFormAplicacao" TargetMode="External" Type="http://schemas.openxmlformats.org/officeDocument/2006/relationships/hyperlink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https://www.investidor.gov.br/" TargetMode="External" Type="http://schemas.openxmlformats.org/officeDocument/2006/relationships/hyperlink"/><Relationship Id="rId2" Target="../notesSlides/notesSlide13.xml" Type="http://schemas.openxmlformats.org/officeDocument/2006/relationships/notesSlide"/><Relationship Id="rId3" Target="../media/image2.jpeg" Type="http://schemas.openxmlformats.org/officeDocument/2006/relationships/image"/><Relationship Id="rId4" Target="../media/image12.png" Type="http://schemas.openxmlformats.org/officeDocument/2006/relationships/image"/><Relationship Id="rId5" Target="../media/image37.png" Type="http://schemas.openxmlformats.org/officeDocument/2006/relationships/image"/><Relationship Id="rId6" Target="../media/image38.png" Type="http://schemas.openxmlformats.org/officeDocument/2006/relationships/image"/><Relationship Id="rId7" Target="../media/image39.png" Type="http://schemas.openxmlformats.org/officeDocument/2006/relationships/image"/><Relationship Id="rId8" Target="../media/image8.png" Type="http://schemas.openxmlformats.org/officeDocument/2006/relationships/image"/><Relationship Id="rId9" Target="https://edu.b3.com.br/" TargetMode="External" Type="http://schemas.openxmlformats.org/officeDocument/2006/relationships/hyperlink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2.jpeg" Type="http://schemas.openxmlformats.org/officeDocument/2006/relationships/image"/><Relationship Id="rId4" Target="../media/image40.png" Type="http://schemas.openxmlformats.org/officeDocument/2006/relationships/image"/><Relationship Id="rId5" Target="../media/image41.png" Type="http://schemas.openxmlformats.org/officeDocument/2006/relationships/image"/><Relationship Id="rId6" Target="../media/image37.png" Type="http://schemas.openxmlformats.org/officeDocument/2006/relationships/image"/><Relationship Id="rId7" Target="../media/image4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2.jpeg" Type="http://schemas.openxmlformats.org/officeDocument/2006/relationships/image"/><Relationship Id="rId4" Target="../media/image18.png" Type="http://schemas.openxmlformats.org/officeDocument/2006/relationships/image"/><Relationship Id="rId5" Target="../media/image5.png" Type="http://schemas.openxmlformats.org/officeDocument/2006/relationships/image"/><Relationship Id="rId6" Target="../media/image42.png" Type="http://schemas.openxmlformats.org/officeDocument/2006/relationships/image"/><Relationship Id="rId7" Target="../media/image36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https://www.bcb.gov.br/cidadaniafinanceira" TargetMode="External" Type="http://schemas.openxmlformats.org/officeDocument/2006/relationships/hyperlink"/><Relationship Id="rId2" Target="../notesSlides/notesSlide16.xml" Type="http://schemas.openxmlformats.org/officeDocument/2006/relationships/notesSlide"/><Relationship Id="rId3" Target="../media/image2.jpeg" Type="http://schemas.openxmlformats.org/officeDocument/2006/relationships/image"/><Relationship Id="rId4" Target="../media/image24.png" Type="http://schemas.openxmlformats.org/officeDocument/2006/relationships/image"/><Relationship Id="rId5" Target="../media/image43.png" Type="http://schemas.openxmlformats.org/officeDocument/2006/relationships/image"/><Relationship Id="rId6" Target="https://conteudo.cvm.gov.br/menu/investidor/educacao/cursos.html" TargetMode="External" Type="http://schemas.openxmlformats.org/officeDocument/2006/relationships/hyperlink"/><Relationship Id="rId7" Target="../media/image25.png" Type="http://schemas.openxmlformats.org/officeDocument/2006/relationships/image"/><Relationship Id="rId8" Target="https://borainvestir.b3.com.br/" TargetMode="External" Type="http://schemas.openxmlformats.org/officeDocument/2006/relationships/hyperlink"/><Relationship Id="rId9" Target="../media/image44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2.jpeg" Type="http://schemas.openxmlformats.org/officeDocument/2006/relationships/image"/><Relationship Id="rId4" Target="../media/image35.png" Type="http://schemas.openxmlformats.org/officeDocument/2006/relationships/image"/><Relationship Id="rId5" Target="../media/image36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2.jpeg" Type="http://schemas.openxmlformats.org/officeDocument/2006/relationships/image"/><Relationship Id="rId4" Target="../media/image12.png" Type="http://schemas.openxmlformats.org/officeDocument/2006/relationships/image"/><Relationship Id="rId5" Target="../media/image44.png" Type="http://schemas.openxmlformats.org/officeDocument/2006/relationships/image"/><Relationship Id="rId6" Target="../media/image45.png" Type="http://schemas.openxmlformats.org/officeDocument/2006/relationships/image"/><Relationship Id="rId7" Target="../media/image42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2.jpeg" Type="http://schemas.openxmlformats.org/officeDocument/2006/relationships/image"/><Relationship Id="rId4" Target="../media/image40.png" Type="http://schemas.openxmlformats.org/officeDocument/2006/relationships/image"/><Relationship Id="rId5" Target="../media/image46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https://www.investidor.gov.br/" TargetMode="External" Type="http://schemas.openxmlformats.org/officeDocument/2006/relationships/hyperlink"/><Relationship Id="rId11" Target="https://borainvestir.b3.com.br/" TargetMode="External" Type="http://schemas.openxmlformats.org/officeDocument/2006/relationships/hyperlink"/><Relationship Id="rId2" Target="../notesSlides/notesSlide2.xml" Type="http://schemas.openxmlformats.org/officeDocument/2006/relationships/notesSlide"/><Relationship Id="rId3" Target="../media/image2.jpe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media/image7.png" Type="http://schemas.openxmlformats.org/officeDocument/2006/relationships/image"/><Relationship Id="rId8" Target="../media/image8.png" Type="http://schemas.openxmlformats.org/officeDocument/2006/relationships/image"/><Relationship Id="rId9" Target="https://www.bcb.gov.br/cidadaniafinanceira" TargetMode="External" Type="http://schemas.openxmlformats.org/officeDocument/2006/relationships/hyperlink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2.jpeg" Type="http://schemas.openxmlformats.org/officeDocument/2006/relationships/image"/><Relationship Id="rId4" Target="../media/image47.png" Type="http://schemas.openxmlformats.org/officeDocument/2006/relationships/image"/><Relationship Id="rId5" Target="../media/image48.png" Type="http://schemas.openxmlformats.org/officeDocument/2006/relationships/image"/><Relationship Id="rId6" Target="../media/image6.png" Type="http://schemas.openxmlformats.org/officeDocument/2006/relationships/image"/><Relationship Id="rId7" Target="../media/image33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2.jpeg" Type="http://schemas.openxmlformats.org/officeDocument/2006/relationships/image"/><Relationship Id="rId4" Target="../media/image36.png" Type="http://schemas.openxmlformats.org/officeDocument/2006/relationships/image"/><Relationship Id="rId5" Target="../media/image49.png" Type="http://schemas.openxmlformats.org/officeDocument/2006/relationships/image"/><Relationship Id="rId6" Target="../media/image50.png" Type="http://schemas.openxmlformats.org/officeDocument/2006/relationships/image"/><Relationship Id="rId7" Target="../media/image8.png" Type="http://schemas.openxmlformats.org/officeDocument/2006/relationships/image"/><Relationship Id="rId8" Target="https://www.tesourodireto.com.br/" TargetMode="External" Type="http://schemas.openxmlformats.org/officeDocument/2006/relationships/hyperlink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2.jpeg" Type="http://schemas.openxmlformats.org/officeDocument/2006/relationships/image"/><Relationship Id="rId4" Target="../media/image51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2.jpeg" Type="http://schemas.openxmlformats.org/officeDocument/2006/relationships/image"/><Relationship Id="rId4" Target="../media/image35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2.jpeg" Type="http://schemas.openxmlformats.org/officeDocument/2006/relationships/image"/><Relationship Id="rId4" Target="../media/image11.png" Type="http://schemas.openxmlformats.org/officeDocument/2006/relationships/image"/><Relationship Id="rId5" Target="../media/image52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5.xml" Type="http://schemas.openxmlformats.org/officeDocument/2006/relationships/notesSlide"/><Relationship Id="rId3" Target="../media/image2.jpeg" Type="http://schemas.openxmlformats.org/officeDocument/2006/relationships/image"/><Relationship Id="rId4" Target="../media/image13.png" Type="http://schemas.openxmlformats.org/officeDocument/2006/relationships/image"/><Relationship Id="rId5" Target="../media/image28.png" Type="http://schemas.openxmlformats.org/officeDocument/2006/relationships/image"/><Relationship Id="rId6" Target="../media/image53.png" Type="http://schemas.openxmlformats.org/officeDocument/2006/relationships/image"/><Relationship Id="rId7" Target="../media/image51.png" Type="http://schemas.openxmlformats.org/officeDocument/2006/relationships/image"/><Relationship Id="rId8" Target="../media/image54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6.xml" Type="http://schemas.openxmlformats.org/officeDocument/2006/relationships/notesSlide"/><Relationship Id="rId3" Target="../media/image2.jpeg" Type="http://schemas.openxmlformats.org/officeDocument/2006/relationships/image"/><Relationship Id="rId4" Target="../media/image54.png" Type="http://schemas.openxmlformats.org/officeDocument/2006/relationships/image"/><Relationship Id="rId5" Target="../media/image28.png" Type="http://schemas.openxmlformats.org/officeDocument/2006/relationships/image"/><Relationship Id="rId6" Target="../media/image8.png" Type="http://schemas.openxmlformats.org/officeDocument/2006/relationships/image"/><Relationship Id="rId7" Target="https://www.serasa.com.br/score/" TargetMode="External" Type="http://schemas.openxmlformats.org/officeDocument/2006/relationships/hyperlink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https://www.consumidor.gov.br/" TargetMode="External" Type="http://schemas.openxmlformats.org/officeDocument/2006/relationships/hyperlink"/><Relationship Id="rId2" Target="../notesSlides/notesSlide27.xml" Type="http://schemas.openxmlformats.org/officeDocument/2006/relationships/notesSlide"/><Relationship Id="rId3" Target="../media/image2.jpeg" Type="http://schemas.openxmlformats.org/officeDocument/2006/relationships/image"/><Relationship Id="rId4" Target="../media/image40.png" Type="http://schemas.openxmlformats.org/officeDocument/2006/relationships/image"/><Relationship Id="rId5" Target="../media/image55.png" Type="http://schemas.openxmlformats.org/officeDocument/2006/relationships/image"/><Relationship Id="rId6" Target="../media/image56.png" Type="http://schemas.openxmlformats.org/officeDocument/2006/relationships/image"/><Relationship Id="rId7" Target="../media/image57.png" Type="http://schemas.openxmlformats.org/officeDocument/2006/relationships/image"/><Relationship Id="rId8" Target="../media/image15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https://www.gov.br/receitafederal/" TargetMode="External" Type="http://schemas.openxmlformats.org/officeDocument/2006/relationships/hyperlink"/><Relationship Id="rId2" Target="../notesSlides/notesSlide28.xml" Type="http://schemas.openxmlformats.org/officeDocument/2006/relationships/notesSlide"/><Relationship Id="rId3" Target="../media/image2.jpeg" Type="http://schemas.openxmlformats.org/officeDocument/2006/relationships/image"/><Relationship Id="rId4" Target="../media/image58.png" Type="http://schemas.openxmlformats.org/officeDocument/2006/relationships/image"/><Relationship Id="rId5" Target="../media/image44.png" Type="http://schemas.openxmlformats.org/officeDocument/2006/relationships/image"/><Relationship Id="rId6" Target="https://registrato.bcb.gov.br/" TargetMode="External" Type="http://schemas.openxmlformats.org/officeDocument/2006/relationships/hyperlink"/><Relationship Id="rId7" Target="../media/image59.png" Type="http://schemas.openxmlformats.org/officeDocument/2006/relationships/image"/><Relationship Id="rId8" Target="https://www.serasa.com.br/" TargetMode="External" Type="http://schemas.openxmlformats.org/officeDocument/2006/relationships/hyperlink"/><Relationship Id="rId9" Target="../media/image60.pn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https://www.bcb.gov.br/cidadaniafinanceira" TargetMode="External" Type="http://schemas.openxmlformats.org/officeDocument/2006/relationships/hyperlink"/><Relationship Id="rId2" Target="../notesSlides/notesSlide29.xml" Type="http://schemas.openxmlformats.org/officeDocument/2006/relationships/notesSlide"/><Relationship Id="rId3" Target="../media/image2.jpeg" Type="http://schemas.openxmlformats.org/officeDocument/2006/relationships/image"/><Relationship Id="rId4" Target="../media/image61.png" Type="http://schemas.openxmlformats.org/officeDocument/2006/relationships/image"/><Relationship Id="rId5" Target="../media/image21.png" Type="http://schemas.openxmlformats.org/officeDocument/2006/relationships/image"/><Relationship Id="rId6" Target="https://meubolsoemdia.com.br/planilhas" TargetMode="External" Type="http://schemas.openxmlformats.org/officeDocument/2006/relationships/hyperlink"/><Relationship Id="rId7" Target="../media/image43.png" Type="http://schemas.openxmlformats.org/officeDocument/2006/relationships/image"/><Relationship Id="rId8" Target="https://conteudo.cvm.gov.br/menu/investidor/publicacoes/cadernos_guias.html" TargetMode="External" Type="http://schemas.openxmlformats.org/officeDocument/2006/relationships/hyperlink"/><Relationship Id="rId9" Target="../media/image4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2" Target="../notesSlides/notesSlide3.xml" Type="http://schemas.openxmlformats.org/officeDocument/2006/relationships/notesSlide"/><Relationship Id="rId3" Target="../media/image2.jpeg" Type="http://schemas.openxmlformats.org/officeDocument/2006/relationships/image"/><Relationship Id="rId4" Target="../media/image9.png" Type="http://schemas.openxmlformats.org/officeDocument/2006/relationships/image"/><Relationship Id="rId5" Target="../media/image10.png" Type="http://schemas.openxmlformats.org/officeDocument/2006/relationships/image"/><Relationship Id="rId6" Target="../media/image11.png" Type="http://schemas.openxmlformats.org/officeDocument/2006/relationships/image"/><Relationship Id="rId7" Target="../media/image12.png" Type="http://schemas.openxmlformats.org/officeDocument/2006/relationships/image"/><Relationship Id="rId8" Target="../media/image13.png" Type="http://schemas.openxmlformats.org/officeDocument/2006/relationships/image"/><Relationship Id="rId9" Target="../media/image14.pn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0.xml" Type="http://schemas.openxmlformats.org/officeDocument/2006/relationships/notesSlide"/><Relationship Id="rId3" Target="../media/image2.jpeg" Type="http://schemas.openxmlformats.org/officeDocument/2006/relationships/image"/><Relationship Id="rId4" Target="../media/image14.png" Type="http://schemas.openxmlformats.org/officeDocument/2006/relationships/image"/><Relationship Id="rId5" Target="../media/image26.png" Type="http://schemas.openxmlformats.org/officeDocument/2006/relationships/image"/><Relationship Id="rId6" Target="../media/image47.png" Type="http://schemas.openxmlformats.org/officeDocument/2006/relationships/image"/><Relationship Id="rId7" Target="../media/image62.png" Type="http://schemas.openxmlformats.org/officeDocument/2006/relationships/image"/><Relationship Id="rId8" Target="../media/image22.pn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https://www.gov.br/receitafederal/pt-br/assuntos/meu-imposto-de-renda" TargetMode="External" Type="http://schemas.openxmlformats.org/officeDocument/2006/relationships/hyperlink"/><Relationship Id="rId2" Target="../notesSlides/notesSlide31.xml" Type="http://schemas.openxmlformats.org/officeDocument/2006/relationships/notesSlide"/><Relationship Id="rId3" Target="../media/image2.jpeg" Type="http://schemas.openxmlformats.org/officeDocument/2006/relationships/image"/><Relationship Id="rId4" Target="../media/image29.png" Type="http://schemas.openxmlformats.org/officeDocument/2006/relationships/image"/><Relationship Id="rId5" Target="../media/image22.png" Type="http://schemas.openxmlformats.org/officeDocument/2006/relationships/image"/><Relationship Id="rId6" Target="../media/image28.png" Type="http://schemas.openxmlformats.org/officeDocument/2006/relationships/image"/><Relationship Id="rId7" Target="../media/image63.png" Type="http://schemas.openxmlformats.org/officeDocument/2006/relationships/image"/><Relationship Id="rId8" Target="../media/image64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2.xml" Type="http://schemas.openxmlformats.org/officeDocument/2006/relationships/notesSlide"/><Relationship Id="rId3" Target="../media/image2.jpeg" Type="http://schemas.openxmlformats.org/officeDocument/2006/relationships/image"/><Relationship Id="rId4" Target="../media/image65.png" Type="http://schemas.openxmlformats.org/officeDocument/2006/relationships/image"/><Relationship Id="rId5" Target="https://www.gov.br/susep" TargetMode="External" Type="http://schemas.openxmlformats.org/officeDocument/2006/relationships/hyperlink"/></Relationships>
</file>

<file path=ppt/slides/_rels/slide3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3.xml" Type="http://schemas.openxmlformats.org/officeDocument/2006/relationships/notesSlide"/><Relationship Id="rId3" Target="../media/image2.jpeg" Type="http://schemas.openxmlformats.org/officeDocument/2006/relationships/image"/><Relationship Id="rId4" Target="../media/image66.png" Type="http://schemas.openxmlformats.org/officeDocument/2006/relationships/image"/><Relationship Id="rId5" Target="../media/image67.png" Type="http://schemas.openxmlformats.org/officeDocument/2006/relationships/image"/><Relationship Id="rId6" Target="../media/image6.png" Type="http://schemas.openxmlformats.org/officeDocument/2006/relationships/image"/><Relationship Id="rId7" Target="../media/image68.png" Type="http://schemas.openxmlformats.org/officeDocument/2006/relationships/image"/></Relationships>
</file>

<file path=ppt/slides/_rels/slide3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4.xml" Type="http://schemas.openxmlformats.org/officeDocument/2006/relationships/notesSlide"/><Relationship Id="rId3" Target="../media/image2.jpeg" Type="http://schemas.openxmlformats.org/officeDocument/2006/relationships/image"/><Relationship Id="rId4" Target="../media/image69.png" Type="http://schemas.openxmlformats.org/officeDocument/2006/relationships/image"/><Relationship Id="rId5" Target="../media/image53.png" Type="http://schemas.openxmlformats.org/officeDocument/2006/relationships/image"/><Relationship Id="rId6" Target="../media/image28.png" Type="http://schemas.openxmlformats.org/officeDocument/2006/relationships/image"/><Relationship Id="rId7" Target="../media/image15.png" Type="http://schemas.openxmlformats.org/officeDocument/2006/relationships/image"/></Relationships>
</file>

<file path=ppt/slides/_rels/slide3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5.xml" Type="http://schemas.openxmlformats.org/officeDocument/2006/relationships/notesSlide"/><Relationship Id="rId3" Target="../media/image2.jpeg" Type="http://schemas.openxmlformats.org/officeDocument/2006/relationships/image"/><Relationship Id="rId4" Target="../media/image1.png" Type="http://schemas.openxmlformats.org/officeDocument/2006/relationships/image"/><Relationship Id="rId5" Target="../media/image8.png" Type="http://schemas.openxmlformats.org/officeDocument/2006/relationships/image"/><Relationship Id="rId6" Target="https://www.bcb.gov.br/cidadaniafinanceira" TargetMode="External" Type="http://schemas.openxmlformats.org/officeDocument/2006/relationships/hyperlink"/><Relationship Id="rId7" Target="https://borainvestir.b3.com.br/" TargetMode="External" Type="http://schemas.openxmlformats.org/officeDocument/2006/relationships/hyperlink"/><Relationship Id="rId8" Target="https://www.investidor.gov.br/" TargetMode="External" Type="http://schemas.openxmlformats.org/officeDocument/2006/relationships/hyperlink"/><Relationship Id="rId9" Target="https://www.tesourodireto.com.br/" TargetMode="External" Type="http://schemas.openxmlformats.org/officeDocument/2006/relationships/hyperlink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2.jpeg" Type="http://schemas.openxmlformats.org/officeDocument/2006/relationships/image"/><Relationship Id="rId4" Target="../media/image16.png" Type="http://schemas.openxmlformats.org/officeDocument/2006/relationships/image"/><Relationship Id="rId5" Target="../media/image17.png" Type="http://schemas.openxmlformats.org/officeDocument/2006/relationships/image"/><Relationship Id="rId6" Target="../media/image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2.jpeg" Type="http://schemas.openxmlformats.org/officeDocument/2006/relationships/image"/><Relationship Id="rId4" Target="../media/image18.png" Type="http://schemas.openxmlformats.org/officeDocument/2006/relationships/image"/><Relationship Id="rId5" Target="../media/image19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2.jpeg" Type="http://schemas.openxmlformats.org/officeDocument/2006/relationships/image"/><Relationship Id="rId4" Target="../media/image20.png" Type="http://schemas.openxmlformats.org/officeDocument/2006/relationships/image"/><Relationship Id="rId5" Target="../media/image21.png" Type="http://schemas.openxmlformats.org/officeDocument/2006/relationships/image"/><Relationship Id="rId6" Target="../media/image8.png" Type="http://schemas.openxmlformats.org/officeDocument/2006/relationships/image"/><Relationship Id="rId7" Target="https://meubolsoemdia.com.br/planilhas" TargetMode="External" Type="http://schemas.openxmlformats.org/officeDocument/2006/relationships/hyperlink"/><Relationship Id="rId8" Target="../media/image22.png" Type="http://schemas.openxmlformats.org/officeDocument/2006/relationships/image"/><Relationship Id="rId9" Target="../media/image23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https://meubolsoemdia.com.br/" TargetMode="External" Type="http://schemas.openxmlformats.org/officeDocument/2006/relationships/hyperlink"/><Relationship Id="rId2" Target="../notesSlides/notesSlide7.xml" Type="http://schemas.openxmlformats.org/officeDocument/2006/relationships/notesSlide"/><Relationship Id="rId3" Target="../media/image2.jpeg" Type="http://schemas.openxmlformats.org/officeDocument/2006/relationships/image"/><Relationship Id="rId4" Target="../media/image24.png" Type="http://schemas.openxmlformats.org/officeDocument/2006/relationships/image"/><Relationship Id="rId5" Target="../media/image25.png" Type="http://schemas.openxmlformats.org/officeDocument/2006/relationships/image"/><Relationship Id="rId6" Target="../media/image26.png" Type="http://schemas.openxmlformats.org/officeDocument/2006/relationships/image"/><Relationship Id="rId7" Target="../media/image27.png" Type="http://schemas.openxmlformats.org/officeDocument/2006/relationships/image"/><Relationship Id="rId8" Target="../media/image28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2.jpeg" Type="http://schemas.openxmlformats.org/officeDocument/2006/relationships/image"/><Relationship Id="rId4" Target="../media/image29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https://www.fgc.org.br/" TargetMode="External" Type="http://schemas.openxmlformats.org/officeDocument/2006/relationships/hyperlink"/><Relationship Id="rId2" Target="../notesSlides/notesSlide9.xml" Type="http://schemas.openxmlformats.org/officeDocument/2006/relationships/notesSlide"/><Relationship Id="rId3" Target="../media/image2.jpeg" Type="http://schemas.openxmlformats.org/officeDocument/2006/relationships/image"/><Relationship Id="rId4" Target="../media/image30.png" Type="http://schemas.openxmlformats.org/officeDocument/2006/relationships/image"/><Relationship Id="rId5" Target="../media/image31.png" Type="http://schemas.openxmlformats.org/officeDocument/2006/relationships/image"/><Relationship Id="rId6" Target="../media/image32.png" Type="http://schemas.openxmlformats.org/officeDocument/2006/relationships/image"/><Relationship Id="rId7" Target="../media/image33.png" Type="http://schemas.openxmlformats.org/officeDocument/2006/relationships/image"/><Relationship Id="rId8" Target="../media/image15.pn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0102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424160" y="2743200"/>
            <a:ext cx="8412480" cy="8412480"/>
            <a:chOff x="0" y="0"/>
            <a:chExt cx="11216640" cy="11216640"/>
          </a:xfrm>
        </p:grpSpPr>
        <p:sp>
          <p:nvSpPr>
            <p:cNvPr name="Freeform 3" id="3" descr="preencoded.png"/>
            <p:cNvSpPr/>
            <p:nvPr/>
          </p:nvSpPr>
          <p:spPr>
            <a:xfrm flipH="false" flipV="false" rot="0">
              <a:off x="0" y="0"/>
              <a:ext cx="11216640" cy="11216640"/>
            </a:xfrm>
            <a:custGeom>
              <a:avLst/>
              <a:gdLst/>
              <a:ahLst/>
              <a:cxnLst/>
              <a:rect r="r" b="b" t="t" l="l"/>
              <a:pathLst>
                <a:path h="11216640" w="11216640">
                  <a:moveTo>
                    <a:pt x="0" y="0"/>
                  </a:moveTo>
                  <a:lnTo>
                    <a:pt x="11216640" y="0"/>
                  </a:lnTo>
                  <a:lnTo>
                    <a:pt x="11216640" y="11216640"/>
                  </a:lnTo>
                  <a:lnTo>
                    <a:pt x="0" y="112166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6000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1247120" y="7223760"/>
            <a:ext cx="292608" cy="292608"/>
            <a:chOff x="0" y="0"/>
            <a:chExt cx="390144" cy="39014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90144" cy="390144"/>
            </a:xfrm>
            <a:custGeom>
              <a:avLst/>
              <a:gdLst/>
              <a:ahLst/>
              <a:cxnLst/>
              <a:rect r="r" b="b" t="t" l="l"/>
              <a:pathLst>
                <a:path h="390144" w="390144">
                  <a:moveTo>
                    <a:pt x="0" y="195072"/>
                  </a:moveTo>
                  <a:cubicBezTo>
                    <a:pt x="0" y="87376"/>
                    <a:pt x="87376" y="0"/>
                    <a:pt x="195072" y="0"/>
                  </a:cubicBezTo>
                  <a:cubicBezTo>
                    <a:pt x="302768" y="0"/>
                    <a:pt x="390144" y="87376"/>
                    <a:pt x="390144" y="195072"/>
                  </a:cubicBezTo>
                  <a:cubicBezTo>
                    <a:pt x="390144" y="302768"/>
                    <a:pt x="302768" y="390144"/>
                    <a:pt x="195072" y="390144"/>
                  </a:cubicBezTo>
                  <a:cubicBezTo>
                    <a:pt x="87376" y="390144"/>
                    <a:pt x="0" y="302768"/>
                    <a:pt x="0" y="195072"/>
                  </a:cubicBezTo>
                  <a:close/>
                </a:path>
              </a:pathLst>
            </a:custGeom>
            <a:solidFill>
              <a:srgbClr val="E4BE78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2801600" y="6126480"/>
            <a:ext cx="292608" cy="292608"/>
            <a:chOff x="0" y="0"/>
            <a:chExt cx="390144" cy="39014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90144" cy="390144"/>
            </a:xfrm>
            <a:custGeom>
              <a:avLst/>
              <a:gdLst/>
              <a:ahLst/>
              <a:cxnLst/>
              <a:rect r="r" b="b" t="t" l="l"/>
              <a:pathLst>
                <a:path h="390144" w="390144">
                  <a:moveTo>
                    <a:pt x="0" y="195072"/>
                  </a:moveTo>
                  <a:cubicBezTo>
                    <a:pt x="0" y="87376"/>
                    <a:pt x="87376" y="0"/>
                    <a:pt x="195072" y="0"/>
                  </a:cubicBezTo>
                  <a:cubicBezTo>
                    <a:pt x="302768" y="0"/>
                    <a:pt x="390144" y="87376"/>
                    <a:pt x="390144" y="195072"/>
                  </a:cubicBezTo>
                  <a:cubicBezTo>
                    <a:pt x="390144" y="302768"/>
                    <a:pt x="302768" y="390144"/>
                    <a:pt x="195072" y="390144"/>
                  </a:cubicBezTo>
                  <a:cubicBezTo>
                    <a:pt x="87376" y="390144"/>
                    <a:pt x="0" y="302768"/>
                    <a:pt x="0" y="195072"/>
                  </a:cubicBezTo>
                  <a:close/>
                </a:path>
              </a:pathLst>
            </a:custGeom>
            <a:solidFill>
              <a:srgbClr val="E4BE78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4356080" y="5029200"/>
            <a:ext cx="292608" cy="292608"/>
            <a:chOff x="0" y="0"/>
            <a:chExt cx="390144" cy="39014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90144" cy="390144"/>
            </a:xfrm>
            <a:custGeom>
              <a:avLst/>
              <a:gdLst/>
              <a:ahLst/>
              <a:cxnLst/>
              <a:rect r="r" b="b" t="t" l="l"/>
              <a:pathLst>
                <a:path h="390144" w="390144">
                  <a:moveTo>
                    <a:pt x="0" y="195072"/>
                  </a:moveTo>
                  <a:cubicBezTo>
                    <a:pt x="0" y="87376"/>
                    <a:pt x="87376" y="0"/>
                    <a:pt x="195072" y="0"/>
                  </a:cubicBezTo>
                  <a:cubicBezTo>
                    <a:pt x="302768" y="0"/>
                    <a:pt x="390144" y="87376"/>
                    <a:pt x="390144" y="195072"/>
                  </a:cubicBezTo>
                  <a:cubicBezTo>
                    <a:pt x="390144" y="302768"/>
                    <a:pt x="302768" y="390144"/>
                    <a:pt x="195072" y="390144"/>
                  </a:cubicBezTo>
                  <a:cubicBezTo>
                    <a:pt x="87376" y="390144"/>
                    <a:pt x="0" y="302768"/>
                    <a:pt x="0" y="195072"/>
                  </a:cubicBezTo>
                  <a:close/>
                </a:path>
              </a:pathLst>
            </a:custGeom>
            <a:solidFill>
              <a:srgbClr val="E4BE78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5910560" y="3749040"/>
            <a:ext cx="292608" cy="292608"/>
            <a:chOff x="0" y="0"/>
            <a:chExt cx="390144" cy="390144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90144" cy="390144"/>
            </a:xfrm>
            <a:custGeom>
              <a:avLst/>
              <a:gdLst/>
              <a:ahLst/>
              <a:cxnLst/>
              <a:rect r="r" b="b" t="t" l="l"/>
              <a:pathLst>
                <a:path h="390144" w="390144">
                  <a:moveTo>
                    <a:pt x="0" y="195072"/>
                  </a:moveTo>
                  <a:cubicBezTo>
                    <a:pt x="0" y="87376"/>
                    <a:pt x="87376" y="0"/>
                    <a:pt x="195072" y="0"/>
                  </a:cubicBezTo>
                  <a:cubicBezTo>
                    <a:pt x="302768" y="0"/>
                    <a:pt x="390144" y="87376"/>
                    <a:pt x="390144" y="195072"/>
                  </a:cubicBezTo>
                  <a:cubicBezTo>
                    <a:pt x="390144" y="302768"/>
                    <a:pt x="302768" y="390144"/>
                    <a:pt x="195072" y="390144"/>
                  </a:cubicBezTo>
                  <a:cubicBezTo>
                    <a:pt x="87376" y="390144"/>
                    <a:pt x="0" y="302768"/>
                    <a:pt x="0" y="195072"/>
                  </a:cubicBezTo>
                  <a:close/>
                </a:path>
              </a:pathLst>
            </a:custGeom>
            <a:solidFill>
              <a:srgbClr val="E4BE78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280160" y="1426464"/>
            <a:ext cx="10972800" cy="548640"/>
            <a:chOff x="0" y="0"/>
            <a:chExt cx="14630400" cy="73152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4630400" cy="731520"/>
            </a:xfrm>
            <a:custGeom>
              <a:avLst/>
              <a:gdLst/>
              <a:ahLst/>
              <a:cxnLst/>
              <a:rect r="r" b="b" t="t" l="l"/>
              <a:pathLst>
                <a:path h="731520" w="14630400">
                  <a:moveTo>
                    <a:pt x="0" y="0"/>
                  </a:moveTo>
                  <a:lnTo>
                    <a:pt x="14630400" y="0"/>
                  </a:lnTo>
                  <a:lnTo>
                    <a:pt x="1463040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0" t="-339700" r="0" b="-339700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57150"/>
              <a:ext cx="14630400" cy="78867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120"/>
                </a:lnSpc>
              </a:pPr>
              <a:r>
                <a:rPr lang="en-US" b="true" sz="2600" spc="600">
                  <a:solidFill>
                    <a:srgbClr val="E4BE7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MARCELO RAPOSO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207008" y="2834640"/>
            <a:ext cx="13167360" cy="3657600"/>
            <a:chOff x="0" y="0"/>
            <a:chExt cx="17556480" cy="4876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7556480" cy="4876800"/>
            </a:xfrm>
            <a:custGeom>
              <a:avLst/>
              <a:gdLst/>
              <a:ahLst/>
              <a:cxnLst/>
              <a:rect r="r" b="b" t="t" l="l"/>
              <a:pathLst>
                <a:path h="4876800" w="17556480">
                  <a:moveTo>
                    <a:pt x="0" y="0"/>
                  </a:moveTo>
                  <a:lnTo>
                    <a:pt x="17556480" y="0"/>
                  </a:lnTo>
                  <a:lnTo>
                    <a:pt x="17556480" y="4876800"/>
                  </a:lnTo>
                  <a:lnTo>
                    <a:pt x="0" y="487680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0" t="-20146" r="0" b="-20146"/>
              </a:stretch>
            </a:blip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9525"/>
              <a:ext cx="17556480" cy="488632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4131"/>
                </a:lnSpc>
              </a:pPr>
              <a:r>
                <a:rPr lang="en-US" sz="12800" b="true">
                  <a:solidFill>
                    <a:srgbClr val="F7F2EB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Dinheiro</a:t>
              </a:r>
            </a:p>
            <a:p>
              <a:pPr algn="l">
                <a:lnSpc>
                  <a:spcPts val="14131"/>
                </a:lnSpc>
              </a:pPr>
              <a:r>
                <a:rPr lang="en-US" sz="12800" b="true">
                  <a:solidFill>
                    <a:srgbClr val="F7F2EB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Inteligente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280160" y="6620256"/>
            <a:ext cx="13533120" cy="914400"/>
            <a:chOff x="0" y="0"/>
            <a:chExt cx="18044160" cy="12192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8044161" cy="1219200"/>
            </a:xfrm>
            <a:custGeom>
              <a:avLst/>
              <a:gdLst/>
              <a:ahLst/>
              <a:cxnLst/>
              <a:rect r="r" b="b" t="t" l="l"/>
              <a:pathLst>
                <a:path h="1219200" w="18044161">
                  <a:moveTo>
                    <a:pt x="0" y="0"/>
                  </a:moveTo>
                  <a:lnTo>
                    <a:pt x="18044161" y="0"/>
                  </a:lnTo>
                  <a:lnTo>
                    <a:pt x="18044161" y="1219200"/>
                  </a:lnTo>
                  <a:lnTo>
                    <a:pt x="0" y="121920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0" t="-238378" r="0" b="-238378"/>
              </a:stretch>
            </a:blip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66675"/>
              <a:ext cx="18044160" cy="128587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4320"/>
                </a:lnSpc>
              </a:pPr>
              <a:r>
                <a:rPr lang="en-US" sz="3600">
                  <a:solidFill>
                    <a:srgbClr val="F1ECE4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Um guia de educação financeira para o Ensino Médio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1280160" y="7827264"/>
            <a:ext cx="6400800" cy="914400"/>
            <a:chOff x="0" y="0"/>
            <a:chExt cx="8534400" cy="12192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534400" cy="1219200"/>
            </a:xfrm>
            <a:custGeom>
              <a:avLst/>
              <a:gdLst/>
              <a:ahLst/>
              <a:cxnLst/>
              <a:rect r="r" b="b" t="t" l="l"/>
              <a:pathLst>
                <a:path h="1219200" w="8534400">
                  <a:moveTo>
                    <a:pt x="0" y="609600"/>
                  </a:moveTo>
                  <a:cubicBezTo>
                    <a:pt x="0" y="272923"/>
                    <a:pt x="272923" y="0"/>
                    <a:pt x="609600" y="0"/>
                  </a:cubicBezTo>
                  <a:lnTo>
                    <a:pt x="7924800" y="0"/>
                  </a:lnTo>
                  <a:cubicBezTo>
                    <a:pt x="8261477" y="0"/>
                    <a:pt x="8534400" y="272923"/>
                    <a:pt x="8534400" y="609600"/>
                  </a:cubicBezTo>
                  <a:cubicBezTo>
                    <a:pt x="8534400" y="946277"/>
                    <a:pt x="8261477" y="1219200"/>
                    <a:pt x="7924800" y="1219200"/>
                  </a:cubicBezTo>
                  <a:lnTo>
                    <a:pt x="609600" y="1219200"/>
                  </a:lnTo>
                  <a:cubicBezTo>
                    <a:pt x="272923" y="1219200"/>
                    <a:pt x="0" y="946277"/>
                    <a:pt x="0" y="609600"/>
                  </a:cubicBezTo>
                  <a:close/>
                </a:path>
              </a:pathLst>
            </a:custGeom>
            <a:solidFill>
              <a:srgbClr val="292946"/>
            </a:solidFill>
          </p:spPr>
        </p:sp>
      </p:grpSp>
      <p:grpSp>
        <p:nvGrpSpPr>
          <p:cNvPr name="Group 23" id="23"/>
          <p:cNvGrpSpPr/>
          <p:nvPr/>
        </p:nvGrpSpPr>
        <p:grpSpPr>
          <a:xfrm rot="0">
            <a:off x="1682496" y="8065008"/>
            <a:ext cx="402336" cy="438912"/>
            <a:chOff x="0" y="0"/>
            <a:chExt cx="536448" cy="585216"/>
          </a:xfrm>
        </p:grpSpPr>
        <p:sp>
          <p:nvSpPr>
            <p:cNvPr name="Freeform 24" id="24" descr="preencoded.png"/>
            <p:cNvSpPr/>
            <p:nvPr/>
          </p:nvSpPr>
          <p:spPr>
            <a:xfrm flipH="false" flipV="false" rot="0">
              <a:off x="0" y="0"/>
              <a:ext cx="536448" cy="585216"/>
            </a:xfrm>
            <a:custGeom>
              <a:avLst/>
              <a:gdLst/>
              <a:ahLst/>
              <a:cxnLst/>
              <a:rect r="r" b="b" t="t" l="l"/>
              <a:pathLst>
                <a:path h="585216" w="536448">
                  <a:moveTo>
                    <a:pt x="0" y="0"/>
                  </a:moveTo>
                  <a:lnTo>
                    <a:pt x="536448" y="0"/>
                  </a:lnTo>
                  <a:lnTo>
                    <a:pt x="536448" y="585216"/>
                  </a:lnTo>
                  <a:lnTo>
                    <a:pt x="0" y="585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4545" t="0" r="-4545" b="0"/>
              </a:stretch>
            </a:blipFill>
          </p:spPr>
        </p:sp>
      </p:grpSp>
      <p:grpSp>
        <p:nvGrpSpPr>
          <p:cNvPr name="Group 25" id="25"/>
          <p:cNvGrpSpPr/>
          <p:nvPr/>
        </p:nvGrpSpPr>
        <p:grpSpPr>
          <a:xfrm rot="0">
            <a:off x="2231136" y="7827264"/>
            <a:ext cx="5394960" cy="914400"/>
            <a:chOff x="0" y="0"/>
            <a:chExt cx="7193280" cy="12192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7193280" cy="1219200"/>
            </a:xfrm>
            <a:custGeom>
              <a:avLst/>
              <a:gdLst/>
              <a:ahLst/>
              <a:cxnLst/>
              <a:rect r="r" b="b" t="t" l="l"/>
              <a:pathLst>
                <a:path h="1219200" w="7193280">
                  <a:moveTo>
                    <a:pt x="0" y="0"/>
                  </a:moveTo>
                  <a:lnTo>
                    <a:pt x="7193280" y="0"/>
                  </a:lnTo>
                  <a:lnTo>
                    <a:pt x="7193280" y="1219200"/>
                  </a:lnTo>
                  <a:lnTo>
                    <a:pt x="0" y="121920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0" t="-64961" r="0" b="-64961"/>
              </a:stretch>
            </a:blip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57150"/>
              <a:ext cx="7193280" cy="127635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240"/>
                </a:lnSpc>
              </a:pPr>
              <a:r>
                <a:rPr lang="en-US" sz="2700" b="true">
                  <a:solidFill>
                    <a:srgbClr val="F1ECE4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Rio de Janeiro   ·   São Paulo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616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05840" y="9290304"/>
            <a:ext cx="1280160" cy="548640"/>
            <a:chOff x="0" y="0"/>
            <a:chExt cx="1706880" cy="7315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06880" cy="731520"/>
            </a:xfrm>
            <a:custGeom>
              <a:avLst/>
              <a:gdLst/>
              <a:ahLst/>
              <a:cxnLst/>
              <a:rect r="r" b="b" t="t" l="l"/>
              <a:pathLst>
                <a:path h="731520" w="1706880">
                  <a:moveTo>
                    <a:pt x="0" y="0"/>
                  </a:moveTo>
                  <a:lnTo>
                    <a:pt x="1706880" y="0"/>
                  </a:lnTo>
                  <a:lnTo>
                    <a:pt x="170688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4987" t="0" r="-4987" b="0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706880" cy="76962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280"/>
                </a:lnSpc>
              </a:pPr>
              <a:r>
                <a:rPr lang="en-US" sz="1900">
                  <a:solidFill>
                    <a:srgbClr val="A0A0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10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05840" y="603504"/>
            <a:ext cx="16459200" cy="548640"/>
            <a:chOff x="0" y="0"/>
            <a:chExt cx="21945600" cy="73152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1945600" cy="731520"/>
            </a:xfrm>
            <a:custGeom>
              <a:avLst/>
              <a:gdLst/>
              <a:ahLst/>
              <a:cxnLst/>
              <a:rect r="r" b="b" t="t" l="l"/>
              <a:pathLst>
                <a:path h="731520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534551" r="0" b="-534551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21945600" cy="77914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640"/>
                </a:lnSpc>
              </a:pPr>
              <a:r>
                <a:rPr lang="en-US" b="true" sz="2200" spc="399">
                  <a:solidFill>
                    <a:srgbClr val="E4BE7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MÓDULO 1 · GASTOS &amp; ORÇAMENTO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05840" y="1353312"/>
            <a:ext cx="1170432" cy="1170432"/>
            <a:chOff x="0" y="0"/>
            <a:chExt cx="1560576" cy="156057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560576" cy="1560576"/>
            </a:xfrm>
            <a:custGeom>
              <a:avLst/>
              <a:gdLst/>
              <a:ahLst/>
              <a:cxnLst/>
              <a:rect r="r" b="b" t="t" l="l"/>
              <a:pathLst>
                <a:path h="1560576" w="1560576">
                  <a:moveTo>
                    <a:pt x="0" y="780288"/>
                  </a:moveTo>
                  <a:cubicBezTo>
                    <a:pt x="0" y="349377"/>
                    <a:pt x="349377" y="0"/>
                    <a:pt x="780288" y="0"/>
                  </a:cubicBezTo>
                  <a:cubicBezTo>
                    <a:pt x="1211199" y="0"/>
                    <a:pt x="1560576" y="349377"/>
                    <a:pt x="1560576" y="780288"/>
                  </a:cubicBezTo>
                  <a:cubicBezTo>
                    <a:pt x="1560576" y="1211199"/>
                    <a:pt x="1211199" y="1560576"/>
                    <a:pt x="780288" y="1560576"/>
                  </a:cubicBezTo>
                  <a:cubicBezTo>
                    <a:pt x="349377" y="1560576"/>
                    <a:pt x="0" y="1211199"/>
                    <a:pt x="0" y="780288"/>
                  </a:cubicBezTo>
                  <a:close/>
                </a:path>
              </a:pathLst>
            </a:custGeom>
            <a:solidFill>
              <a:srgbClr val="2B2B4C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298448" y="1645920"/>
            <a:ext cx="585216" cy="585216"/>
            <a:chOff x="0" y="0"/>
            <a:chExt cx="780288" cy="780288"/>
          </a:xfrm>
        </p:grpSpPr>
        <p:sp>
          <p:nvSpPr>
            <p:cNvPr name="Freeform 11" id="11" descr="preencoded.png"/>
            <p:cNvSpPr/>
            <p:nvPr/>
          </p:nvSpPr>
          <p:spPr>
            <a:xfrm flipH="false" flipV="false" rot="0">
              <a:off x="0" y="0"/>
              <a:ext cx="780288" cy="780288"/>
            </a:xfrm>
            <a:custGeom>
              <a:avLst/>
              <a:gdLst/>
              <a:ahLst/>
              <a:cxnLst/>
              <a:rect r="r" b="b" t="t" l="l"/>
              <a:pathLst>
                <a:path h="780288" w="780288">
                  <a:moveTo>
                    <a:pt x="0" y="0"/>
                  </a:moveTo>
                  <a:lnTo>
                    <a:pt x="780288" y="0"/>
                  </a:lnTo>
                  <a:lnTo>
                    <a:pt x="780288" y="780288"/>
                  </a:lnTo>
                  <a:lnTo>
                    <a:pt x="0" y="7802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2450592" y="1280160"/>
            <a:ext cx="14813280" cy="1353312"/>
            <a:chOff x="0" y="0"/>
            <a:chExt cx="19751040" cy="180441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9751039" cy="1804416"/>
            </a:xfrm>
            <a:custGeom>
              <a:avLst/>
              <a:gdLst/>
              <a:ahLst/>
              <a:cxnLst/>
              <a:rect r="r" b="b" t="t" l="l"/>
              <a:pathLst>
                <a:path h="1804416" w="19751039">
                  <a:moveTo>
                    <a:pt x="0" y="0"/>
                  </a:moveTo>
                  <a:lnTo>
                    <a:pt x="19751039" y="0"/>
                  </a:lnTo>
                  <a:lnTo>
                    <a:pt x="19751039" y="1804416"/>
                  </a:lnTo>
                  <a:lnTo>
                    <a:pt x="0" y="180441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63282" r="0" b="-163282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19050"/>
              <a:ext cx="19751040" cy="182346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927"/>
                </a:lnSpc>
              </a:pPr>
              <a:r>
                <a:rPr lang="en-US" sz="5200" b="true">
                  <a:solidFill>
                    <a:srgbClr val="F7F2EB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Reserva de emergência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005840" y="3182112"/>
            <a:ext cx="4937760" cy="5486400"/>
            <a:chOff x="0" y="0"/>
            <a:chExt cx="6583680" cy="73152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6583680" cy="7315200"/>
            </a:xfrm>
            <a:custGeom>
              <a:avLst/>
              <a:gdLst/>
              <a:ahLst/>
              <a:cxnLst/>
              <a:rect r="r" b="b" t="t" l="l"/>
              <a:pathLst>
                <a:path h="7315200" w="6583680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6339840" y="0"/>
                  </a:lnTo>
                  <a:cubicBezTo>
                    <a:pt x="6474460" y="0"/>
                    <a:pt x="6583680" y="109220"/>
                    <a:pt x="6583680" y="243840"/>
                  </a:cubicBezTo>
                  <a:lnTo>
                    <a:pt x="6583680" y="7071360"/>
                  </a:lnTo>
                  <a:cubicBezTo>
                    <a:pt x="6583680" y="7205980"/>
                    <a:pt x="6474460" y="7315200"/>
                    <a:pt x="6339840" y="7315200"/>
                  </a:cubicBezTo>
                  <a:lnTo>
                    <a:pt x="243840" y="7315200"/>
                  </a:lnTo>
                  <a:cubicBezTo>
                    <a:pt x="109220" y="7315200"/>
                    <a:pt x="0" y="7205980"/>
                    <a:pt x="0" y="7071360"/>
                  </a:cubicBezTo>
                  <a:close/>
                </a:path>
              </a:pathLst>
            </a:custGeom>
            <a:solidFill>
              <a:srgbClr val="292946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188720" y="3401568"/>
            <a:ext cx="4572000" cy="2743200"/>
            <a:chOff x="0" y="0"/>
            <a:chExt cx="6096000" cy="36576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6096000" cy="3657600"/>
            </a:xfrm>
            <a:custGeom>
              <a:avLst/>
              <a:gdLst/>
              <a:ahLst/>
              <a:cxnLst/>
              <a:rect r="r" b="b" t="t" l="l"/>
              <a:pathLst>
                <a:path h="3657600" w="6096000">
                  <a:moveTo>
                    <a:pt x="0" y="0"/>
                  </a:moveTo>
                  <a:lnTo>
                    <a:pt x="6096000" y="0"/>
                  </a:lnTo>
                  <a:lnTo>
                    <a:pt x="6096000" y="3657600"/>
                  </a:lnTo>
                  <a:lnTo>
                    <a:pt x="0" y="36576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26982" t="0" r="-26982" b="0"/>
              </a:stretch>
            </a:blip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66675"/>
              <a:ext cx="6096000" cy="372427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7200"/>
                </a:lnSpc>
              </a:pPr>
              <a:r>
                <a:rPr lang="en-US" sz="6000" b="true">
                  <a:solidFill>
                    <a:srgbClr val="EFD49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3 a 6</a:t>
              </a: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1280160" y="6216396"/>
            <a:ext cx="4389120" cy="2232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87"/>
              </a:lnSpc>
            </a:pPr>
            <a:r>
              <a:rPr lang="en-US" sz="2200">
                <a:solidFill>
                  <a:srgbClr val="A0A0BE"/>
                </a:solidFill>
                <a:latin typeface="Calibri (MS)"/>
                <a:ea typeface="Calibri (MS)"/>
                <a:cs typeface="Calibri (MS)"/>
                <a:sym typeface="Calibri (MS)"/>
              </a:rPr>
              <a:t>meses dos seus gastos guardados para imprevistos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6309360" y="3182112"/>
            <a:ext cx="10972800" cy="1682496"/>
            <a:chOff x="0" y="0"/>
            <a:chExt cx="14630400" cy="2243328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4630400" cy="2243328"/>
            </a:xfrm>
            <a:custGeom>
              <a:avLst/>
              <a:gdLst/>
              <a:ahLst/>
              <a:cxnLst/>
              <a:rect r="r" b="b" t="t" l="l"/>
              <a:pathLst>
                <a:path h="2243328" w="14630400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14386561" y="0"/>
                  </a:lnTo>
                  <a:cubicBezTo>
                    <a:pt x="14521180" y="0"/>
                    <a:pt x="14630400" y="109220"/>
                    <a:pt x="14630400" y="243840"/>
                  </a:cubicBezTo>
                  <a:lnTo>
                    <a:pt x="14630400" y="1999488"/>
                  </a:lnTo>
                  <a:cubicBezTo>
                    <a:pt x="14630400" y="2134108"/>
                    <a:pt x="14521180" y="2243328"/>
                    <a:pt x="14386561" y="2243328"/>
                  </a:cubicBezTo>
                  <a:lnTo>
                    <a:pt x="243840" y="2243328"/>
                  </a:lnTo>
                  <a:cubicBezTo>
                    <a:pt x="109220" y="2243328"/>
                    <a:pt x="0" y="2134108"/>
                    <a:pt x="0" y="1999488"/>
                  </a:cubicBezTo>
                  <a:close/>
                </a:path>
              </a:pathLst>
            </a:custGeom>
            <a:solidFill>
              <a:srgbClr val="20203A"/>
            </a:solidFill>
          </p:spPr>
        </p:sp>
      </p:grpSp>
      <p:grpSp>
        <p:nvGrpSpPr>
          <p:cNvPr name="Group 23" id="23"/>
          <p:cNvGrpSpPr/>
          <p:nvPr/>
        </p:nvGrpSpPr>
        <p:grpSpPr>
          <a:xfrm rot="0">
            <a:off x="6729984" y="3584448"/>
            <a:ext cx="877824" cy="877824"/>
            <a:chOff x="0" y="0"/>
            <a:chExt cx="1170432" cy="1170432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170432" cy="1170432"/>
            </a:xfrm>
            <a:custGeom>
              <a:avLst/>
              <a:gdLst/>
              <a:ahLst/>
              <a:cxnLst/>
              <a:rect r="r" b="b" t="t" l="l"/>
              <a:pathLst>
                <a:path h="1170432" w="1170432">
                  <a:moveTo>
                    <a:pt x="0" y="585216"/>
                  </a:moveTo>
                  <a:cubicBezTo>
                    <a:pt x="0" y="262001"/>
                    <a:pt x="262001" y="0"/>
                    <a:pt x="585216" y="0"/>
                  </a:cubicBezTo>
                  <a:cubicBezTo>
                    <a:pt x="908431" y="0"/>
                    <a:pt x="1170432" y="262001"/>
                    <a:pt x="1170432" y="585216"/>
                  </a:cubicBezTo>
                  <a:cubicBezTo>
                    <a:pt x="1170432" y="908431"/>
                    <a:pt x="908431" y="1170432"/>
                    <a:pt x="585216" y="1170432"/>
                  </a:cubicBezTo>
                  <a:cubicBezTo>
                    <a:pt x="262001" y="1170432"/>
                    <a:pt x="0" y="908431"/>
                    <a:pt x="0" y="585216"/>
                  </a:cubicBezTo>
                  <a:close/>
                </a:path>
              </a:pathLst>
            </a:custGeom>
            <a:solidFill>
              <a:srgbClr val="6F6F95"/>
            </a:solidFill>
          </p:spPr>
        </p:sp>
      </p:grpSp>
      <p:grpSp>
        <p:nvGrpSpPr>
          <p:cNvPr name="Group 25" id="25"/>
          <p:cNvGrpSpPr/>
          <p:nvPr/>
        </p:nvGrpSpPr>
        <p:grpSpPr>
          <a:xfrm rot="0">
            <a:off x="6949440" y="3803904"/>
            <a:ext cx="438912" cy="438912"/>
            <a:chOff x="0" y="0"/>
            <a:chExt cx="585216" cy="585216"/>
          </a:xfrm>
        </p:grpSpPr>
        <p:sp>
          <p:nvSpPr>
            <p:cNvPr name="Freeform 26" id="26" descr="preencoded.png"/>
            <p:cNvSpPr/>
            <p:nvPr/>
          </p:nvSpPr>
          <p:spPr>
            <a:xfrm flipH="false" flipV="false" rot="0">
              <a:off x="0" y="0"/>
              <a:ext cx="585216" cy="585216"/>
            </a:xfrm>
            <a:custGeom>
              <a:avLst/>
              <a:gdLst/>
              <a:ahLst/>
              <a:cxnLst/>
              <a:rect r="r" b="b" t="t" l="l"/>
              <a:pathLst>
                <a:path h="585216" w="585216">
                  <a:moveTo>
                    <a:pt x="0" y="0"/>
                  </a:moveTo>
                  <a:lnTo>
                    <a:pt x="585216" y="0"/>
                  </a:lnTo>
                  <a:lnTo>
                    <a:pt x="585216" y="585216"/>
                  </a:lnTo>
                  <a:lnTo>
                    <a:pt x="0" y="585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7863840" y="3291840"/>
            <a:ext cx="9144000" cy="1463040"/>
            <a:chOff x="0" y="0"/>
            <a:chExt cx="12192000" cy="195072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12192000" cy="1950720"/>
            </a:xfrm>
            <a:custGeom>
              <a:avLst/>
              <a:gdLst/>
              <a:ahLst/>
              <a:cxnLst/>
              <a:rect r="r" b="b" t="t" l="l"/>
              <a:pathLst>
                <a:path h="1950720" w="12192000">
                  <a:moveTo>
                    <a:pt x="0" y="0"/>
                  </a:moveTo>
                  <a:lnTo>
                    <a:pt x="12192000" y="0"/>
                  </a:lnTo>
                  <a:lnTo>
                    <a:pt x="12192000" y="1950720"/>
                  </a:lnTo>
                  <a:lnTo>
                    <a:pt x="0" y="19507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71781" r="0" b="-71781"/>
              </a:stretch>
            </a:blip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57150"/>
              <a:ext cx="12192000" cy="200787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240"/>
                </a:lnSpc>
              </a:pPr>
              <a:r>
                <a:rPr lang="en-US" sz="2700" b="true">
                  <a:solidFill>
                    <a:srgbClr val="F7F2E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É o seu colchão</a:t>
              </a:r>
            </a:p>
            <a:p>
              <a:pPr algn="l">
                <a:lnSpc>
                  <a:spcPts val="2640"/>
                </a:lnSpc>
              </a:pPr>
              <a:r>
                <a:rPr lang="en-US" sz="2200">
                  <a:solidFill>
                    <a:srgbClr val="A0A0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Cobre o inesperado — perder uma renda, um problema de saúde — sem precisar recorrer a dívida cara.</a:t>
              </a: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6309360" y="5047488"/>
            <a:ext cx="10972800" cy="1682496"/>
            <a:chOff x="0" y="0"/>
            <a:chExt cx="14630400" cy="2243328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14630400" cy="2243328"/>
            </a:xfrm>
            <a:custGeom>
              <a:avLst/>
              <a:gdLst/>
              <a:ahLst/>
              <a:cxnLst/>
              <a:rect r="r" b="b" t="t" l="l"/>
              <a:pathLst>
                <a:path h="2243328" w="14630400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14386561" y="0"/>
                  </a:lnTo>
                  <a:cubicBezTo>
                    <a:pt x="14521180" y="0"/>
                    <a:pt x="14630400" y="109220"/>
                    <a:pt x="14630400" y="243840"/>
                  </a:cubicBezTo>
                  <a:lnTo>
                    <a:pt x="14630400" y="1999488"/>
                  </a:lnTo>
                  <a:cubicBezTo>
                    <a:pt x="14630400" y="2134108"/>
                    <a:pt x="14521180" y="2243328"/>
                    <a:pt x="14386561" y="2243328"/>
                  </a:cubicBezTo>
                  <a:lnTo>
                    <a:pt x="243840" y="2243328"/>
                  </a:lnTo>
                  <a:cubicBezTo>
                    <a:pt x="109220" y="2243328"/>
                    <a:pt x="0" y="2134108"/>
                    <a:pt x="0" y="1999488"/>
                  </a:cubicBezTo>
                  <a:close/>
                </a:path>
              </a:pathLst>
            </a:custGeom>
            <a:solidFill>
              <a:srgbClr val="20203A"/>
            </a:solidFill>
          </p:spPr>
        </p:sp>
      </p:grpSp>
      <p:grpSp>
        <p:nvGrpSpPr>
          <p:cNvPr name="Group 32" id="32"/>
          <p:cNvGrpSpPr/>
          <p:nvPr/>
        </p:nvGrpSpPr>
        <p:grpSpPr>
          <a:xfrm rot="0">
            <a:off x="6729984" y="5449824"/>
            <a:ext cx="877824" cy="877824"/>
            <a:chOff x="0" y="0"/>
            <a:chExt cx="1170432" cy="1170432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1170432" cy="1170432"/>
            </a:xfrm>
            <a:custGeom>
              <a:avLst/>
              <a:gdLst/>
              <a:ahLst/>
              <a:cxnLst/>
              <a:rect r="r" b="b" t="t" l="l"/>
              <a:pathLst>
                <a:path h="1170432" w="1170432">
                  <a:moveTo>
                    <a:pt x="0" y="585216"/>
                  </a:moveTo>
                  <a:cubicBezTo>
                    <a:pt x="0" y="262001"/>
                    <a:pt x="262001" y="0"/>
                    <a:pt x="585216" y="0"/>
                  </a:cubicBezTo>
                  <a:cubicBezTo>
                    <a:pt x="908431" y="0"/>
                    <a:pt x="1170432" y="262001"/>
                    <a:pt x="1170432" y="585216"/>
                  </a:cubicBezTo>
                  <a:cubicBezTo>
                    <a:pt x="1170432" y="908431"/>
                    <a:pt x="908431" y="1170432"/>
                    <a:pt x="585216" y="1170432"/>
                  </a:cubicBezTo>
                  <a:cubicBezTo>
                    <a:pt x="262001" y="1170432"/>
                    <a:pt x="0" y="908431"/>
                    <a:pt x="0" y="585216"/>
                  </a:cubicBezTo>
                  <a:close/>
                </a:path>
              </a:pathLst>
            </a:custGeom>
            <a:solidFill>
              <a:srgbClr val="6F6F95"/>
            </a:solidFill>
          </p:spPr>
        </p:sp>
      </p:grpSp>
      <p:grpSp>
        <p:nvGrpSpPr>
          <p:cNvPr name="Group 34" id="34"/>
          <p:cNvGrpSpPr/>
          <p:nvPr/>
        </p:nvGrpSpPr>
        <p:grpSpPr>
          <a:xfrm rot="0">
            <a:off x="6949440" y="5669280"/>
            <a:ext cx="438912" cy="438912"/>
            <a:chOff x="0" y="0"/>
            <a:chExt cx="585216" cy="585216"/>
          </a:xfrm>
        </p:grpSpPr>
        <p:sp>
          <p:nvSpPr>
            <p:cNvPr name="Freeform 35" id="35" descr="preencoded.png"/>
            <p:cNvSpPr/>
            <p:nvPr/>
          </p:nvSpPr>
          <p:spPr>
            <a:xfrm flipH="false" flipV="false" rot="0">
              <a:off x="0" y="0"/>
              <a:ext cx="585216" cy="585216"/>
            </a:xfrm>
            <a:custGeom>
              <a:avLst/>
              <a:gdLst/>
              <a:ahLst/>
              <a:cxnLst/>
              <a:rect r="r" b="b" t="t" l="l"/>
              <a:pathLst>
                <a:path h="585216" w="585216">
                  <a:moveTo>
                    <a:pt x="0" y="0"/>
                  </a:moveTo>
                  <a:lnTo>
                    <a:pt x="585216" y="0"/>
                  </a:lnTo>
                  <a:lnTo>
                    <a:pt x="585216" y="585216"/>
                  </a:lnTo>
                  <a:lnTo>
                    <a:pt x="0" y="585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grpSp>
        <p:nvGrpSpPr>
          <p:cNvPr name="Group 36" id="36"/>
          <p:cNvGrpSpPr/>
          <p:nvPr/>
        </p:nvGrpSpPr>
        <p:grpSpPr>
          <a:xfrm rot="0">
            <a:off x="7863840" y="5157216"/>
            <a:ext cx="9144000" cy="1463040"/>
            <a:chOff x="0" y="0"/>
            <a:chExt cx="12192000" cy="1950720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12192000" cy="1950720"/>
            </a:xfrm>
            <a:custGeom>
              <a:avLst/>
              <a:gdLst/>
              <a:ahLst/>
              <a:cxnLst/>
              <a:rect r="r" b="b" t="t" l="l"/>
              <a:pathLst>
                <a:path h="1950720" w="12192000">
                  <a:moveTo>
                    <a:pt x="0" y="0"/>
                  </a:moveTo>
                  <a:lnTo>
                    <a:pt x="12192000" y="0"/>
                  </a:lnTo>
                  <a:lnTo>
                    <a:pt x="12192000" y="1950720"/>
                  </a:lnTo>
                  <a:lnTo>
                    <a:pt x="0" y="19507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71781" r="0" b="-71781"/>
              </a:stretch>
            </a:blipFill>
          </p:spPr>
        </p:sp>
        <p:sp>
          <p:nvSpPr>
            <p:cNvPr name="TextBox 38" id="38"/>
            <p:cNvSpPr txBox="true"/>
            <p:nvPr/>
          </p:nvSpPr>
          <p:spPr>
            <a:xfrm>
              <a:off x="0" y="-57150"/>
              <a:ext cx="12192000" cy="200787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240"/>
                </a:lnSpc>
              </a:pPr>
              <a:r>
                <a:rPr lang="en-US" sz="2700" b="true">
                  <a:solidFill>
                    <a:srgbClr val="F7F2E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Precisa ser de fácil acesso</a:t>
              </a:r>
            </a:p>
            <a:p>
              <a:pPr algn="l">
                <a:lnSpc>
                  <a:spcPts val="2640"/>
                </a:lnSpc>
              </a:pPr>
              <a:r>
                <a:rPr lang="en-US" sz="2200">
                  <a:solidFill>
                    <a:srgbClr val="A0A0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Deixe onde dá para sacar a qualquer momento: Tesouro Selic ou um CDB de liquidez diária. Rende mais que a poupança.</a:t>
              </a:r>
            </a:p>
          </p:txBody>
        </p:sp>
      </p:grpSp>
      <p:grpSp>
        <p:nvGrpSpPr>
          <p:cNvPr name="Group 39" id="39"/>
          <p:cNvGrpSpPr/>
          <p:nvPr/>
        </p:nvGrpSpPr>
        <p:grpSpPr>
          <a:xfrm rot="0">
            <a:off x="6309360" y="6912864"/>
            <a:ext cx="10972800" cy="1682496"/>
            <a:chOff x="0" y="0"/>
            <a:chExt cx="14630400" cy="2243328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14630400" cy="2243328"/>
            </a:xfrm>
            <a:custGeom>
              <a:avLst/>
              <a:gdLst/>
              <a:ahLst/>
              <a:cxnLst/>
              <a:rect r="r" b="b" t="t" l="l"/>
              <a:pathLst>
                <a:path h="2243328" w="14630400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14386561" y="0"/>
                  </a:lnTo>
                  <a:cubicBezTo>
                    <a:pt x="14521180" y="0"/>
                    <a:pt x="14630400" y="109220"/>
                    <a:pt x="14630400" y="243840"/>
                  </a:cubicBezTo>
                  <a:lnTo>
                    <a:pt x="14630400" y="1999488"/>
                  </a:lnTo>
                  <a:cubicBezTo>
                    <a:pt x="14630400" y="2134108"/>
                    <a:pt x="14521180" y="2243328"/>
                    <a:pt x="14386561" y="2243328"/>
                  </a:cubicBezTo>
                  <a:lnTo>
                    <a:pt x="243840" y="2243328"/>
                  </a:lnTo>
                  <a:cubicBezTo>
                    <a:pt x="109220" y="2243328"/>
                    <a:pt x="0" y="2134108"/>
                    <a:pt x="0" y="1999488"/>
                  </a:cubicBezTo>
                  <a:close/>
                </a:path>
              </a:pathLst>
            </a:custGeom>
            <a:solidFill>
              <a:srgbClr val="20203A"/>
            </a:solidFill>
          </p:spPr>
        </p:sp>
      </p:grpSp>
      <p:grpSp>
        <p:nvGrpSpPr>
          <p:cNvPr name="Group 41" id="41"/>
          <p:cNvGrpSpPr/>
          <p:nvPr/>
        </p:nvGrpSpPr>
        <p:grpSpPr>
          <a:xfrm rot="0">
            <a:off x="6729984" y="7315200"/>
            <a:ext cx="877824" cy="877824"/>
            <a:chOff x="0" y="0"/>
            <a:chExt cx="1170432" cy="1170432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1170432" cy="1170432"/>
            </a:xfrm>
            <a:custGeom>
              <a:avLst/>
              <a:gdLst/>
              <a:ahLst/>
              <a:cxnLst/>
              <a:rect r="r" b="b" t="t" l="l"/>
              <a:pathLst>
                <a:path h="1170432" w="1170432">
                  <a:moveTo>
                    <a:pt x="0" y="585216"/>
                  </a:moveTo>
                  <a:cubicBezTo>
                    <a:pt x="0" y="262001"/>
                    <a:pt x="262001" y="0"/>
                    <a:pt x="585216" y="0"/>
                  </a:cubicBezTo>
                  <a:cubicBezTo>
                    <a:pt x="908431" y="0"/>
                    <a:pt x="1170432" y="262001"/>
                    <a:pt x="1170432" y="585216"/>
                  </a:cubicBezTo>
                  <a:cubicBezTo>
                    <a:pt x="1170432" y="908431"/>
                    <a:pt x="908431" y="1170432"/>
                    <a:pt x="585216" y="1170432"/>
                  </a:cubicBezTo>
                  <a:cubicBezTo>
                    <a:pt x="262001" y="1170432"/>
                    <a:pt x="0" y="908431"/>
                    <a:pt x="0" y="585216"/>
                  </a:cubicBezTo>
                  <a:close/>
                </a:path>
              </a:pathLst>
            </a:custGeom>
            <a:solidFill>
              <a:srgbClr val="6F6F95"/>
            </a:solidFill>
          </p:spPr>
        </p:sp>
      </p:grpSp>
      <p:grpSp>
        <p:nvGrpSpPr>
          <p:cNvPr name="Group 43" id="43"/>
          <p:cNvGrpSpPr/>
          <p:nvPr/>
        </p:nvGrpSpPr>
        <p:grpSpPr>
          <a:xfrm rot="0">
            <a:off x="6949440" y="7534656"/>
            <a:ext cx="438912" cy="438912"/>
            <a:chOff x="0" y="0"/>
            <a:chExt cx="585216" cy="585216"/>
          </a:xfrm>
        </p:grpSpPr>
        <p:sp>
          <p:nvSpPr>
            <p:cNvPr name="Freeform 44" id="44" descr="preencoded.png"/>
            <p:cNvSpPr/>
            <p:nvPr/>
          </p:nvSpPr>
          <p:spPr>
            <a:xfrm flipH="false" flipV="false" rot="0">
              <a:off x="0" y="0"/>
              <a:ext cx="585216" cy="585216"/>
            </a:xfrm>
            <a:custGeom>
              <a:avLst/>
              <a:gdLst/>
              <a:ahLst/>
              <a:cxnLst/>
              <a:rect r="r" b="b" t="t" l="l"/>
              <a:pathLst>
                <a:path h="585216" w="585216">
                  <a:moveTo>
                    <a:pt x="0" y="0"/>
                  </a:moveTo>
                  <a:lnTo>
                    <a:pt x="585216" y="0"/>
                  </a:lnTo>
                  <a:lnTo>
                    <a:pt x="585216" y="585216"/>
                  </a:lnTo>
                  <a:lnTo>
                    <a:pt x="0" y="585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grpSp>
        <p:nvGrpSpPr>
          <p:cNvPr name="Group 45" id="45"/>
          <p:cNvGrpSpPr/>
          <p:nvPr/>
        </p:nvGrpSpPr>
        <p:grpSpPr>
          <a:xfrm rot="0">
            <a:off x="7863840" y="7022592"/>
            <a:ext cx="9144000" cy="1463040"/>
            <a:chOff x="0" y="0"/>
            <a:chExt cx="12192000" cy="1950720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12192000" cy="1950720"/>
            </a:xfrm>
            <a:custGeom>
              <a:avLst/>
              <a:gdLst/>
              <a:ahLst/>
              <a:cxnLst/>
              <a:rect r="r" b="b" t="t" l="l"/>
              <a:pathLst>
                <a:path h="1950720" w="12192000">
                  <a:moveTo>
                    <a:pt x="0" y="0"/>
                  </a:moveTo>
                  <a:lnTo>
                    <a:pt x="12192000" y="0"/>
                  </a:lnTo>
                  <a:lnTo>
                    <a:pt x="12192000" y="1950720"/>
                  </a:lnTo>
                  <a:lnTo>
                    <a:pt x="0" y="19507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71781" r="0" b="-71781"/>
              </a:stretch>
            </a:blipFill>
          </p:spPr>
        </p:sp>
        <p:sp>
          <p:nvSpPr>
            <p:cNvPr name="TextBox 47" id="47"/>
            <p:cNvSpPr txBox="true"/>
            <p:nvPr/>
          </p:nvSpPr>
          <p:spPr>
            <a:xfrm>
              <a:off x="0" y="-57150"/>
              <a:ext cx="12192000" cy="200787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240"/>
                </a:lnSpc>
              </a:pPr>
              <a:r>
                <a:rPr lang="en-US" sz="2700" b="true">
                  <a:solidFill>
                    <a:srgbClr val="F7F2E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Construa aos poucos</a:t>
              </a:r>
            </a:p>
            <a:p>
              <a:pPr algn="l">
                <a:lnSpc>
                  <a:spcPts val="2640"/>
                </a:lnSpc>
              </a:pPr>
              <a:r>
                <a:rPr lang="en-US" sz="2200">
                  <a:solidFill>
                    <a:srgbClr val="A0A0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Comece com uma meta pequena (ex.: R$ 1.000) e aumente todo mês. O hábito vale mais que o valor.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616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05840" y="9290304"/>
            <a:ext cx="1280160" cy="548640"/>
            <a:chOff x="0" y="0"/>
            <a:chExt cx="1706880" cy="7315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06880" cy="731520"/>
            </a:xfrm>
            <a:custGeom>
              <a:avLst/>
              <a:gdLst/>
              <a:ahLst/>
              <a:cxnLst/>
              <a:rect r="r" b="b" t="t" l="l"/>
              <a:pathLst>
                <a:path h="731520" w="1706880">
                  <a:moveTo>
                    <a:pt x="0" y="0"/>
                  </a:moveTo>
                  <a:lnTo>
                    <a:pt x="1706880" y="0"/>
                  </a:lnTo>
                  <a:lnTo>
                    <a:pt x="170688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4987" t="0" r="-4987" b="0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706880" cy="76962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280"/>
                </a:lnSpc>
              </a:pPr>
              <a:r>
                <a:rPr lang="en-US" sz="1900">
                  <a:solidFill>
                    <a:srgbClr val="A0A0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11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05840" y="603504"/>
            <a:ext cx="16459200" cy="548640"/>
            <a:chOff x="0" y="0"/>
            <a:chExt cx="21945600" cy="73152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1945600" cy="731520"/>
            </a:xfrm>
            <a:custGeom>
              <a:avLst/>
              <a:gdLst/>
              <a:ahLst/>
              <a:cxnLst/>
              <a:rect r="r" b="b" t="t" l="l"/>
              <a:pathLst>
                <a:path h="731520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534551" r="0" b="-534551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21945600" cy="77914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640"/>
                </a:lnSpc>
              </a:pPr>
              <a:r>
                <a:rPr lang="en-US" b="true" sz="2200" spc="399">
                  <a:solidFill>
                    <a:srgbClr val="E4BE7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MÓDULO 1 · REVISÃO RÁPIDA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05840" y="1353312"/>
            <a:ext cx="1170432" cy="1170432"/>
            <a:chOff x="0" y="0"/>
            <a:chExt cx="1560576" cy="156057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560576" cy="1560576"/>
            </a:xfrm>
            <a:custGeom>
              <a:avLst/>
              <a:gdLst/>
              <a:ahLst/>
              <a:cxnLst/>
              <a:rect r="r" b="b" t="t" l="l"/>
              <a:pathLst>
                <a:path h="1560576" w="1560576">
                  <a:moveTo>
                    <a:pt x="0" y="780288"/>
                  </a:moveTo>
                  <a:cubicBezTo>
                    <a:pt x="0" y="349377"/>
                    <a:pt x="349377" y="0"/>
                    <a:pt x="780288" y="0"/>
                  </a:cubicBezTo>
                  <a:cubicBezTo>
                    <a:pt x="1211199" y="0"/>
                    <a:pt x="1560576" y="349377"/>
                    <a:pt x="1560576" y="780288"/>
                  </a:cubicBezTo>
                  <a:cubicBezTo>
                    <a:pt x="1560576" y="1211199"/>
                    <a:pt x="1211199" y="1560576"/>
                    <a:pt x="780288" y="1560576"/>
                  </a:cubicBezTo>
                  <a:cubicBezTo>
                    <a:pt x="349377" y="1560576"/>
                    <a:pt x="0" y="1211199"/>
                    <a:pt x="0" y="780288"/>
                  </a:cubicBezTo>
                  <a:close/>
                </a:path>
              </a:pathLst>
            </a:custGeom>
            <a:solidFill>
              <a:srgbClr val="2B2B4C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298448" y="1645920"/>
            <a:ext cx="585216" cy="585216"/>
            <a:chOff x="0" y="0"/>
            <a:chExt cx="780288" cy="780288"/>
          </a:xfrm>
        </p:grpSpPr>
        <p:sp>
          <p:nvSpPr>
            <p:cNvPr name="Freeform 11" id="11" descr="preencoded.png"/>
            <p:cNvSpPr/>
            <p:nvPr/>
          </p:nvSpPr>
          <p:spPr>
            <a:xfrm flipH="false" flipV="false" rot="0">
              <a:off x="0" y="0"/>
              <a:ext cx="780288" cy="780288"/>
            </a:xfrm>
            <a:custGeom>
              <a:avLst/>
              <a:gdLst/>
              <a:ahLst/>
              <a:cxnLst/>
              <a:rect r="r" b="b" t="t" l="l"/>
              <a:pathLst>
                <a:path h="780288" w="780288">
                  <a:moveTo>
                    <a:pt x="0" y="0"/>
                  </a:moveTo>
                  <a:lnTo>
                    <a:pt x="780288" y="0"/>
                  </a:lnTo>
                  <a:lnTo>
                    <a:pt x="780288" y="780288"/>
                  </a:lnTo>
                  <a:lnTo>
                    <a:pt x="0" y="7802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2450592" y="1280160"/>
            <a:ext cx="14813280" cy="1353312"/>
            <a:chOff x="0" y="0"/>
            <a:chExt cx="19751040" cy="180441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9751039" cy="1804416"/>
            </a:xfrm>
            <a:custGeom>
              <a:avLst/>
              <a:gdLst/>
              <a:ahLst/>
              <a:cxnLst/>
              <a:rect r="r" b="b" t="t" l="l"/>
              <a:pathLst>
                <a:path h="1804416" w="19751039">
                  <a:moveTo>
                    <a:pt x="0" y="0"/>
                  </a:moveTo>
                  <a:lnTo>
                    <a:pt x="19751039" y="0"/>
                  </a:lnTo>
                  <a:lnTo>
                    <a:pt x="19751039" y="1804416"/>
                  </a:lnTo>
                  <a:lnTo>
                    <a:pt x="0" y="180441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63282" r="0" b="-163282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19050"/>
              <a:ext cx="19751040" cy="182346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927"/>
                </a:lnSpc>
              </a:pPr>
              <a:r>
                <a:rPr lang="en-US" sz="5200" b="true">
                  <a:solidFill>
                    <a:srgbClr val="F7F2EB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Teste seus conhecimentos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005840" y="3108960"/>
            <a:ext cx="16276320" cy="1920240"/>
            <a:chOff x="0" y="0"/>
            <a:chExt cx="21701760" cy="256032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1701759" cy="2560320"/>
            </a:xfrm>
            <a:custGeom>
              <a:avLst/>
              <a:gdLst/>
              <a:ahLst/>
              <a:cxnLst/>
              <a:rect r="r" b="b" t="t" l="l"/>
              <a:pathLst>
                <a:path h="2560320" w="21701759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21457920" y="0"/>
                  </a:lnTo>
                  <a:cubicBezTo>
                    <a:pt x="21592539" y="0"/>
                    <a:pt x="21701759" y="109220"/>
                    <a:pt x="21701759" y="243840"/>
                  </a:cubicBezTo>
                  <a:lnTo>
                    <a:pt x="21701759" y="2316480"/>
                  </a:lnTo>
                  <a:cubicBezTo>
                    <a:pt x="21701759" y="2451100"/>
                    <a:pt x="21592539" y="2560320"/>
                    <a:pt x="21457920" y="2560320"/>
                  </a:cubicBezTo>
                  <a:lnTo>
                    <a:pt x="243840" y="2560320"/>
                  </a:lnTo>
                  <a:cubicBezTo>
                    <a:pt x="109220" y="2560320"/>
                    <a:pt x="0" y="2451100"/>
                    <a:pt x="0" y="2316480"/>
                  </a:cubicBezTo>
                  <a:close/>
                </a:path>
              </a:pathLst>
            </a:custGeom>
            <a:solidFill>
              <a:srgbClr val="20203A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426464" y="3438144"/>
            <a:ext cx="768096" cy="768096"/>
            <a:chOff x="0" y="0"/>
            <a:chExt cx="1024128" cy="1024128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24128" cy="1024128"/>
            </a:xfrm>
            <a:custGeom>
              <a:avLst/>
              <a:gdLst/>
              <a:ahLst/>
              <a:cxnLst/>
              <a:rect r="r" b="b" t="t" l="l"/>
              <a:pathLst>
                <a:path h="1024128" w="1024128">
                  <a:moveTo>
                    <a:pt x="0" y="512064"/>
                  </a:moveTo>
                  <a:cubicBezTo>
                    <a:pt x="0" y="229235"/>
                    <a:pt x="229235" y="0"/>
                    <a:pt x="512064" y="0"/>
                  </a:cubicBezTo>
                  <a:cubicBezTo>
                    <a:pt x="794893" y="0"/>
                    <a:pt x="1024128" y="229235"/>
                    <a:pt x="1024128" y="512064"/>
                  </a:cubicBezTo>
                  <a:cubicBezTo>
                    <a:pt x="1024128" y="794893"/>
                    <a:pt x="794893" y="1024128"/>
                    <a:pt x="512064" y="1024128"/>
                  </a:cubicBezTo>
                  <a:cubicBezTo>
                    <a:pt x="229235" y="1024128"/>
                    <a:pt x="0" y="794893"/>
                    <a:pt x="0" y="512064"/>
                  </a:cubicBezTo>
                  <a:close/>
                </a:path>
              </a:pathLst>
            </a:custGeom>
            <a:solidFill>
              <a:srgbClr val="E4BE78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426464" y="3438144"/>
            <a:ext cx="768096" cy="768096"/>
            <a:chOff x="0" y="0"/>
            <a:chExt cx="1024128" cy="1024128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024128" cy="1024128"/>
            </a:xfrm>
            <a:custGeom>
              <a:avLst/>
              <a:gdLst/>
              <a:ahLst/>
              <a:cxnLst/>
              <a:rect r="r" b="b" t="t" l="l"/>
              <a:pathLst>
                <a:path h="1024128" w="1024128">
                  <a:moveTo>
                    <a:pt x="0" y="0"/>
                  </a:moveTo>
                  <a:lnTo>
                    <a:pt x="1024128" y="0"/>
                  </a:lnTo>
                  <a:lnTo>
                    <a:pt x="1024128" y="1024128"/>
                  </a:lnTo>
                  <a:lnTo>
                    <a:pt x="0" y="102412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78303" t="0" r="-78303" b="0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1024128" cy="106222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4320"/>
                </a:lnSpc>
              </a:pPr>
              <a:r>
                <a:rPr lang="en-US" sz="3600" b="true">
                  <a:solidFill>
                    <a:srgbClr val="1A143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1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2487168" y="3328416"/>
            <a:ext cx="14484096" cy="1737360"/>
            <a:chOff x="0" y="0"/>
            <a:chExt cx="19312128" cy="231648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9312128" cy="2316480"/>
            </a:xfrm>
            <a:custGeom>
              <a:avLst/>
              <a:gdLst/>
              <a:ahLst/>
              <a:cxnLst/>
              <a:rect r="r" b="b" t="t" l="l"/>
              <a:pathLst>
                <a:path h="2316480" w="19312128">
                  <a:moveTo>
                    <a:pt x="0" y="0"/>
                  </a:moveTo>
                  <a:lnTo>
                    <a:pt x="19312128" y="0"/>
                  </a:lnTo>
                  <a:lnTo>
                    <a:pt x="19312128" y="2316480"/>
                  </a:lnTo>
                  <a:lnTo>
                    <a:pt x="0" y="23164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12443" r="0" b="-112443"/>
              </a:stretch>
            </a:blip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66675"/>
              <a:ext cx="19312128" cy="238315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304"/>
                </a:lnSpc>
              </a:pPr>
              <a:r>
                <a:rPr lang="en-US" sz="2700">
                  <a:solidFill>
                    <a:srgbClr val="F1ECE4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Você recebe R$ 1.000 líquidos. Pela regra 50/30/20, quanto vai para poupar e investir?  </a:t>
              </a:r>
              <a:r>
                <a:rPr lang="en-US" sz="2700" b="true">
                  <a:solidFill>
                    <a:srgbClr val="EFD49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→ R$ 200</a:t>
              </a: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1005840" y="5303520"/>
            <a:ext cx="16276320" cy="1920240"/>
            <a:chOff x="0" y="0"/>
            <a:chExt cx="21701760" cy="256032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21701759" cy="2560320"/>
            </a:xfrm>
            <a:custGeom>
              <a:avLst/>
              <a:gdLst/>
              <a:ahLst/>
              <a:cxnLst/>
              <a:rect r="r" b="b" t="t" l="l"/>
              <a:pathLst>
                <a:path h="2560320" w="21701759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21457920" y="0"/>
                  </a:lnTo>
                  <a:cubicBezTo>
                    <a:pt x="21592539" y="0"/>
                    <a:pt x="21701759" y="109220"/>
                    <a:pt x="21701759" y="243840"/>
                  </a:cubicBezTo>
                  <a:lnTo>
                    <a:pt x="21701759" y="2316480"/>
                  </a:lnTo>
                  <a:cubicBezTo>
                    <a:pt x="21701759" y="2451100"/>
                    <a:pt x="21592539" y="2560320"/>
                    <a:pt x="21457920" y="2560320"/>
                  </a:cubicBezTo>
                  <a:lnTo>
                    <a:pt x="243840" y="2560320"/>
                  </a:lnTo>
                  <a:cubicBezTo>
                    <a:pt x="109220" y="2560320"/>
                    <a:pt x="0" y="2451100"/>
                    <a:pt x="0" y="2316480"/>
                  </a:cubicBezTo>
                  <a:close/>
                </a:path>
              </a:pathLst>
            </a:custGeom>
            <a:solidFill>
              <a:srgbClr val="20203A"/>
            </a:solid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1426464" y="5632704"/>
            <a:ext cx="768096" cy="768096"/>
            <a:chOff x="0" y="0"/>
            <a:chExt cx="1024128" cy="1024128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1024128" cy="1024128"/>
            </a:xfrm>
            <a:custGeom>
              <a:avLst/>
              <a:gdLst/>
              <a:ahLst/>
              <a:cxnLst/>
              <a:rect r="r" b="b" t="t" l="l"/>
              <a:pathLst>
                <a:path h="1024128" w="1024128">
                  <a:moveTo>
                    <a:pt x="0" y="512064"/>
                  </a:moveTo>
                  <a:cubicBezTo>
                    <a:pt x="0" y="229235"/>
                    <a:pt x="229235" y="0"/>
                    <a:pt x="512064" y="0"/>
                  </a:cubicBezTo>
                  <a:cubicBezTo>
                    <a:pt x="794893" y="0"/>
                    <a:pt x="1024128" y="229235"/>
                    <a:pt x="1024128" y="512064"/>
                  </a:cubicBezTo>
                  <a:cubicBezTo>
                    <a:pt x="1024128" y="794893"/>
                    <a:pt x="794893" y="1024128"/>
                    <a:pt x="512064" y="1024128"/>
                  </a:cubicBezTo>
                  <a:cubicBezTo>
                    <a:pt x="229235" y="1024128"/>
                    <a:pt x="0" y="794893"/>
                    <a:pt x="0" y="512064"/>
                  </a:cubicBezTo>
                  <a:close/>
                </a:path>
              </a:pathLst>
            </a:custGeom>
            <a:solidFill>
              <a:srgbClr val="E4BE78"/>
            </a:solidFill>
          </p:spPr>
        </p:sp>
      </p:grpSp>
      <p:grpSp>
        <p:nvGrpSpPr>
          <p:cNvPr name="Group 29" id="29"/>
          <p:cNvGrpSpPr/>
          <p:nvPr/>
        </p:nvGrpSpPr>
        <p:grpSpPr>
          <a:xfrm rot="0">
            <a:off x="1426464" y="5632704"/>
            <a:ext cx="768096" cy="768096"/>
            <a:chOff x="0" y="0"/>
            <a:chExt cx="1024128" cy="1024128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1024128" cy="1024128"/>
            </a:xfrm>
            <a:custGeom>
              <a:avLst/>
              <a:gdLst/>
              <a:ahLst/>
              <a:cxnLst/>
              <a:rect r="r" b="b" t="t" l="l"/>
              <a:pathLst>
                <a:path h="1024128" w="1024128">
                  <a:moveTo>
                    <a:pt x="0" y="0"/>
                  </a:moveTo>
                  <a:lnTo>
                    <a:pt x="1024128" y="0"/>
                  </a:lnTo>
                  <a:lnTo>
                    <a:pt x="1024128" y="1024128"/>
                  </a:lnTo>
                  <a:lnTo>
                    <a:pt x="0" y="102412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78303" t="0" r="-78303" b="0"/>
              </a:stretch>
            </a:blip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38100"/>
              <a:ext cx="1024128" cy="106222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4320"/>
                </a:lnSpc>
              </a:pPr>
              <a:r>
                <a:rPr lang="en-US" sz="3600" b="true">
                  <a:solidFill>
                    <a:srgbClr val="1A143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2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2487168" y="5522976"/>
            <a:ext cx="14484096" cy="1737360"/>
            <a:chOff x="0" y="0"/>
            <a:chExt cx="19312128" cy="231648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19312128" cy="2316480"/>
            </a:xfrm>
            <a:custGeom>
              <a:avLst/>
              <a:gdLst/>
              <a:ahLst/>
              <a:cxnLst/>
              <a:rect r="r" b="b" t="t" l="l"/>
              <a:pathLst>
                <a:path h="2316480" w="19312128">
                  <a:moveTo>
                    <a:pt x="0" y="0"/>
                  </a:moveTo>
                  <a:lnTo>
                    <a:pt x="19312128" y="0"/>
                  </a:lnTo>
                  <a:lnTo>
                    <a:pt x="19312128" y="2316480"/>
                  </a:lnTo>
                  <a:lnTo>
                    <a:pt x="0" y="23164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12443" r="0" b="-112443"/>
              </a:stretch>
            </a:blip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66675"/>
              <a:ext cx="19312128" cy="238315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304"/>
                </a:lnSpc>
              </a:pPr>
              <a:r>
                <a:rPr lang="en-US" sz="2700">
                  <a:solidFill>
                    <a:srgbClr val="F1ECE4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Lanche na cantina (R$ 35) ou recarga do celular (R$ 30) — qual é "desejo"?  </a:t>
              </a:r>
              <a:r>
                <a:rPr lang="en-US" sz="2700" b="true">
                  <a:solidFill>
                    <a:srgbClr val="EFD49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→ o lanche</a:t>
              </a: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1005840" y="7498080"/>
            <a:ext cx="16276320" cy="1682496"/>
            <a:chOff x="0" y="0"/>
            <a:chExt cx="21701760" cy="2243328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21701759" cy="2243328"/>
            </a:xfrm>
            <a:custGeom>
              <a:avLst/>
              <a:gdLst/>
              <a:ahLst/>
              <a:cxnLst/>
              <a:rect r="r" b="b" t="t" l="l"/>
              <a:pathLst>
                <a:path h="2243328" w="21701759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21457920" y="0"/>
                  </a:lnTo>
                  <a:cubicBezTo>
                    <a:pt x="21592539" y="0"/>
                    <a:pt x="21701759" y="109220"/>
                    <a:pt x="21701759" y="243840"/>
                  </a:cubicBezTo>
                  <a:lnTo>
                    <a:pt x="21701759" y="1999488"/>
                  </a:lnTo>
                  <a:cubicBezTo>
                    <a:pt x="21701759" y="2134108"/>
                    <a:pt x="21592539" y="2243328"/>
                    <a:pt x="21457920" y="2243328"/>
                  </a:cubicBezTo>
                  <a:lnTo>
                    <a:pt x="243840" y="2243328"/>
                  </a:lnTo>
                  <a:cubicBezTo>
                    <a:pt x="109220" y="2243328"/>
                    <a:pt x="0" y="2134108"/>
                    <a:pt x="0" y="1999488"/>
                  </a:cubicBezTo>
                  <a:close/>
                </a:path>
              </a:pathLst>
            </a:custGeom>
            <a:solidFill>
              <a:srgbClr val="292946"/>
            </a:solidFill>
          </p:spPr>
        </p:sp>
      </p:grpSp>
      <p:grpSp>
        <p:nvGrpSpPr>
          <p:cNvPr name="Group 37" id="37"/>
          <p:cNvGrpSpPr/>
          <p:nvPr/>
        </p:nvGrpSpPr>
        <p:grpSpPr>
          <a:xfrm rot="0">
            <a:off x="1408176" y="7882128"/>
            <a:ext cx="914400" cy="914400"/>
            <a:chOff x="0" y="0"/>
            <a:chExt cx="1219200" cy="121920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1219200" cy="1219200"/>
            </a:xfrm>
            <a:custGeom>
              <a:avLst/>
              <a:gdLst/>
              <a:ahLst/>
              <a:cxnLst/>
              <a:rect r="r" b="b" t="t" l="l"/>
              <a:pathLst>
                <a:path h="1219200" w="1219200">
                  <a:moveTo>
                    <a:pt x="0" y="609600"/>
                  </a:moveTo>
                  <a:cubicBezTo>
                    <a:pt x="0" y="272923"/>
                    <a:pt x="272923" y="0"/>
                    <a:pt x="609600" y="0"/>
                  </a:cubicBezTo>
                  <a:cubicBezTo>
                    <a:pt x="946277" y="0"/>
                    <a:pt x="1219200" y="272923"/>
                    <a:pt x="1219200" y="609600"/>
                  </a:cubicBezTo>
                  <a:cubicBezTo>
                    <a:pt x="1219200" y="946277"/>
                    <a:pt x="946277" y="1219200"/>
                    <a:pt x="609600" y="1219200"/>
                  </a:cubicBezTo>
                  <a:cubicBezTo>
                    <a:pt x="272923" y="1219200"/>
                    <a:pt x="0" y="946277"/>
                    <a:pt x="0" y="609600"/>
                  </a:cubicBezTo>
                  <a:close/>
                </a:path>
              </a:pathLst>
            </a:custGeom>
            <a:solidFill>
              <a:srgbClr val="2B2B4C"/>
            </a:solidFill>
          </p:spPr>
        </p:sp>
      </p:grpSp>
      <p:grpSp>
        <p:nvGrpSpPr>
          <p:cNvPr name="Group 39" id="39"/>
          <p:cNvGrpSpPr/>
          <p:nvPr/>
        </p:nvGrpSpPr>
        <p:grpSpPr>
          <a:xfrm rot="0">
            <a:off x="1627632" y="8101584"/>
            <a:ext cx="475488" cy="475488"/>
            <a:chOff x="0" y="0"/>
            <a:chExt cx="633984" cy="633984"/>
          </a:xfrm>
        </p:grpSpPr>
        <p:sp>
          <p:nvSpPr>
            <p:cNvPr name="Freeform 40" id="40" descr="preencoded.png"/>
            <p:cNvSpPr/>
            <p:nvPr/>
          </p:nvSpPr>
          <p:spPr>
            <a:xfrm flipH="false" flipV="false" rot="0">
              <a:off x="0" y="0"/>
              <a:ext cx="633984" cy="633984"/>
            </a:xfrm>
            <a:custGeom>
              <a:avLst/>
              <a:gdLst/>
              <a:ahLst/>
              <a:cxnLst/>
              <a:rect r="r" b="b" t="t" l="l"/>
              <a:pathLst>
                <a:path h="633984" w="633984">
                  <a:moveTo>
                    <a:pt x="0" y="0"/>
                  </a:moveTo>
                  <a:lnTo>
                    <a:pt x="633984" y="0"/>
                  </a:lnTo>
                  <a:lnTo>
                    <a:pt x="633984" y="633984"/>
                  </a:lnTo>
                  <a:lnTo>
                    <a:pt x="0" y="633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grpSp>
        <p:nvGrpSpPr>
          <p:cNvPr name="Group 41" id="41"/>
          <p:cNvGrpSpPr/>
          <p:nvPr/>
        </p:nvGrpSpPr>
        <p:grpSpPr>
          <a:xfrm rot="0">
            <a:off x="2651760" y="7717536"/>
            <a:ext cx="14228064" cy="1243584"/>
            <a:chOff x="0" y="0"/>
            <a:chExt cx="18970752" cy="1658112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18970752" cy="1658112"/>
            </a:xfrm>
            <a:custGeom>
              <a:avLst/>
              <a:gdLst/>
              <a:ahLst/>
              <a:cxnLst/>
              <a:rect r="r" b="b" t="t" l="l"/>
              <a:pathLst>
                <a:path h="1658112" w="18970752">
                  <a:moveTo>
                    <a:pt x="0" y="0"/>
                  </a:moveTo>
                  <a:lnTo>
                    <a:pt x="18970752" y="0"/>
                  </a:lnTo>
                  <a:lnTo>
                    <a:pt x="18970752" y="1658112"/>
                  </a:lnTo>
                  <a:lnTo>
                    <a:pt x="0" y="165811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72931" r="0" b="-172931"/>
              </a:stretch>
            </a:blipFill>
          </p:spPr>
        </p:sp>
        <p:sp>
          <p:nvSpPr>
            <p:cNvPr name="TextBox 43" id="43"/>
            <p:cNvSpPr txBox="true"/>
            <p:nvPr/>
          </p:nvSpPr>
          <p:spPr>
            <a:xfrm>
              <a:off x="0" y="-57150"/>
              <a:ext cx="18970752" cy="1715262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182"/>
                </a:lnSpc>
              </a:pPr>
              <a:r>
                <a:rPr lang="en-US" sz="2600" b="true">
                  <a:solidFill>
                    <a:srgbClr val="F7F2E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Por quê?</a:t>
              </a:r>
            </a:p>
            <a:p>
              <a:pPr algn="l">
                <a:lnSpc>
                  <a:spcPts val="2815"/>
                </a:lnSpc>
              </a:pPr>
              <a:r>
                <a:rPr lang="en-US" sz="2300">
                  <a:solidFill>
                    <a:srgbClr val="A0A0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 recarga costuma ser necessidade (estudo, trabalho, segurança); o lanche é prazer — corte mais fácil quando o mês aperta.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616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05840" y="603504"/>
            <a:ext cx="16459200" cy="548640"/>
            <a:chOff x="0" y="0"/>
            <a:chExt cx="21945600" cy="7315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1945600" cy="731520"/>
            </a:xfrm>
            <a:custGeom>
              <a:avLst/>
              <a:gdLst/>
              <a:ahLst/>
              <a:cxnLst/>
              <a:rect r="r" b="b" t="t" l="l"/>
              <a:pathLst>
                <a:path h="731520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534551" r="0" b="-534551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21945600" cy="77914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640"/>
                </a:lnSpc>
              </a:pPr>
              <a:r>
                <a:rPr lang="en-US" b="true" sz="2200" spc="399">
                  <a:solidFill>
                    <a:srgbClr val="E4BE7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MÓDULO 2 · POUPAR &amp; INVESTIR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05840" y="1353312"/>
            <a:ext cx="1170432" cy="1170432"/>
            <a:chOff x="0" y="0"/>
            <a:chExt cx="1560576" cy="156057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560576" cy="1560576"/>
            </a:xfrm>
            <a:custGeom>
              <a:avLst/>
              <a:gdLst/>
              <a:ahLst/>
              <a:cxnLst/>
              <a:rect r="r" b="b" t="t" l="l"/>
              <a:pathLst>
                <a:path h="1560576" w="1560576">
                  <a:moveTo>
                    <a:pt x="0" y="780288"/>
                  </a:moveTo>
                  <a:cubicBezTo>
                    <a:pt x="0" y="349377"/>
                    <a:pt x="349377" y="0"/>
                    <a:pt x="780288" y="0"/>
                  </a:cubicBezTo>
                  <a:cubicBezTo>
                    <a:pt x="1211199" y="0"/>
                    <a:pt x="1560576" y="349377"/>
                    <a:pt x="1560576" y="780288"/>
                  </a:cubicBezTo>
                  <a:cubicBezTo>
                    <a:pt x="1560576" y="1211199"/>
                    <a:pt x="1211199" y="1560576"/>
                    <a:pt x="780288" y="1560576"/>
                  </a:cubicBezTo>
                  <a:cubicBezTo>
                    <a:pt x="349377" y="1560576"/>
                    <a:pt x="0" y="1211199"/>
                    <a:pt x="0" y="780288"/>
                  </a:cubicBezTo>
                  <a:close/>
                </a:path>
              </a:pathLst>
            </a:custGeom>
            <a:solidFill>
              <a:srgbClr val="2B2B4C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1298448" y="1645920"/>
            <a:ext cx="585216" cy="585216"/>
            <a:chOff x="0" y="0"/>
            <a:chExt cx="780288" cy="780288"/>
          </a:xfrm>
        </p:grpSpPr>
        <p:sp>
          <p:nvSpPr>
            <p:cNvPr name="Freeform 8" id="8" descr="preencoded.png"/>
            <p:cNvSpPr/>
            <p:nvPr/>
          </p:nvSpPr>
          <p:spPr>
            <a:xfrm flipH="false" flipV="false" rot="0">
              <a:off x="0" y="0"/>
              <a:ext cx="780288" cy="780288"/>
            </a:xfrm>
            <a:custGeom>
              <a:avLst/>
              <a:gdLst/>
              <a:ahLst/>
              <a:cxnLst/>
              <a:rect r="r" b="b" t="t" l="l"/>
              <a:pathLst>
                <a:path h="780288" w="780288">
                  <a:moveTo>
                    <a:pt x="0" y="0"/>
                  </a:moveTo>
                  <a:lnTo>
                    <a:pt x="780288" y="0"/>
                  </a:lnTo>
                  <a:lnTo>
                    <a:pt x="780288" y="780288"/>
                  </a:lnTo>
                  <a:lnTo>
                    <a:pt x="0" y="7802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2450592" y="1280160"/>
            <a:ext cx="14813280" cy="1353312"/>
            <a:chOff x="0" y="0"/>
            <a:chExt cx="19751040" cy="180441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9751039" cy="1804416"/>
            </a:xfrm>
            <a:custGeom>
              <a:avLst/>
              <a:gdLst/>
              <a:ahLst/>
              <a:cxnLst/>
              <a:rect r="r" b="b" t="t" l="l"/>
              <a:pathLst>
                <a:path h="1804416" w="19751039">
                  <a:moveTo>
                    <a:pt x="0" y="0"/>
                  </a:moveTo>
                  <a:lnTo>
                    <a:pt x="19751039" y="0"/>
                  </a:lnTo>
                  <a:lnTo>
                    <a:pt x="19751039" y="1804416"/>
                  </a:lnTo>
                  <a:lnTo>
                    <a:pt x="0" y="180441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63282" r="0" b="-163282"/>
              </a:stretch>
            </a:blip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9525"/>
              <a:ext cx="19751040" cy="1813941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699"/>
                </a:lnSpc>
              </a:pPr>
              <a:r>
                <a:rPr lang="en-US" sz="4999" b="true">
                  <a:solidFill>
                    <a:srgbClr val="F7F2EB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O poder dos juros compostos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005840" y="3035808"/>
            <a:ext cx="16276320" cy="621792"/>
            <a:chOff x="0" y="0"/>
            <a:chExt cx="21701760" cy="82905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1701761" cy="829056"/>
            </a:xfrm>
            <a:custGeom>
              <a:avLst/>
              <a:gdLst/>
              <a:ahLst/>
              <a:cxnLst/>
              <a:rect r="r" b="b" t="t" l="l"/>
              <a:pathLst>
                <a:path h="829056" w="21701761">
                  <a:moveTo>
                    <a:pt x="0" y="0"/>
                  </a:moveTo>
                  <a:lnTo>
                    <a:pt x="21701761" y="0"/>
                  </a:lnTo>
                  <a:lnTo>
                    <a:pt x="21701761" y="829056"/>
                  </a:lnTo>
                  <a:lnTo>
                    <a:pt x="0" y="8290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460049" r="0" b="-460049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47625"/>
              <a:ext cx="21701760" cy="876681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359"/>
                </a:lnSpc>
              </a:pPr>
              <a:r>
                <a:rPr lang="en-US" sz="2799">
                  <a:solidFill>
                    <a:srgbClr val="F1ECE4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Guardando R$ 100 por mês, rendendo cerca de 8% ao ano, até os 66 anos: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005840" y="3840480"/>
            <a:ext cx="7955280" cy="3474720"/>
            <a:chOff x="0" y="0"/>
            <a:chExt cx="10607040" cy="463296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0607040" cy="4632960"/>
            </a:xfrm>
            <a:custGeom>
              <a:avLst/>
              <a:gdLst/>
              <a:ahLst/>
              <a:cxnLst/>
              <a:rect r="r" b="b" t="t" l="l"/>
              <a:pathLst>
                <a:path h="4632960" w="10607040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10363200" y="0"/>
                  </a:lnTo>
                  <a:cubicBezTo>
                    <a:pt x="10497820" y="0"/>
                    <a:pt x="10607040" y="109220"/>
                    <a:pt x="10607040" y="243840"/>
                  </a:cubicBezTo>
                  <a:lnTo>
                    <a:pt x="10607040" y="4389120"/>
                  </a:lnTo>
                  <a:cubicBezTo>
                    <a:pt x="10607040" y="4523740"/>
                    <a:pt x="10497820" y="4632960"/>
                    <a:pt x="10363200" y="4632960"/>
                  </a:cubicBezTo>
                  <a:lnTo>
                    <a:pt x="243840" y="4632960"/>
                  </a:lnTo>
                  <a:cubicBezTo>
                    <a:pt x="109220" y="4632960"/>
                    <a:pt x="0" y="4523740"/>
                    <a:pt x="0" y="4389120"/>
                  </a:cubicBezTo>
                  <a:close/>
                </a:path>
              </a:pathLst>
            </a:custGeom>
            <a:solidFill>
              <a:srgbClr val="292946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188720" y="4059936"/>
            <a:ext cx="7589520" cy="1737360"/>
            <a:chOff x="0" y="0"/>
            <a:chExt cx="10119360" cy="231648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119360" cy="2316480"/>
            </a:xfrm>
            <a:custGeom>
              <a:avLst/>
              <a:gdLst/>
              <a:ahLst/>
              <a:cxnLst/>
              <a:rect r="r" b="b" t="t" l="l"/>
              <a:pathLst>
                <a:path h="2316480" w="10119360">
                  <a:moveTo>
                    <a:pt x="0" y="0"/>
                  </a:moveTo>
                  <a:lnTo>
                    <a:pt x="10119360" y="0"/>
                  </a:lnTo>
                  <a:lnTo>
                    <a:pt x="10119360" y="2316480"/>
                  </a:lnTo>
                  <a:lnTo>
                    <a:pt x="0" y="23164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5118" r="0" b="-35118"/>
              </a:stretch>
            </a:blip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66675"/>
              <a:ext cx="10119360" cy="238315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7200"/>
                </a:lnSpc>
              </a:pPr>
              <a:r>
                <a:rPr lang="en-US" sz="6000" b="true">
                  <a:solidFill>
                    <a:srgbClr val="E4BE78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≈ R$ 793 mil</a:t>
              </a: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1280160" y="5748223"/>
            <a:ext cx="7406640" cy="14279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87"/>
              </a:lnSpc>
            </a:pPr>
            <a:r>
              <a:rPr lang="en-US" sz="2200">
                <a:solidFill>
                  <a:srgbClr val="A0A0BE"/>
                </a:solidFill>
                <a:latin typeface="Calibri (MS)"/>
                <a:ea typeface="Calibri (MS)"/>
                <a:cs typeface="Calibri (MS)"/>
                <a:sym typeface="Calibri (MS)"/>
              </a:rPr>
              <a:t>se começar aos 16 anos  ·  R$ 60.000 depositados no total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9326880" y="3840480"/>
            <a:ext cx="7955280" cy="3474720"/>
            <a:chOff x="0" y="0"/>
            <a:chExt cx="10607040" cy="463296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0607040" cy="4632960"/>
            </a:xfrm>
            <a:custGeom>
              <a:avLst/>
              <a:gdLst/>
              <a:ahLst/>
              <a:cxnLst/>
              <a:rect r="r" b="b" t="t" l="l"/>
              <a:pathLst>
                <a:path h="4632960" w="10607040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10363200" y="0"/>
                  </a:lnTo>
                  <a:cubicBezTo>
                    <a:pt x="10497820" y="0"/>
                    <a:pt x="10607040" y="109220"/>
                    <a:pt x="10607040" y="243840"/>
                  </a:cubicBezTo>
                  <a:lnTo>
                    <a:pt x="10607040" y="4389120"/>
                  </a:lnTo>
                  <a:cubicBezTo>
                    <a:pt x="10607040" y="4523740"/>
                    <a:pt x="10497820" y="4632960"/>
                    <a:pt x="10363200" y="4632960"/>
                  </a:cubicBezTo>
                  <a:lnTo>
                    <a:pt x="243840" y="4632960"/>
                  </a:lnTo>
                  <a:cubicBezTo>
                    <a:pt x="109220" y="4632960"/>
                    <a:pt x="0" y="4523740"/>
                    <a:pt x="0" y="4389120"/>
                  </a:cubicBezTo>
                  <a:close/>
                </a:path>
              </a:pathLst>
            </a:custGeom>
            <a:solidFill>
              <a:srgbClr val="20203A"/>
            </a:solidFill>
          </p:spPr>
        </p:sp>
      </p:grpSp>
      <p:grpSp>
        <p:nvGrpSpPr>
          <p:cNvPr name="Group 23" id="23"/>
          <p:cNvGrpSpPr/>
          <p:nvPr/>
        </p:nvGrpSpPr>
        <p:grpSpPr>
          <a:xfrm rot="0">
            <a:off x="9509760" y="4059936"/>
            <a:ext cx="7589520" cy="1737360"/>
            <a:chOff x="0" y="0"/>
            <a:chExt cx="10119360" cy="231648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0119360" cy="2316480"/>
            </a:xfrm>
            <a:custGeom>
              <a:avLst/>
              <a:gdLst/>
              <a:ahLst/>
              <a:cxnLst/>
              <a:rect r="r" b="b" t="t" l="l"/>
              <a:pathLst>
                <a:path h="2316480" w="10119360">
                  <a:moveTo>
                    <a:pt x="0" y="0"/>
                  </a:moveTo>
                  <a:lnTo>
                    <a:pt x="10119360" y="0"/>
                  </a:lnTo>
                  <a:lnTo>
                    <a:pt x="10119360" y="2316480"/>
                  </a:lnTo>
                  <a:lnTo>
                    <a:pt x="0" y="23164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5118" r="0" b="-35118"/>
              </a:stretch>
            </a:blip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66675"/>
              <a:ext cx="10119360" cy="238315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7200"/>
                </a:lnSpc>
              </a:pPr>
              <a:r>
                <a:rPr lang="en-US" sz="6000" b="true">
                  <a:solidFill>
                    <a:srgbClr val="A0A0B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≈ R$ 349 mil</a:t>
              </a:r>
            </a:p>
          </p:txBody>
        </p:sp>
      </p:grpSp>
      <p:sp>
        <p:nvSpPr>
          <p:cNvPr name="TextBox 26" id="26"/>
          <p:cNvSpPr txBox="true"/>
          <p:nvPr/>
        </p:nvSpPr>
        <p:spPr>
          <a:xfrm rot="0">
            <a:off x="9601200" y="5748223"/>
            <a:ext cx="7406640" cy="14279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87"/>
              </a:lnSpc>
            </a:pPr>
            <a:r>
              <a:rPr lang="en-US" sz="2200">
                <a:solidFill>
                  <a:srgbClr val="A0A0BE"/>
                </a:solidFill>
                <a:latin typeface="Calibri (MS)"/>
                <a:ea typeface="Calibri (MS)"/>
                <a:cs typeface="Calibri (MS)"/>
                <a:sym typeface="Calibri (MS)"/>
              </a:rPr>
              <a:t>se começar aos 26 anos  ·  R$ 48.000 depositados no total</a:t>
            </a:r>
          </a:p>
        </p:txBody>
      </p:sp>
      <p:grpSp>
        <p:nvGrpSpPr>
          <p:cNvPr name="Group 27" id="27"/>
          <p:cNvGrpSpPr/>
          <p:nvPr/>
        </p:nvGrpSpPr>
        <p:grpSpPr>
          <a:xfrm rot="0">
            <a:off x="1005840" y="7644384"/>
            <a:ext cx="16276320" cy="1572768"/>
            <a:chOff x="0" y="0"/>
            <a:chExt cx="21701760" cy="2097024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21701759" cy="2097024"/>
            </a:xfrm>
            <a:custGeom>
              <a:avLst/>
              <a:gdLst/>
              <a:ahLst/>
              <a:cxnLst/>
              <a:rect r="r" b="b" t="t" l="l"/>
              <a:pathLst>
                <a:path h="2097024" w="21701759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21457920" y="0"/>
                  </a:lnTo>
                  <a:cubicBezTo>
                    <a:pt x="21592539" y="0"/>
                    <a:pt x="21701759" y="109220"/>
                    <a:pt x="21701759" y="243840"/>
                  </a:cubicBezTo>
                  <a:lnTo>
                    <a:pt x="21701759" y="1853184"/>
                  </a:lnTo>
                  <a:cubicBezTo>
                    <a:pt x="21701759" y="1987804"/>
                    <a:pt x="21592539" y="2097024"/>
                    <a:pt x="21457920" y="2097024"/>
                  </a:cubicBezTo>
                  <a:lnTo>
                    <a:pt x="243840" y="2097024"/>
                  </a:lnTo>
                  <a:cubicBezTo>
                    <a:pt x="109220" y="2097024"/>
                    <a:pt x="0" y="1987804"/>
                    <a:pt x="0" y="1853184"/>
                  </a:cubicBezTo>
                  <a:close/>
                </a:path>
              </a:pathLst>
            </a:custGeom>
            <a:solidFill>
              <a:srgbClr val="292946"/>
            </a:solidFill>
          </p:spPr>
        </p:sp>
      </p:grpSp>
      <p:grpSp>
        <p:nvGrpSpPr>
          <p:cNvPr name="Group 29" id="29"/>
          <p:cNvGrpSpPr/>
          <p:nvPr/>
        </p:nvGrpSpPr>
        <p:grpSpPr>
          <a:xfrm rot="0">
            <a:off x="1408176" y="7973568"/>
            <a:ext cx="914400" cy="914400"/>
            <a:chOff x="0" y="0"/>
            <a:chExt cx="1219200" cy="121920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1219200" cy="1219200"/>
            </a:xfrm>
            <a:custGeom>
              <a:avLst/>
              <a:gdLst/>
              <a:ahLst/>
              <a:cxnLst/>
              <a:rect r="r" b="b" t="t" l="l"/>
              <a:pathLst>
                <a:path h="1219200" w="1219200">
                  <a:moveTo>
                    <a:pt x="0" y="609600"/>
                  </a:moveTo>
                  <a:cubicBezTo>
                    <a:pt x="0" y="272923"/>
                    <a:pt x="272923" y="0"/>
                    <a:pt x="609600" y="0"/>
                  </a:cubicBezTo>
                  <a:cubicBezTo>
                    <a:pt x="946277" y="0"/>
                    <a:pt x="1219200" y="272923"/>
                    <a:pt x="1219200" y="609600"/>
                  </a:cubicBezTo>
                  <a:cubicBezTo>
                    <a:pt x="1219200" y="946277"/>
                    <a:pt x="946277" y="1219200"/>
                    <a:pt x="609600" y="1219200"/>
                  </a:cubicBezTo>
                  <a:cubicBezTo>
                    <a:pt x="272923" y="1219200"/>
                    <a:pt x="0" y="946277"/>
                    <a:pt x="0" y="609600"/>
                  </a:cubicBezTo>
                  <a:close/>
                </a:path>
              </a:pathLst>
            </a:custGeom>
            <a:solidFill>
              <a:srgbClr val="2B2B4C"/>
            </a:solidFill>
          </p:spPr>
        </p:sp>
      </p:grpSp>
      <p:grpSp>
        <p:nvGrpSpPr>
          <p:cNvPr name="Group 31" id="31"/>
          <p:cNvGrpSpPr/>
          <p:nvPr/>
        </p:nvGrpSpPr>
        <p:grpSpPr>
          <a:xfrm rot="0">
            <a:off x="1627632" y="8193024"/>
            <a:ext cx="475488" cy="475488"/>
            <a:chOff x="0" y="0"/>
            <a:chExt cx="633984" cy="633984"/>
          </a:xfrm>
        </p:grpSpPr>
        <p:sp>
          <p:nvSpPr>
            <p:cNvPr name="Freeform 32" id="32" descr="preencoded.png"/>
            <p:cNvSpPr/>
            <p:nvPr/>
          </p:nvSpPr>
          <p:spPr>
            <a:xfrm flipH="false" flipV="false" rot="0">
              <a:off x="0" y="0"/>
              <a:ext cx="633984" cy="633984"/>
            </a:xfrm>
            <a:custGeom>
              <a:avLst/>
              <a:gdLst/>
              <a:ahLst/>
              <a:cxnLst/>
              <a:rect r="r" b="b" t="t" l="l"/>
              <a:pathLst>
                <a:path h="633984" w="633984">
                  <a:moveTo>
                    <a:pt x="0" y="0"/>
                  </a:moveTo>
                  <a:lnTo>
                    <a:pt x="633984" y="0"/>
                  </a:lnTo>
                  <a:lnTo>
                    <a:pt x="633984" y="633984"/>
                  </a:lnTo>
                  <a:lnTo>
                    <a:pt x="0" y="633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grpSp>
        <p:nvGrpSpPr>
          <p:cNvPr name="Group 33" id="33"/>
          <p:cNvGrpSpPr/>
          <p:nvPr/>
        </p:nvGrpSpPr>
        <p:grpSpPr>
          <a:xfrm rot="0">
            <a:off x="2651760" y="7863840"/>
            <a:ext cx="14228064" cy="1133856"/>
            <a:chOff x="0" y="0"/>
            <a:chExt cx="18970752" cy="1511808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18970752" cy="1511808"/>
            </a:xfrm>
            <a:custGeom>
              <a:avLst/>
              <a:gdLst/>
              <a:ahLst/>
              <a:cxnLst/>
              <a:rect r="r" b="b" t="t" l="l"/>
              <a:pathLst>
                <a:path h="1511808" w="18970752">
                  <a:moveTo>
                    <a:pt x="0" y="0"/>
                  </a:moveTo>
                  <a:lnTo>
                    <a:pt x="18970752" y="0"/>
                  </a:lnTo>
                  <a:lnTo>
                    <a:pt x="18970752" y="1511808"/>
                  </a:lnTo>
                  <a:lnTo>
                    <a:pt x="0" y="151180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94505" r="0" b="-194505"/>
              </a:stretch>
            </a:blipFill>
          </p:spPr>
        </p:sp>
        <p:sp>
          <p:nvSpPr>
            <p:cNvPr name="TextBox 35" id="35"/>
            <p:cNvSpPr txBox="true"/>
            <p:nvPr/>
          </p:nvSpPr>
          <p:spPr>
            <a:xfrm>
              <a:off x="0" y="-57150"/>
              <a:ext cx="18970752" cy="156895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182"/>
                </a:lnSpc>
              </a:pPr>
              <a:r>
                <a:rPr lang="en-US" sz="2600" b="true">
                  <a:solidFill>
                    <a:srgbClr val="F7F2E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Esperar 10 anos custou caro</a:t>
              </a:r>
            </a:p>
            <a:p>
              <a:pPr algn="l">
                <a:lnSpc>
                  <a:spcPts val="2815"/>
                </a:lnSpc>
              </a:pPr>
              <a:r>
                <a:rPr lang="en-US" sz="2300">
                  <a:solidFill>
                    <a:srgbClr val="A0A0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Depositando só R$ 12.000 a mais (começando antes), você termina com cerca de R$ 444 mil a mais. Tempo &gt; valor.</a:t>
              </a:r>
            </a:p>
          </p:txBody>
        </p:sp>
      </p:grpSp>
      <p:grpSp>
        <p:nvGrpSpPr>
          <p:cNvPr name="Group 36" id="36"/>
          <p:cNvGrpSpPr/>
          <p:nvPr/>
        </p:nvGrpSpPr>
        <p:grpSpPr>
          <a:xfrm rot="0">
            <a:off x="1005840" y="9217152"/>
            <a:ext cx="16276320" cy="548640"/>
            <a:chOff x="0" y="0"/>
            <a:chExt cx="21701760" cy="731520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21701761" cy="731520"/>
            </a:xfrm>
            <a:custGeom>
              <a:avLst/>
              <a:gdLst/>
              <a:ahLst/>
              <a:cxnLst/>
              <a:rect r="r" b="b" t="t" l="l"/>
              <a:pathLst>
                <a:path h="731520" w="21701761">
                  <a:moveTo>
                    <a:pt x="0" y="0"/>
                  </a:moveTo>
                  <a:lnTo>
                    <a:pt x="21701761" y="0"/>
                  </a:lnTo>
                  <a:lnTo>
                    <a:pt x="21701761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528056" r="0" b="-528056"/>
              </a:stretch>
            </a:blipFill>
          </p:spPr>
        </p:sp>
        <p:sp>
          <p:nvSpPr>
            <p:cNvPr name="TextBox 38" id="38"/>
            <p:cNvSpPr txBox="true"/>
            <p:nvPr/>
          </p:nvSpPr>
          <p:spPr>
            <a:xfrm>
              <a:off x="0" y="-38100"/>
              <a:ext cx="21701760" cy="76962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400"/>
                </a:lnSpc>
              </a:pPr>
              <a:r>
                <a:rPr lang="en-US" sz="2000" i="true" u="sng">
                  <a:solidFill>
                    <a:srgbClr val="A0A0BE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  <a:hlinkClick r:id="rId6" tooltip="https://www3.bcb.gov.br/CALCIDADAO/publico/exibirFormAplicacao.do?method=exibirFormAplicacao"/>
                </a:rPr>
                <a:t>Simulação hipotética. Faça a sua na Calculadora do Cidadão (Banco Central): bcb.gov.br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616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05840" y="9290304"/>
            <a:ext cx="1280160" cy="548640"/>
            <a:chOff x="0" y="0"/>
            <a:chExt cx="1706880" cy="7315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06880" cy="731520"/>
            </a:xfrm>
            <a:custGeom>
              <a:avLst/>
              <a:gdLst/>
              <a:ahLst/>
              <a:cxnLst/>
              <a:rect r="r" b="b" t="t" l="l"/>
              <a:pathLst>
                <a:path h="731520" w="1706880">
                  <a:moveTo>
                    <a:pt x="0" y="0"/>
                  </a:moveTo>
                  <a:lnTo>
                    <a:pt x="1706880" y="0"/>
                  </a:lnTo>
                  <a:lnTo>
                    <a:pt x="170688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4987" t="0" r="-4987" b="0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706880" cy="76962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280"/>
                </a:lnSpc>
              </a:pPr>
              <a:r>
                <a:rPr lang="en-US" sz="1900">
                  <a:solidFill>
                    <a:srgbClr val="A0A0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13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05840" y="603504"/>
            <a:ext cx="16459200" cy="548640"/>
            <a:chOff x="0" y="0"/>
            <a:chExt cx="21945600" cy="73152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1945600" cy="731520"/>
            </a:xfrm>
            <a:custGeom>
              <a:avLst/>
              <a:gdLst/>
              <a:ahLst/>
              <a:cxnLst/>
              <a:rect r="r" b="b" t="t" l="l"/>
              <a:pathLst>
                <a:path h="731520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534551" r="0" b="-534551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21945600" cy="77914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640"/>
                </a:lnSpc>
              </a:pPr>
              <a:r>
                <a:rPr lang="en-US" b="true" sz="2200" spc="399">
                  <a:solidFill>
                    <a:srgbClr val="E4BE7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MÓDULO 2 · POUPAR &amp; INVESTIR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05840" y="1353312"/>
            <a:ext cx="1170432" cy="1170432"/>
            <a:chOff x="0" y="0"/>
            <a:chExt cx="1560576" cy="156057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560576" cy="1560576"/>
            </a:xfrm>
            <a:custGeom>
              <a:avLst/>
              <a:gdLst/>
              <a:ahLst/>
              <a:cxnLst/>
              <a:rect r="r" b="b" t="t" l="l"/>
              <a:pathLst>
                <a:path h="1560576" w="1560576">
                  <a:moveTo>
                    <a:pt x="0" y="780288"/>
                  </a:moveTo>
                  <a:cubicBezTo>
                    <a:pt x="0" y="349377"/>
                    <a:pt x="349377" y="0"/>
                    <a:pt x="780288" y="0"/>
                  </a:cubicBezTo>
                  <a:cubicBezTo>
                    <a:pt x="1211199" y="0"/>
                    <a:pt x="1560576" y="349377"/>
                    <a:pt x="1560576" y="780288"/>
                  </a:cubicBezTo>
                  <a:cubicBezTo>
                    <a:pt x="1560576" y="1211199"/>
                    <a:pt x="1211199" y="1560576"/>
                    <a:pt x="780288" y="1560576"/>
                  </a:cubicBezTo>
                  <a:cubicBezTo>
                    <a:pt x="349377" y="1560576"/>
                    <a:pt x="0" y="1211199"/>
                    <a:pt x="0" y="780288"/>
                  </a:cubicBezTo>
                  <a:close/>
                </a:path>
              </a:pathLst>
            </a:custGeom>
            <a:solidFill>
              <a:srgbClr val="2B2B4C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298448" y="1645920"/>
            <a:ext cx="585216" cy="585216"/>
            <a:chOff x="0" y="0"/>
            <a:chExt cx="780288" cy="780288"/>
          </a:xfrm>
        </p:grpSpPr>
        <p:sp>
          <p:nvSpPr>
            <p:cNvPr name="Freeform 11" id="11" descr="preencoded.png"/>
            <p:cNvSpPr/>
            <p:nvPr/>
          </p:nvSpPr>
          <p:spPr>
            <a:xfrm flipH="false" flipV="false" rot="0">
              <a:off x="0" y="0"/>
              <a:ext cx="780288" cy="780288"/>
            </a:xfrm>
            <a:custGeom>
              <a:avLst/>
              <a:gdLst/>
              <a:ahLst/>
              <a:cxnLst/>
              <a:rect r="r" b="b" t="t" l="l"/>
              <a:pathLst>
                <a:path h="780288" w="780288">
                  <a:moveTo>
                    <a:pt x="0" y="0"/>
                  </a:moveTo>
                  <a:lnTo>
                    <a:pt x="780288" y="0"/>
                  </a:lnTo>
                  <a:lnTo>
                    <a:pt x="780288" y="780288"/>
                  </a:lnTo>
                  <a:lnTo>
                    <a:pt x="0" y="7802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2450592" y="1280160"/>
            <a:ext cx="14813280" cy="1353312"/>
            <a:chOff x="0" y="0"/>
            <a:chExt cx="19751040" cy="180441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9751039" cy="1804416"/>
            </a:xfrm>
            <a:custGeom>
              <a:avLst/>
              <a:gdLst/>
              <a:ahLst/>
              <a:cxnLst/>
              <a:rect r="r" b="b" t="t" l="l"/>
              <a:pathLst>
                <a:path h="1804416" w="19751039">
                  <a:moveTo>
                    <a:pt x="0" y="0"/>
                  </a:moveTo>
                  <a:lnTo>
                    <a:pt x="19751039" y="0"/>
                  </a:lnTo>
                  <a:lnTo>
                    <a:pt x="19751039" y="1804416"/>
                  </a:lnTo>
                  <a:lnTo>
                    <a:pt x="0" y="180441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63282" r="0" b="-163282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19050"/>
              <a:ext cx="19751040" cy="182346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927"/>
                </a:lnSpc>
              </a:pPr>
              <a:r>
                <a:rPr lang="en-US" sz="5200" b="true">
                  <a:solidFill>
                    <a:srgbClr val="F7F2EB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ETFs e fundos de índice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005840" y="3145536"/>
            <a:ext cx="10149840" cy="1828800"/>
            <a:chOff x="0" y="0"/>
            <a:chExt cx="13533120" cy="24384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3533120" cy="2438400"/>
            </a:xfrm>
            <a:custGeom>
              <a:avLst/>
              <a:gdLst/>
              <a:ahLst/>
              <a:cxnLst/>
              <a:rect r="r" b="b" t="t" l="l"/>
              <a:pathLst>
                <a:path h="2438400" w="13533120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13289280" y="0"/>
                  </a:lnTo>
                  <a:cubicBezTo>
                    <a:pt x="13423900" y="0"/>
                    <a:pt x="13533120" y="109220"/>
                    <a:pt x="13533120" y="243840"/>
                  </a:cubicBezTo>
                  <a:lnTo>
                    <a:pt x="13533120" y="2194560"/>
                  </a:lnTo>
                  <a:cubicBezTo>
                    <a:pt x="13533120" y="2329180"/>
                    <a:pt x="13423900" y="2438400"/>
                    <a:pt x="13289280" y="2438400"/>
                  </a:cubicBezTo>
                  <a:lnTo>
                    <a:pt x="243840" y="2438400"/>
                  </a:lnTo>
                  <a:cubicBezTo>
                    <a:pt x="109220" y="2438400"/>
                    <a:pt x="0" y="2329180"/>
                    <a:pt x="0" y="2194560"/>
                  </a:cubicBezTo>
                  <a:close/>
                </a:path>
              </a:pathLst>
            </a:custGeom>
            <a:solidFill>
              <a:srgbClr val="20203A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426464" y="3584448"/>
            <a:ext cx="950976" cy="950976"/>
            <a:chOff x="0" y="0"/>
            <a:chExt cx="1267968" cy="1267968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267968" cy="1267968"/>
            </a:xfrm>
            <a:custGeom>
              <a:avLst/>
              <a:gdLst/>
              <a:ahLst/>
              <a:cxnLst/>
              <a:rect r="r" b="b" t="t" l="l"/>
              <a:pathLst>
                <a:path h="1267968" w="1267968">
                  <a:moveTo>
                    <a:pt x="0" y="633984"/>
                  </a:moveTo>
                  <a:cubicBezTo>
                    <a:pt x="0" y="283845"/>
                    <a:pt x="283845" y="0"/>
                    <a:pt x="633984" y="0"/>
                  </a:cubicBezTo>
                  <a:cubicBezTo>
                    <a:pt x="984123" y="0"/>
                    <a:pt x="1267968" y="283845"/>
                    <a:pt x="1267968" y="633984"/>
                  </a:cubicBezTo>
                  <a:cubicBezTo>
                    <a:pt x="1267968" y="984123"/>
                    <a:pt x="984123" y="1267968"/>
                    <a:pt x="633984" y="1267968"/>
                  </a:cubicBezTo>
                  <a:cubicBezTo>
                    <a:pt x="283845" y="1267968"/>
                    <a:pt x="0" y="984123"/>
                    <a:pt x="0" y="633984"/>
                  </a:cubicBezTo>
                  <a:close/>
                </a:path>
              </a:pathLst>
            </a:custGeom>
            <a:solidFill>
              <a:srgbClr val="6F6F95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664208" y="3822192"/>
            <a:ext cx="475488" cy="475488"/>
            <a:chOff x="0" y="0"/>
            <a:chExt cx="633984" cy="633984"/>
          </a:xfrm>
        </p:grpSpPr>
        <p:sp>
          <p:nvSpPr>
            <p:cNvPr name="Freeform 20" id="20" descr="preencoded.png"/>
            <p:cNvSpPr/>
            <p:nvPr/>
          </p:nvSpPr>
          <p:spPr>
            <a:xfrm flipH="false" flipV="false" rot="0">
              <a:off x="0" y="0"/>
              <a:ext cx="633984" cy="633984"/>
            </a:xfrm>
            <a:custGeom>
              <a:avLst/>
              <a:gdLst/>
              <a:ahLst/>
              <a:cxnLst/>
              <a:rect r="r" b="b" t="t" l="l"/>
              <a:pathLst>
                <a:path h="633984" w="633984">
                  <a:moveTo>
                    <a:pt x="0" y="0"/>
                  </a:moveTo>
                  <a:lnTo>
                    <a:pt x="633984" y="0"/>
                  </a:lnTo>
                  <a:lnTo>
                    <a:pt x="633984" y="633984"/>
                  </a:lnTo>
                  <a:lnTo>
                    <a:pt x="0" y="633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2670048" y="3273552"/>
            <a:ext cx="8229600" cy="1609344"/>
            <a:chOff x="0" y="0"/>
            <a:chExt cx="10972800" cy="2145792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0972800" cy="2145792"/>
            </a:xfrm>
            <a:custGeom>
              <a:avLst/>
              <a:gdLst/>
              <a:ahLst/>
              <a:cxnLst/>
              <a:rect r="r" b="b" t="t" l="l"/>
              <a:pathLst>
                <a:path h="2145792" w="10972800">
                  <a:moveTo>
                    <a:pt x="0" y="0"/>
                  </a:moveTo>
                  <a:lnTo>
                    <a:pt x="10972800" y="0"/>
                  </a:lnTo>
                  <a:lnTo>
                    <a:pt x="10972800" y="2145792"/>
                  </a:lnTo>
                  <a:lnTo>
                    <a:pt x="0" y="214579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49639" r="0" b="-49639"/>
              </a:stretch>
            </a:blip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47625"/>
              <a:ext cx="10972800" cy="2193417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359"/>
                </a:lnSpc>
              </a:pPr>
              <a:r>
                <a:rPr lang="en-US" sz="2799" b="true">
                  <a:solidFill>
                    <a:srgbClr val="F7F2E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Diversificação pronta</a:t>
              </a:r>
            </a:p>
            <a:p>
              <a:pPr algn="l">
                <a:lnSpc>
                  <a:spcPts val="2640"/>
                </a:lnSpc>
              </a:pPr>
              <a:r>
                <a:rPr lang="en-US" sz="2200">
                  <a:solidFill>
                    <a:srgbClr val="A0A0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Um ETF reúne dezenas ou centenas de empresas numa cota só. Você não aposta numa ação — compra "o mercado todo".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1005840" y="5157216"/>
            <a:ext cx="10149840" cy="1828800"/>
            <a:chOff x="0" y="0"/>
            <a:chExt cx="13533120" cy="24384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3533120" cy="2438400"/>
            </a:xfrm>
            <a:custGeom>
              <a:avLst/>
              <a:gdLst/>
              <a:ahLst/>
              <a:cxnLst/>
              <a:rect r="r" b="b" t="t" l="l"/>
              <a:pathLst>
                <a:path h="2438400" w="13533120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13289280" y="0"/>
                  </a:lnTo>
                  <a:cubicBezTo>
                    <a:pt x="13423900" y="0"/>
                    <a:pt x="13533120" y="109220"/>
                    <a:pt x="13533120" y="243840"/>
                  </a:cubicBezTo>
                  <a:lnTo>
                    <a:pt x="13533120" y="2194560"/>
                  </a:lnTo>
                  <a:cubicBezTo>
                    <a:pt x="13533120" y="2329180"/>
                    <a:pt x="13423900" y="2438400"/>
                    <a:pt x="13289280" y="2438400"/>
                  </a:cubicBezTo>
                  <a:lnTo>
                    <a:pt x="243840" y="2438400"/>
                  </a:lnTo>
                  <a:cubicBezTo>
                    <a:pt x="109220" y="2438400"/>
                    <a:pt x="0" y="2329180"/>
                    <a:pt x="0" y="2194560"/>
                  </a:cubicBezTo>
                  <a:close/>
                </a:path>
              </a:pathLst>
            </a:custGeom>
            <a:solidFill>
              <a:srgbClr val="20203A"/>
            </a:solid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1426464" y="5596128"/>
            <a:ext cx="950976" cy="950976"/>
            <a:chOff x="0" y="0"/>
            <a:chExt cx="1267968" cy="1267968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267968" cy="1267968"/>
            </a:xfrm>
            <a:custGeom>
              <a:avLst/>
              <a:gdLst/>
              <a:ahLst/>
              <a:cxnLst/>
              <a:rect r="r" b="b" t="t" l="l"/>
              <a:pathLst>
                <a:path h="1267968" w="1267968">
                  <a:moveTo>
                    <a:pt x="0" y="633984"/>
                  </a:moveTo>
                  <a:cubicBezTo>
                    <a:pt x="0" y="283845"/>
                    <a:pt x="283845" y="0"/>
                    <a:pt x="633984" y="0"/>
                  </a:cubicBezTo>
                  <a:cubicBezTo>
                    <a:pt x="984123" y="0"/>
                    <a:pt x="1267968" y="283845"/>
                    <a:pt x="1267968" y="633984"/>
                  </a:cubicBezTo>
                  <a:cubicBezTo>
                    <a:pt x="1267968" y="984123"/>
                    <a:pt x="984123" y="1267968"/>
                    <a:pt x="633984" y="1267968"/>
                  </a:cubicBezTo>
                  <a:cubicBezTo>
                    <a:pt x="283845" y="1267968"/>
                    <a:pt x="0" y="984123"/>
                    <a:pt x="0" y="633984"/>
                  </a:cubicBezTo>
                  <a:close/>
                </a:path>
              </a:pathLst>
            </a:custGeom>
            <a:solidFill>
              <a:srgbClr val="6F6F95"/>
            </a:solid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1664208" y="5833872"/>
            <a:ext cx="475488" cy="475488"/>
            <a:chOff x="0" y="0"/>
            <a:chExt cx="633984" cy="633984"/>
          </a:xfrm>
        </p:grpSpPr>
        <p:sp>
          <p:nvSpPr>
            <p:cNvPr name="Freeform 29" id="29" descr="preencoded.png"/>
            <p:cNvSpPr/>
            <p:nvPr/>
          </p:nvSpPr>
          <p:spPr>
            <a:xfrm flipH="false" flipV="false" rot="0">
              <a:off x="0" y="0"/>
              <a:ext cx="633984" cy="633984"/>
            </a:xfrm>
            <a:custGeom>
              <a:avLst/>
              <a:gdLst/>
              <a:ahLst/>
              <a:cxnLst/>
              <a:rect r="r" b="b" t="t" l="l"/>
              <a:pathLst>
                <a:path h="633984" w="633984">
                  <a:moveTo>
                    <a:pt x="0" y="0"/>
                  </a:moveTo>
                  <a:lnTo>
                    <a:pt x="633984" y="0"/>
                  </a:lnTo>
                  <a:lnTo>
                    <a:pt x="633984" y="633984"/>
                  </a:lnTo>
                  <a:lnTo>
                    <a:pt x="0" y="633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2670048" y="5285232"/>
            <a:ext cx="8229600" cy="1609344"/>
            <a:chOff x="0" y="0"/>
            <a:chExt cx="10972800" cy="2145792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10972800" cy="2145792"/>
            </a:xfrm>
            <a:custGeom>
              <a:avLst/>
              <a:gdLst/>
              <a:ahLst/>
              <a:cxnLst/>
              <a:rect r="r" b="b" t="t" l="l"/>
              <a:pathLst>
                <a:path h="2145792" w="10972800">
                  <a:moveTo>
                    <a:pt x="0" y="0"/>
                  </a:moveTo>
                  <a:lnTo>
                    <a:pt x="10972800" y="0"/>
                  </a:lnTo>
                  <a:lnTo>
                    <a:pt x="10972800" y="2145792"/>
                  </a:lnTo>
                  <a:lnTo>
                    <a:pt x="0" y="214579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49639" r="0" b="-49639"/>
              </a:stretch>
            </a:blipFill>
          </p:spPr>
        </p:sp>
        <p:sp>
          <p:nvSpPr>
            <p:cNvPr name="TextBox 32" id="32"/>
            <p:cNvSpPr txBox="true"/>
            <p:nvPr/>
          </p:nvSpPr>
          <p:spPr>
            <a:xfrm>
              <a:off x="0" y="-47625"/>
              <a:ext cx="10972800" cy="2193417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359"/>
                </a:lnSpc>
              </a:pPr>
              <a:r>
                <a:rPr lang="en-US" sz="2799" b="true">
                  <a:solidFill>
                    <a:srgbClr val="F7F2E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Custo baixo</a:t>
              </a:r>
            </a:p>
            <a:p>
              <a:pPr algn="l">
                <a:lnSpc>
                  <a:spcPts val="2640"/>
                </a:lnSpc>
              </a:pPr>
              <a:r>
                <a:rPr lang="en-US" sz="2200">
                  <a:solidFill>
                    <a:srgbClr val="A0A0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Por seguir um índice (gestão passiva), costuma cobrar taxas muito menores que fundos com gestor ativo.</a:t>
              </a: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1005840" y="7168896"/>
            <a:ext cx="10149840" cy="1828800"/>
            <a:chOff x="0" y="0"/>
            <a:chExt cx="13533120" cy="2438400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13533120" cy="2438400"/>
            </a:xfrm>
            <a:custGeom>
              <a:avLst/>
              <a:gdLst/>
              <a:ahLst/>
              <a:cxnLst/>
              <a:rect r="r" b="b" t="t" l="l"/>
              <a:pathLst>
                <a:path h="2438400" w="13533120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13289280" y="0"/>
                  </a:lnTo>
                  <a:cubicBezTo>
                    <a:pt x="13423900" y="0"/>
                    <a:pt x="13533120" y="109220"/>
                    <a:pt x="13533120" y="243840"/>
                  </a:cubicBezTo>
                  <a:lnTo>
                    <a:pt x="13533120" y="2194560"/>
                  </a:lnTo>
                  <a:cubicBezTo>
                    <a:pt x="13533120" y="2329180"/>
                    <a:pt x="13423900" y="2438400"/>
                    <a:pt x="13289280" y="2438400"/>
                  </a:cubicBezTo>
                  <a:lnTo>
                    <a:pt x="243840" y="2438400"/>
                  </a:lnTo>
                  <a:cubicBezTo>
                    <a:pt x="109220" y="2438400"/>
                    <a:pt x="0" y="2329180"/>
                    <a:pt x="0" y="2194560"/>
                  </a:cubicBezTo>
                  <a:close/>
                </a:path>
              </a:pathLst>
            </a:custGeom>
            <a:solidFill>
              <a:srgbClr val="20203A"/>
            </a:solidFill>
          </p:spPr>
        </p:sp>
      </p:grpSp>
      <p:grpSp>
        <p:nvGrpSpPr>
          <p:cNvPr name="Group 35" id="35"/>
          <p:cNvGrpSpPr/>
          <p:nvPr/>
        </p:nvGrpSpPr>
        <p:grpSpPr>
          <a:xfrm rot="0">
            <a:off x="1426464" y="7607808"/>
            <a:ext cx="950976" cy="950976"/>
            <a:chOff x="0" y="0"/>
            <a:chExt cx="1267968" cy="1267968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1267968" cy="1267968"/>
            </a:xfrm>
            <a:custGeom>
              <a:avLst/>
              <a:gdLst/>
              <a:ahLst/>
              <a:cxnLst/>
              <a:rect r="r" b="b" t="t" l="l"/>
              <a:pathLst>
                <a:path h="1267968" w="1267968">
                  <a:moveTo>
                    <a:pt x="0" y="633984"/>
                  </a:moveTo>
                  <a:cubicBezTo>
                    <a:pt x="0" y="283845"/>
                    <a:pt x="283845" y="0"/>
                    <a:pt x="633984" y="0"/>
                  </a:cubicBezTo>
                  <a:cubicBezTo>
                    <a:pt x="984123" y="0"/>
                    <a:pt x="1267968" y="283845"/>
                    <a:pt x="1267968" y="633984"/>
                  </a:cubicBezTo>
                  <a:cubicBezTo>
                    <a:pt x="1267968" y="984123"/>
                    <a:pt x="984123" y="1267968"/>
                    <a:pt x="633984" y="1267968"/>
                  </a:cubicBezTo>
                  <a:cubicBezTo>
                    <a:pt x="283845" y="1267968"/>
                    <a:pt x="0" y="984123"/>
                    <a:pt x="0" y="633984"/>
                  </a:cubicBezTo>
                  <a:close/>
                </a:path>
              </a:pathLst>
            </a:custGeom>
            <a:solidFill>
              <a:srgbClr val="6F6F95"/>
            </a:solidFill>
          </p:spPr>
        </p:sp>
      </p:grpSp>
      <p:grpSp>
        <p:nvGrpSpPr>
          <p:cNvPr name="Group 37" id="37"/>
          <p:cNvGrpSpPr/>
          <p:nvPr/>
        </p:nvGrpSpPr>
        <p:grpSpPr>
          <a:xfrm rot="0">
            <a:off x="1664208" y="7845552"/>
            <a:ext cx="475488" cy="475488"/>
            <a:chOff x="0" y="0"/>
            <a:chExt cx="633984" cy="633984"/>
          </a:xfrm>
        </p:grpSpPr>
        <p:sp>
          <p:nvSpPr>
            <p:cNvPr name="Freeform 38" id="38" descr="preencoded.png"/>
            <p:cNvSpPr/>
            <p:nvPr/>
          </p:nvSpPr>
          <p:spPr>
            <a:xfrm flipH="false" flipV="false" rot="0">
              <a:off x="0" y="0"/>
              <a:ext cx="633984" cy="633984"/>
            </a:xfrm>
            <a:custGeom>
              <a:avLst/>
              <a:gdLst/>
              <a:ahLst/>
              <a:cxnLst/>
              <a:rect r="r" b="b" t="t" l="l"/>
              <a:pathLst>
                <a:path h="633984" w="633984">
                  <a:moveTo>
                    <a:pt x="0" y="0"/>
                  </a:moveTo>
                  <a:lnTo>
                    <a:pt x="633984" y="0"/>
                  </a:lnTo>
                  <a:lnTo>
                    <a:pt x="633984" y="633984"/>
                  </a:lnTo>
                  <a:lnTo>
                    <a:pt x="0" y="633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grpSp>
        <p:nvGrpSpPr>
          <p:cNvPr name="Group 39" id="39"/>
          <p:cNvGrpSpPr/>
          <p:nvPr/>
        </p:nvGrpSpPr>
        <p:grpSpPr>
          <a:xfrm rot="0">
            <a:off x="2670048" y="7296912"/>
            <a:ext cx="8229600" cy="1609344"/>
            <a:chOff x="0" y="0"/>
            <a:chExt cx="10972800" cy="2145792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10972800" cy="2145792"/>
            </a:xfrm>
            <a:custGeom>
              <a:avLst/>
              <a:gdLst/>
              <a:ahLst/>
              <a:cxnLst/>
              <a:rect r="r" b="b" t="t" l="l"/>
              <a:pathLst>
                <a:path h="2145792" w="10972800">
                  <a:moveTo>
                    <a:pt x="0" y="0"/>
                  </a:moveTo>
                  <a:lnTo>
                    <a:pt x="10972800" y="0"/>
                  </a:lnTo>
                  <a:lnTo>
                    <a:pt x="10972800" y="2145792"/>
                  </a:lnTo>
                  <a:lnTo>
                    <a:pt x="0" y="214579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49639" r="0" b="-49639"/>
              </a:stretch>
            </a:blipFill>
          </p:spPr>
        </p:sp>
        <p:sp>
          <p:nvSpPr>
            <p:cNvPr name="TextBox 41" id="41"/>
            <p:cNvSpPr txBox="true"/>
            <p:nvPr/>
          </p:nvSpPr>
          <p:spPr>
            <a:xfrm>
              <a:off x="0" y="-47625"/>
              <a:ext cx="10972800" cy="2193417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359"/>
                </a:lnSpc>
              </a:pPr>
              <a:r>
                <a:rPr lang="en-US" sz="2799" b="true">
                  <a:solidFill>
                    <a:srgbClr val="F7F2E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Exemplos na B3</a:t>
              </a:r>
            </a:p>
            <a:p>
              <a:pPr algn="l">
                <a:lnSpc>
                  <a:spcPts val="2640"/>
                </a:lnSpc>
              </a:pPr>
              <a:r>
                <a:rPr lang="en-US" sz="2200">
                  <a:solidFill>
                    <a:srgbClr val="A0A0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BOVA11 acompanha o Ibovespa (ações brasileiras). IVVB11 acompanha o S&amp;P 500 (500 maiores empresas dos EUA).</a:t>
              </a:r>
            </a:p>
          </p:txBody>
        </p:sp>
      </p:grpSp>
      <p:grpSp>
        <p:nvGrpSpPr>
          <p:cNvPr name="Group 42" id="42"/>
          <p:cNvGrpSpPr/>
          <p:nvPr/>
        </p:nvGrpSpPr>
        <p:grpSpPr>
          <a:xfrm rot="0">
            <a:off x="11612880" y="3145536"/>
            <a:ext cx="5669280" cy="6108192"/>
            <a:chOff x="0" y="0"/>
            <a:chExt cx="7559040" cy="8144256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7559040" cy="8144256"/>
            </a:xfrm>
            <a:custGeom>
              <a:avLst/>
              <a:gdLst/>
              <a:ahLst/>
              <a:cxnLst/>
              <a:rect r="r" b="b" t="t" l="l"/>
              <a:pathLst>
                <a:path h="8144256" w="7559040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7315200" y="0"/>
                  </a:lnTo>
                  <a:cubicBezTo>
                    <a:pt x="7449820" y="0"/>
                    <a:pt x="7559040" y="109220"/>
                    <a:pt x="7559040" y="243840"/>
                  </a:cubicBezTo>
                  <a:lnTo>
                    <a:pt x="7559040" y="7900416"/>
                  </a:lnTo>
                  <a:cubicBezTo>
                    <a:pt x="7559040" y="8035036"/>
                    <a:pt x="7449820" y="8144256"/>
                    <a:pt x="7315200" y="8144256"/>
                  </a:cubicBezTo>
                  <a:lnTo>
                    <a:pt x="243840" y="8144256"/>
                  </a:lnTo>
                  <a:cubicBezTo>
                    <a:pt x="109220" y="8144256"/>
                    <a:pt x="0" y="8035036"/>
                    <a:pt x="0" y="7900416"/>
                  </a:cubicBezTo>
                  <a:close/>
                </a:path>
              </a:pathLst>
            </a:custGeom>
            <a:solidFill>
              <a:srgbClr val="292946"/>
            </a:solidFill>
          </p:spPr>
        </p:sp>
      </p:grpSp>
      <p:grpSp>
        <p:nvGrpSpPr>
          <p:cNvPr name="Group 44" id="44"/>
          <p:cNvGrpSpPr/>
          <p:nvPr/>
        </p:nvGrpSpPr>
        <p:grpSpPr>
          <a:xfrm rot="0">
            <a:off x="12070080" y="3511296"/>
            <a:ext cx="4937760" cy="475488"/>
            <a:chOff x="0" y="0"/>
            <a:chExt cx="6583680" cy="633984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6583680" cy="633984"/>
            </a:xfrm>
            <a:custGeom>
              <a:avLst/>
              <a:gdLst/>
              <a:ahLst/>
              <a:cxnLst/>
              <a:rect r="r" b="b" t="t" l="l"/>
              <a:pathLst>
                <a:path h="633984" w="6583680">
                  <a:moveTo>
                    <a:pt x="0" y="0"/>
                  </a:moveTo>
                  <a:lnTo>
                    <a:pt x="6583680" y="0"/>
                  </a:lnTo>
                  <a:lnTo>
                    <a:pt x="6583680" y="633984"/>
                  </a:lnTo>
                  <a:lnTo>
                    <a:pt x="0" y="63398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52344" r="0" b="-152344"/>
              </a:stretch>
            </a:blipFill>
          </p:spPr>
        </p:sp>
        <p:sp>
          <p:nvSpPr>
            <p:cNvPr name="TextBox 46" id="46"/>
            <p:cNvSpPr txBox="true"/>
            <p:nvPr/>
          </p:nvSpPr>
          <p:spPr>
            <a:xfrm>
              <a:off x="0" y="-38100"/>
              <a:ext cx="6583680" cy="67208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400"/>
                </a:lnSpc>
              </a:pPr>
              <a:r>
                <a:rPr lang="en-US" b="true" sz="2000" spc="300">
                  <a:solidFill>
                    <a:srgbClr val="E4BE7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RECURSOS GRATUITOS</a:t>
              </a:r>
            </a:p>
          </p:txBody>
        </p:sp>
      </p:grpSp>
      <p:grpSp>
        <p:nvGrpSpPr>
          <p:cNvPr name="Group 47" id="47"/>
          <p:cNvGrpSpPr/>
          <p:nvPr/>
        </p:nvGrpSpPr>
        <p:grpSpPr>
          <a:xfrm rot="0">
            <a:off x="12106656" y="4297680"/>
            <a:ext cx="292608" cy="292608"/>
            <a:chOff x="0" y="0"/>
            <a:chExt cx="390144" cy="390144"/>
          </a:xfrm>
        </p:grpSpPr>
        <p:sp>
          <p:nvSpPr>
            <p:cNvPr name="Freeform 48" id="48" descr="preencoded.png"/>
            <p:cNvSpPr/>
            <p:nvPr/>
          </p:nvSpPr>
          <p:spPr>
            <a:xfrm flipH="false" flipV="false" rot="0">
              <a:off x="0" y="0"/>
              <a:ext cx="390144" cy="390144"/>
            </a:xfrm>
            <a:custGeom>
              <a:avLst/>
              <a:gdLst/>
              <a:ahLst/>
              <a:cxnLst/>
              <a:rect r="r" b="b" t="t" l="l"/>
              <a:pathLst>
                <a:path h="390144" w="390144">
                  <a:moveTo>
                    <a:pt x="0" y="0"/>
                  </a:moveTo>
                  <a:lnTo>
                    <a:pt x="390144" y="0"/>
                  </a:lnTo>
                  <a:lnTo>
                    <a:pt x="390144" y="390144"/>
                  </a:lnTo>
                  <a:lnTo>
                    <a:pt x="0" y="3901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  <p:sp>
        <p:nvSpPr>
          <p:cNvPr name="TextBox 49" id="49"/>
          <p:cNvSpPr txBox="true"/>
          <p:nvPr/>
        </p:nvSpPr>
        <p:spPr>
          <a:xfrm rot="0">
            <a:off x="12600432" y="4131564"/>
            <a:ext cx="4370832" cy="12451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b="true" sz="2400" u="sng">
                <a:solidFill>
                  <a:srgbClr val="E4BE78"/>
                </a:solidFill>
                <a:latin typeface="Calibri (MS) Bold"/>
                <a:ea typeface="Calibri (MS) Bold"/>
                <a:cs typeface="Calibri (MS) Bold"/>
                <a:sym typeface="Calibri (MS) Bold"/>
                <a:hlinkClick r:id="rId9" tooltip="https://edu.b3.com.br/"/>
              </a:rPr>
              <a:t>B3 · Educação</a:t>
            </a:r>
          </a:p>
          <a:p>
            <a:pPr algn="l">
              <a:lnSpc>
                <a:spcPts val="2520"/>
              </a:lnSpc>
            </a:pPr>
            <a:r>
              <a:rPr lang="en-US" sz="2100">
                <a:solidFill>
                  <a:srgbClr val="A0A0BE"/>
                </a:solidFill>
                <a:latin typeface="Calibri (MS)"/>
                <a:ea typeface="Calibri (MS)"/>
                <a:cs typeface="Calibri (MS)"/>
                <a:sym typeface="Calibri (MS)"/>
              </a:rPr>
              <a:t>O que são ETFs e como investir, do zero.</a:t>
            </a:r>
          </a:p>
        </p:txBody>
      </p:sp>
      <p:grpSp>
        <p:nvGrpSpPr>
          <p:cNvPr name="Group 50" id="50"/>
          <p:cNvGrpSpPr/>
          <p:nvPr/>
        </p:nvGrpSpPr>
        <p:grpSpPr>
          <a:xfrm rot="0">
            <a:off x="12106656" y="5943600"/>
            <a:ext cx="292608" cy="292608"/>
            <a:chOff x="0" y="0"/>
            <a:chExt cx="390144" cy="390144"/>
          </a:xfrm>
        </p:grpSpPr>
        <p:sp>
          <p:nvSpPr>
            <p:cNvPr name="Freeform 51" id="51" descr="preencoded.png"/>
            <p:cNvSpPr/>
            <p:nvPr/>
          </p:nvSpPr>
          <p:spPr>
            <a:xfrm flipH="false" flipV="false" rot="0">
              <a:off x="0" y="0"/>
              <a:ext cx="390144" cy="390144"/>
            </a:xfrm>
            <a:custGeom>
              <a:avLst/>
              <a:gdLst/>
              <a:ahLst/>
              <a:cxnLst/>
              <a:rect r="r" b="b" t="t" l="l"/>
              <a:pathLst>
                <a:path h="390144" w="390144">
                  <a:moveTo>
                    <a:pt x="0" y="0"/>
                  </a:moveTo>
                  <a:lnTo>
                    <a:pt x="390144" y="0"/>
                  </a:lnTo>
                  <a:lnTo>
                    <a:pt x="390144" y="390144"/>
                  </a:lnTo>
                  <a:lnTo>
                    <a:pt x="0" y="3901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  <p:sp>
        <p:nvSpPr>
          <p:cNvPr name="TextBox 52" id="52"/>
          <p:cNvSpPr txBox="true"/>
          <p:nvPr/>
        </p:nvSpPr>
        <p:spPr>
          <a:xfrm rot="0">
            <a:off x="12600432" y="5777484"/>
            <a:ext cx="4370832" cy="12451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b="true" sz="2400" u="sng">
                <a:solidFill>
                  <a:srgbClr val="E4BE78"/>
                </a:solidFill>
                <a:latin typeface="Calibri (MS) Bold"/>
                <a:ea typeface="Calibri (MS) Bold"/>
                <a:cs typeface="Calibri (MS) Bold"/>
                <a:sym typeface="Calibri (MS) Bold"/>
                <a:hlinkClick r:id="rId10" tooltip="https://www.investidor.gov.br/"/>
              </a:rPr>
              <a:t>CVM · Portal do Investidor</a:t>
            </a:r>
          </a:p>
          <a:p>
            <a:pPr algn="l">
              <a:lnSpc>
                <a:spcPts val="2520"/>
              </a:lnSpc>
            </a:pPr>
            <a:r>
              <a:rPr lang="en-US" sz="2100">
                <a:solidFill>
                  <a:srgbClr val="A0A0BE"/>
                </a:solidFill>
                <a:latin typeface="Calibri (MS)"/>
                <a:ea typeface="Calibri (MS)"/>
                <a:cs typeface="Calibri (MS)"/>
                <a:sym typeface="Calibri (MS)"/>
              </a:rPr>
              <a:t>Conteúdo oficial sobre fundos de índice.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616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05840" y="9290304"/>
            <a:ext cx="1280160" cy="548640"/>
            <a:chOff x="0" y="0"/>
            <a:chExt cx="1706880" cy="7315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06880" cy="731520"/>
            </a:xfrm>
            <a:custGeom>
              <a:avLst/>
              <a:gdLst/>
              <a:ahLst/>
              <a:cxnLst/>
              <a:rect r="r" b="b" t="t" l="l"/>
              <a:pathLst>
                <a:path h="731520" w="1706880">
                  <a:moveTo>
                    <a:pt x="0" y="0"/>
                  </a:moveTo>
                  <a:lnTo>
                    <a:pt x="1706880" y="0"/>
                  </a:lnTo>
                  <a:lnTo>
                    <a:pt x="170688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4987" t="0" r="-4987" b="0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706880" cy="76962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280"/>
                </a:lnSpc>
              </a:pPr>
              <a:r>
                <a:rPr lang="en-US" sz="1900">
                  <a:solidFill>
                    <a:srgbClr val="A0A0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14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05840" y="603504"/>
            <a:ext cx="16459200" cy="548640"/>
            <a:chOff x="0" y="0"/>
            <a:chExt cx="21945600" cy="73152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1945600" cy="731520"/>
            </a:xfrm>
            <a:custGeom>
              <a:avLst/>
              <a:gdLst/>
              <a:ahLst/>
              <a:cxnLst/>
              <a:rect r="r" b="b" t="t" l="l"/>
              <a:pathLst>
                <a:path h="731520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534551" r="0" b="-534551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21945600" cy="77914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640"/>
                </a:lnSpc>
              </a:pPr>
              <a:r>
                <a:rPr lang="en-US" b="true" sz="2200" spc="399">
                  <a:solidFill>
                    <a:srgbClr val="E4BE7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MÓDULO 2 · POUPAR &amp; INVESTIR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05840" y="1353312"/>
            <a:ext cx="1170432" cy="1170432"/>
            <a:chOff x="0" y="0"/>
            <a:chExt cx="1560576" cy="156057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560576" cy="1560576"/>
            </a:xfrm>
            <a:custGeom>
              <a:avLst/>
              <a:gdLst/>
              <a:ahLst/>
              <a:cxnLst/>
              <a:rect r="r" b="b" t="t" l="l"/>
              <a:pathLst>
                <a:path h="1560576" w="1560576">
                  <a:moveTo>
                    <a:pt x="0" y="780288"/>
                  </a:moveTo>
                  <a:cubicBezTo>
                    <a:pt x="0" y="349377"/>
                    <a:pt x="349377" y="0"/>
                    <a:pt x="780288" y="0"/>
                  </a:cubicBezTo>
                  <a:cubicBezTo>
                    <a:pt x="1211199" y="0"/>
                    <a:pt x="1560576" y="349377"/>
                    <a:pt x="1560576" y="780288"/>
                  </a:cubicBezTo>
                  <a:cubicBezTo>
                    <a:pt x="1560576" y="1211199"/>
                    <a:pt x="1211199" y="1560576"/>
                    <a:pt x="780288" y="1560576"/>
                  </a:cubicBezTo>
                  <a:cubicBezTo>
                    <a:pt x="349377" y="1560576"/>
                    <a:pt x="0" y="1211199"/>
                    <a:pt x="0" y="780288"/>
                  </a:cubicBezTo>
                  <a:close/>
                </a:path>
              </a:pathLst>
            </a:custGeom>
            <a:solidFill>
              <a:srgbClr val="2B2B4C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298448" y="1645920"/>
            <a:ext cx="585216" cy="585216"/>
            <a:chOff x="0" y="0"/>
            <a:chExt cx="780288" cy="780288"/>
          </a:xfrm>
        </p:grpSpPr>
        <p:sp>
          <p:nvSpPr>
            <p:cNvPr name="Freeform 11" id="11" descr="preencoded.png"/>
            <p:cNvSpPr/>
            <p:nvPr/>
          </p:nvSpPr>
          <p:spPr>
            <a:xfrm flipH="false" flipV="false" rot="0">
              <a:off x="0" y="0"/>
              <a:ext cx="780288" cy="780288"/>
            </a:xfrm>
            <a:custGeom>
              <a:avLst/>
              <a:gdLst/>
              <a:ahLst/>
              <a:cxnLst/>
              <a:rect r="r" b="b" t="t" l="l"/>
              <a:pathLst>
                <a:path h="780288" w="780288">
                  <a:moveTo>
                    <a:pt x="0" y="0"/>
                  </a:moveTo>
                  <a:lnTo>
                    <a:pt x="780288" y="0"/>
                  </a:lnTo>
                  <a:lnTo>
                    <a:pt x="780288" y="780288"/>
                  </a:lnTo>
                  <a:lnTo>
                    <a:pt x="0" y="7802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2450592" y="1280160"/>
            <a:ext cx="14813280" cy="1353312"/>
            <a:chOff x="0" y="0"/>
            <a:chExt cx="19751040" cy="180441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9751039" cy="1804416"/>
            </a:xfrm>
            <a:custGeom>
              <a:avLst/>
              <a:gdLst/>
              <a:ahLst/>
              <a:cxnLst/>
              <a:rect r="r" b="b" t="t" l="l"/>
              <a:pathLst>
                <a:path h="1804416" w="19751039">
                  <a:moveTo>
                    <a:pt x="0" y="0"/>
                  </a:moveTo>
                  <a:lnTo>
                    <a:pt x="19751039" y="0"/>
                  </a:lnTo>
                  <a:lnTo>
                    <a:pt x="19751039" y="1804416"/>
                  </a:lnTo>
                  <a:lnTo>
                    <a:pt x="0" y="180441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63282" r="0" b="-163282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9525"/>
              <a:ext cx="19751040" cy="1813941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244"/>
                </a:lnSpc>
              </a:pPr>
              <a:r>
                <a:rPr lang="en-US" sz="4600" b="true">
                  <a:solidFill>
                    <a:srgbClr val="F7F2EB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Por que é difícil "superar o mercado"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005840" y="3145536"/>
            <a:ext cx="7955280" cy="4937760"/>
            <a:chOff x="0" y="0"/>
            <a:chExt cx="10607040" cy="658368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0607040" cy="6583680"/>
            </a:xfrm>
            <a:custGeom>
              <a:avLst/>
              <a:gdLst/>
              <a:ahLst/>
              <a:cxnLst/>
              <a:rect r="r" b="b" t="t" l="l"/>
              <a:pathLst>
                <a:path h="6583680" w="10607040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10363200" y="0"/>
                  </a:lnTo>
                  <a:cubicBezTo>
                    <a:pt x="10497820" y="0"/>
                    <a:pt x="10607040" y="109220"/>
                    <a:pt x="10607040" y="243840"/>
                  </a:cubicBezTo>
                  <a:lnTo>
                    <a:pt x="10607040" y="6339840"/>
                  </a:lnTo>
                  <a:cubicBezTo>
                    <a:pt x="10607040" y="6474460"/>
                    <a:pt x="10497820" y="6583680"/>
                    <a:pt x="10363200" y="6583680"/>
                  </a:cubicBezTo>
                  <a:lnTo>
                    <a:pt x="243840" y="6583680"/>
                  </a:lnTo>
                  <a:cubicBezTo>
                    <a:pt x="109220" y="6583680"/>
                    <a:pt x="0" y="6474460"/>
                    <a:pt x="0" y="6339840"/>
                  </a:cubicBezTo>
                  <a:close/>
                </a:path>
              </a:pathLst>
            </a:custGeom>
            <a:solidFill>
              <a:srgbClr val="292946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2651760" y="3474720"/>
            <a:ext cx="6035040" cy="548640"/>
            <a:chOff x="0" y="0"/>
            <a:chExt cx="8046720" cy="73152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046720" cy="731520"/>
            </a:xfrm>
            <a:custGeom>
              <a:avLst/>
              <a:gdLst/>
              <a:ahLst/>
              <a:cxnLst/>
              <a:rect r="r" b="b" t="t" l="l"/>
              <a:pathLst>
                <a:path h="731520" w="8046720">
                  <a:moveTo>
                    <a:pt x="0" y="0"/>
                  </a:moveTo>
                  <a:lnTo>
                    <a:pt x="8046720" y="0"/>
                  </a:lnTo>
                  <a:lnTo>
                    <a:pt x="804672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64335" r="0" b="-164335"/>
              </a:stretch>
            </a:blip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47625"/>
              <a:ext cx="8046720" cy="77914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640"/>
                </a:lnSpc>
              </a:pPr>
              <a:r>
                <a:rPr lang="en-US" b="true" sz="2200" spc="199">
                  <a:solidFill>
                    <a:srgbClr val="C6C2D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GESTÃO ATIVA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517904" y="3401568"/>
            <a:ext cx="914400" cy="914400"/>
            <a:chOff x="0" y="0"/>
            <a:chExt cx="1219200" cy="12192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219200" cy="1219200"/>
            </a:xfrm>
            <a:custGeom>
              <a:avLst/>
              <a:gdLst/>
              <a:ahLst/>
              <a:cxnLst/>
              <a:rect r="r" b="b" t="t" l="l"/>
              <a:pathLst>
                <a:path h="1219200" w="1219200">
                  <a:moveTo>
                    <a:pt x="0" y="609600"/>
                  </a:moveTo>
                  <a:cubicBezTo>
                    <a:pt x="0" y="272923"/>
                    <a:pt x="272923" y="0"/>
                    <a:pt x="609600" y="0"/>
                  </a:cubicBezTo>
                  <a:cubicBezTo>
                    <a:pt x="946277" y="0"/>
                    <a:pt x="1219200" y="272923"/>
                    <a:pt x="1219200" y="609600"/>
                  </a:cubicBezTo>
                  <a:cubicBezTo>
                    <a:pt x="1219200" y="946277"/>
                    <a:pt x="946277" y="1219200"/>
                    <a:pt x="609600" y="1219200"/>
                  </a:cubicBezTo>
                  <a:cubicBezTo>
                    <a:pt x="272923" y="1219200"/>
                    <a:pt x="0" y="946277"/>
                    <a:pt x="0" y="609600"/>
                  </a:cubicBezTo>
                  <a:close/>
                </a:path>
              </a:pathLst>
            </a:custGeom>
            <a:solidFill>
              <a:srgbClr val="2B2B4C"/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1746504" y="3630168"/>
            <a:ext cx="457200" cy="457200"/>
            <a:chOff x="0" y="0"/>
            <a:chExt cx="609600" cy="609600"/>
          </a:xfrm>
        </p:grpSpPr>
        <p:sp>
          <p:nvSpPr>
            <p:cNvPr name="Freeform 23" id="23" descr="preencoded.png"/>
            <p:cNvSpPr/>
            <p:nvPr/>
          </p:nvSpPr>
          <p:spPr>
            <a:xfrm flipH="false" flipV="false" rot="0">
              <a:off x="0" y="0"/>
              <a:ext cx="609600" cy="609600"/>
            </a:xfrm>
            <a:custGeom>
              <a:avLst/>
              <a:gdLst/>
              <a:ahLst/>
              <a:cxnLst/>
              <a:rect r="r" b="b" t="t" l="l"/>
              <a:pathLst>
                <a:path h="609600" w="609600">
                  <a:moveTo>
                    <a:pt x="0" y="0"/>
                  </a:moveTo>
                  <a:lnTo>
                    <a:pt x="609600" y="0"/>
                  </a:lnTo>
                  <a:lnTo>
                    <a:pt x="609600" y="609600"/>
                  </a:lnTo>
                  <a:lnTo>
                    <a:pt x="0" y="60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sp>
        <p:nvSpPr>
          <p:cNvPr name="TextBox 24" id="24"/>
          <p:cNvSpPr txBox="true"/>
          <p:nvPr/>
        </p:nvSpPr>
        <p:spPr>
          <a:xfrm rot="0">
            <a:off x="1517904" y="4231767"/>
            <a:ext cx="6949440" cy="3705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79120" indent="-289560" lvl="1">
              <a:lnSpc>
                <a:spcPts val="2937"/>
              </a:lnSpc>
              <a:buFont typeface="Arial"/>
              <a:buChar char="•"/>
            </a:pPr>
            <a:r>
              <a:rPr lang="en-US" sz="2400">
                <a:solidFill>
                  <a:srgbClr val="F1ECE4"/>
                </a:solidFill>
                <a:latin typeface="Calibri (MS)"/>
                <a:ea typeface="Calibri (MS)"/>
                <a:cs typeface="Calibri (MS)"/>
                <a:sym typeface="Calibri (MS)"/>
              </a:rPr>
              <a:t>Um gestor tenta escolher as melhores ações e "acertar a hora".</a:t>
            </a:r>
          </a:p>
          <a:p>
            <a:pPr algn="l" marL="579120" indent="-289560" lvl="1">
              <a:lnSpc>
                <a:spcPts val="2937"/>
              </a:lnSpc>
              <a:buFont typeface="Arial"/>
              <a:buChar char="•"/>
            </a:pPr>
            <a:r>
              <a:rPr lang="en-US" sz="2400">
                <a:solidFill>
                  <a:srgbClr val="F1ECE4"/>
                </a:solidFill>
                <a:latin typeface="Calibri (MS)"/>
                <a:ea typeface="Calibri (MS)"/>
                <a:cs typeface="Calibri (MS)"/>
                <a:sym typeface="Calibri (MS)"/>
              </a:rPr>
              <a:t>Cobra taxas mais altas.</a:t>
            </a:r>
          </a:p>
          <a:p>
            <a:pPr algn="l" marL="579120" indent="-289560" lvl="1">
              <a:lnSpc>
                <a:spcPts val="2937"/>
              </a:lnSpc>
              <a:buFont typeface="Arial"/>
              <a:buChar char="•"/>
            </a:pPr>
            <a:r>
              <a:rPr lang="en-US" sz="2400">
                <a:solidFill>
                  <a:srgbClr val="F1ECE4"/>
                </a:solidFill>
                <a:latin typeface="Calibri (MS)"/>
                <a:ea typeface="Calibri (MS)"/>
                <a:cs typeface="Calibri (MS)"/>
                <a:sym typeface="Calibri (MS)"/>
              </a:rPr>
              <a:t>Na média e no longo prazo, a maioria não supera o índice — depois dos custos.</a:t>
            </a:r>
          </a:p>
        </p:txBody>
      </p:sp>
      <p:grpSp>
        <p:nvGrpSpPr>
          <p:cNvPr name="Group 25" id="25"/>
          <p:cNvGrpSpPr/>
          <p:nvPr/>
        </p:nvGrpSpPr>
        <p:grpSpPr>
          <a:xfrm rot="0">
            <a:off x="9326880" y="3145536"/>
            <a:ext cx="7955280" cy="4937760"/>
            <a:chOff x="0" y="0"/>
            <a:chExt cx="10607040" cy="658368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10607040" cy="6583680"/>
            </a:xfrm>
            <a:custGeom>
              <a:avLst/>
              <a:gdLst/>
              <a:ahLst/>
              <a:cxnLst/>
              <a:rect r="r" b="b" t="t" l="l"/>
              <a:pathLst>
                <a:path h="6583680" w="10607040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10363200" y="0"/>
                  </a:lnTo>
                  <a:cubicBezTo>
                    <a:pt x="10497820" y="0"/>
                    <a:pt x="10607040" y="109220"/>
                    <a:pt x="10607040" y="243840"/>
                  </a:cubicBezTo>
                  <a:lnTo>
                    <a:pt x="10607040" y="6339840"/>
                  </a:lnTo>
                  <a:cubicBezTo>
                    <a:pt x="10607040" y="6474460"/>
                    <a:pt x="10497820" y="6583680"/>
                    <a:pt x="10363200" y="6583680"/>
                  </a:cubicBezTo>
                  <a:lnTo>
                    <a:pt x="243840" y="6583680"/>
                  </a:lnTo>
                  <a:cubicBezTo>
                    <a:pt x="109220" y="6583680"/>
                    <a:pt x="0" y="6474460"/>
                    <a:pt x="0" y="6339840"/>
                  </a:cubicBezTo>
                  <a:close/>
                </a:path>
              </a:pathLst>
            </a:custGeom>
            <a:solidFill>
              <a:srgbClr val="292946"/>
            </a:solid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10972800" y="3474720"/>
            <a:ext cx="6035040" cy="548640"/>
            <a:chOff x="0" y="0"/>
            <a:chExt cx="8046720" cy="73152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8046720" cy="731520"/>
            </a:xfrm>
            <a:custGeom>
              <a:avLst/>
              <a:gdLst/>
              <a:ahLst/>
              <a:cxnLst/>
              <a:rect r="r" b="b" t="t" l="l"/>
              <a:pathLst>
                <a:path h="731520" w="8046720">
                  <a:moveTo>
                    <a:pt x="0" y="0"/>
                  </a:moveTo>
                  <a:lnTo>
                    <a:pt x="8046720" y="0"/>
                  </a:lnTo>
                  <a:lnTo>
                    <a:pt x="804672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64335" r="0" b="-164335"/>
              </a:stretch>
            </a:blip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47625"/>
              <a:ext cx="8046720" cy="77914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640"/>
                </a:lnSpc>
              </a:pPr>
              <a:r>
                <a:rPr lang="en-US" b="true" sz="2200" spc="199">
                  <a:solidFill>
                    <a:srgbClr val="6F6F95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GESTÃO PASSIVA</a:t>
              </a: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9838944" y="3401568"/>
            <a:ext cx="914400" cy="914400"/>
            <a:chOff x="0" y="0"/>
            <a:chExt cx="1219200" cy="12192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1219200" cy="1219200"/>
            </a:xfrm>
            <a:custGeom>
              <a:avLst/>
              <a:gdLst/>
              <a:ahLst/>
              <a:cxnLst/>
              <a:rect r="r" b="b" t="t" l="l"/>
              <a:pathLst>
                <a:path h="1219200" w="1219200">
                  <a:moveTo>
                    <a:pt x="0" y="609600"/>
                  </a:moveTo>
                  <a:cubicBezTo>
                    <a:pt x="0" y="272923"/>
                    <a:pt x="272923" y="0"/>
                    <a:pt x="609600" y="0"/>
                  </a:cubicBezTo>
                  <a:cubicBezTo>
                    <a:pt x="946277" y="0"/>
                    <a:pt x="1219200" y="272923"/>
                    <a:pt x="1219200" y="609600"/>
                  </a:cubicBezTo>
                  <a:cubicBezTo>
                    <a:pt x="1219200" y="946277"/>
                    <a:pt x="946277" y="1219200"/>
                    <a:pt x="609600" y="1219200"/>
                  </a:cubicBezTo>
                  <a:cubicBezTo>
                    <a:pt x="272923" y="1219200"/>
                    <a:pt x="0" y="946277"/>
                    <a:pt x="0" y="609600"/>
                  </a:cubicBezTo>
                  <a:close/>
                </a:path>
              </a:pathLst>
            </a:custGeom>
            <a:solidFill>
              <a:srgbClr val="6F6F95"/>
            </a:solidFill>
          </p:spPr>
        </p:sp>
      </p:grpSp>
      <p:grpSp>
        <p:nvGrpSpPr>
          <p:cNvPr name="Group 32" id="32"/>
          <p:cNvGrpSpPr/>
          <p:nvPr/>
        </p:nvGrpSpPr>
        <p:grpSpPr>
          <a:xfrm rot="0">
            <a:off x="10067544" y="3630168"/>
            <a:ext cx="457200" cy="457200"/>
            <a:chOff x="0" y="0"/>
            <a:chExt cx="609600" cy="609600"/>
          </a:xfrm>
        </p:grpSpPr>
        <p:sp>
          <p:nvSpPr>
            <p:cNvPr name="Freeform 33" id="33" descr="preencoded.png"/>
            <p:cNvSpPr/>
            <p:nvPr/>
          </p:nvSpPr>
          <p:spPr>
            <a:xfrm flipH="false" flipV="false" rot="0">
              <a:off x="0" y="0"/>
              <a:ext cx="609600" cy="609600"/>
            </a:xfrm>
            <a:custGeom>
              <a:avLst/>
              <a:gdLst/>
              <a:ahLst/>
              <a:cxnLst/>
              <a:rect r="r" b="b" t="t" l="l"/>
              <a:pathLst>
                <a:path h="609600" w="609600">
                  <a:moveTo>
                    <a:pt x="0" y="0"/>
                  </a:moveTo>
                  <a:lnTo>
                    <a:pt x="609600" y="0"/>
                  </a:lnTo>
                  <a:lnTo>
                    <a:pt x="609600" y="609600"/>
                  </a:lnTo>
                  <a:lnTo>
                    <a:pt x="0" y="60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sp>
        <p:nvSpPr>
          <p:cNvPr name="TextBox 34" id="34"/>
          <p:cNvSpPr txBox="true"/>
          <p:nvPr/>
        </p:nvSpPr>
        <p:spPr>
          <a:xfrm rot="0">
            <a:off x="9838944" y="4231767"/>
            <a:ext cx="6949440" cy="3705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79120" indent="-289560" lvl="1">
              <a:lnSpc>
                <a:spcPts val="2937"/>
              </a:lnSpc>
              <a:buFont typeface="Arial"/>
              <a:buChar char="•"/>
            </a:pPr>
            <a:r>
              <a:rPr lang="en-US" sz="2400">
                <a:solidFill>
                  <a:srgbClr val="F1ECE4"/>
                </a:solidFill>
                <a:latin typeface="Calibri (MS)"/>
                <a:ea typeface="Calibri (MS)"/>
                <a:cs typeface="Calibri (MS)"/>
                <a:sym typeface="Calibri (MS)"/>
              </a:rPr>
              <a:t>Apenas segue um índice (ex.: Ibovespa, S&amp;P 500).</a:t>
            </a:r>
          </a:p>
          <a:p>
            <a:pPr algn="l" marL="579120" indent="-289560" lvl="1">
              <a:lnSpc>
                <a:spcPts val="2937"/>
              </a:lnSpc>
              <a:buFont typeface="Arial"/>
              <a:buChar char="•"/>
            </a:pPr>
            <a:r>
              <a:rPr lang="en-US" sz="2400">
                <a:solidFill>
                  <a:srgbClr val="F1ECE4"/>
                </a:solidFill>
                <a:latin typeface="Calibri (MS)"/>
                <a:ea typeface="Calibri (MS)"/>
                <a:cs typeface="Calibri (MS)"/>
                <a:sym typeface="Calibri (MS)"/>
              </a:rPr>
              <a:t>Cobra taxas baixas.</a:t>
            </a:r>
          </a:p>
          <a:p>
            <a:pPr algn="l" marL="579120" indent="-289560" lvl="1">
              <a:lnSpc>
                <a:spcPts val="2937"/>
              </a:lnSpc>
              <a:buFont typeface="Arial"/>
              <a:buChar char="•"/>
            </a:pPr>
            <a:r>
              <a:rPr lang="en-US" sz="2400">
                <a:solidFill>
                  <a:srgbClr val="F1ECE4"/>
                </a:solidFill>
                <a:latin typeface="Calibri (MS)"/>
                <a:ea typeface="Calibri (MS)"/>
                <a:cs typeface="Calibri (MS)"/>
                <a:sym typeface="Calibri (MS)"/>
              </a:rPr>
              <a:t>Captura o retorno do mercado de forma simples e barata.</a:t>
            </a:r>
          </a:p>
        </p:txBody>
      </p:sp>
      <p:grpSp>
        <p:nvGrpSpPr>
          <p:cNvPr name="Group 35" id="35"/>
          <p:cNvGrpSpPr/>
          <p:nvPr/>
        </p:nvGrpSpPr>
        <p:grpSpPr>
          <a:xfrm rot="0">
            <a:off x="1005840" y="8375904"/>
            <a:ext cx="16276320" cy="1097280"/>
            <a:chOff x="0" y="0"/>
            <a:chExt cx="21701760" cy="1463040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21701759" cy="1463040"/>
            </a:xfrm>
            <a:custGeom>
              <a:avLst/>
              <a:gdLst/>
              <a:ahLst/>
              <a:cxnLst/>
              <a:rect r="r" b="b" t="t" l="l"/>
              <a:pathLst>
                <a:path h="1463040" w="21701759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21457920" y="0"/>
                  </a:lnTo>
                  <a:cubicBezTo>
                    <a:pt x="21592539" y="0"/>
                    <a:pt x="21701759" y="109220"/>
                    <a:pt x="21701759" y="243840"/>
                  </a:cubicBezTo>
                  <a:lnTo>
                    <a:pt x="21701759" y="1219200"/>
                  </a:lnTo>
                  <a:cubicBezTo>
                    <a:pt x="21701759" y="1353820"/>
                    <a:pt x="21592539" y="1463040"/>
                    <a:pt x="21457920" y="1463040"/>
                  </a:cubicBezTo>
                  <a:lnTo>
                    <a:pt x="243840" y="1463040"/>
                  </a:lnTo>
                  <a:cubicBezTo>
                    <a:pt x="109220" y="1463040"/>
                    <a:pt x="0" y="1353820"/>
                    <a:pt x="0" y="1219200"/>
                  </a:cubicBezTo>
                  <a:close/>
                </a:path>
              </a:pathLst>
            </a:custGeom>
            <a:solidFill>
              <a:srgbClr val="20203A"/>
            </a:solidFill>
          </p:spPr>
        </p:sp>
      </p:grpSp>
      <p:grpSp>
        <p:nvGrpSpPr>
          <p:cNvPr name="Group 37" id="37"/>
          <p:cNvGrpSpPr/>
          <p:nvPr/>
        </p:nvGrpSpPr>
        <p:grpSpPr>
          <a:xfrm rot="0">
            <a:off x="1408176" y="8467344"/>
            <a:ext cx="914400" cy="914400"/>
            <a:chOff x="0" y="0"/>
            <a:chExt cx="1219200" cy="121920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1219200" cy="1219200"/>
            </a:xfrm>
            <a:custGeom>
              <a:avLst/>
              <a:gdLst/>
              <a:ahLst/>
              <a:cxnLst/>
              <a:rect r="r" b="b" t="t" l="l"/>
              <a:pathLst>
                <a:path h="1219200" w="1219200">
                  <a:moveTo>
                    <a:pt x="0" y="609600"/>
                  </a:moveTo>
                  <a:cubicBezTo>
                    <a:pt x="0" y="272923"/>
                    <a:pt x="272923" y="0"/>
                    <a:pt x="609600" y="0"/>
                  </a:cubicBezTo>
                  <a:cubicBezTo>
                    <a:pt x="946277" y="0"/>
                    <a:pt x="1219200" y="272923"/>
                    <a:pt x="1219200" y="609600"/>
                  </a:cubicBezTo>
                  <a:cubicBezTo>
                    <a:pt x="1219200" y="946277"/>
                    <a:pt x="946277" y="1219200"/>
                    <a:pt x="609600" y="1219200"/>
                  </a:cubicBezTo>
                  <a:cubicBezTo>
                    <a:pt x="272923" y="1219200"/>
                    <a:pt x="0" y="946277"/>
                    <a:pt x="0" y="609600"/>
                  </a:cubicBezTo>
                  <a:close/>
                </a:path>
              </a:pathLst>
            </a:custGeom>
            <a:solidFill>
              <a:srgbClr val="2B2B4C"/>
            </a:solidFill>
          </p:spPr>
        </p:sp>
      </p:grpSp>
      <p:grpSp>
        <p:nvGrpSpPr>
          <p:cNvPr name="Group 39" id="39"/>
          <p:cNvGrpSpPr/>
          <p:nvPr/>
        </p:nvGrpSpPr>
        <p:grpSpPr>
          <a:xfrm rot="0">
            <a:off x="1627632" y="8686800"/>
            <a:ext cx="475488" cy="475488"/>
            <a:chOff x="0" y="0"/>
            <a:chExt cx="633984" cy="633984"/>
          </a:xfrm>
        </p:grpSpPr>
        <p:sp>
          <p:nvSpPr>
            <p:cNvPr name="Freeform 40" id="40" descr="preencoded.png"/>
            <p:cNvSpPr/>
            <p:nvPr/>
          </p:nvSpPr>
          <p:spPr>
            <a:xfrm flipH="false" flipV="false" rot="0">
              <a:off x="0" y="0"/>
              <a:ext cx="633984" cy="633984"/>
            </a:xfrm>
            <a:custGeom>
              <a:avLst/>
              <a:gdLst/>
              <a:ahLst/>
              <a:cxnLst/>
              <a:rect r="r" b="b" t="t" l="l"/>
              <a:pathLst>
                <a:path h="633984" w="633984">
                  <a:moveTo>
                    <a:pt x="0" y="0"/>
                  </a:moveTo>
                  <a:lnTo>
                    <a:pt x="633984" y="0"/>
                  </a:lnTo>
                  <a:lnTo>
                    <a:pt x="633984" y="633984"/>
                  </a:lnTo>
                  <a:lnTo>
                    <a:pt x="0" y="633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grpSp>
        <p:nvGrpSpPr>
          <p:cNvPr name="Group 41" id="41"/>
          <p:cNvGrpSpPr/>
          <p:nvPr/>
        </p:nvGrpSpPr>
        <p:grpSpPr>
          <a:xfrm rot="0">
            <a:off x="2651760" y="8595360"/>
            <a:ext cx="14228064" cy="658368"/>
            <a:chOff x="0" y="0"/>
            <a:chExt cx="18970752" cy="877824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18970752" cy="877824"/>
            </a:xfrm>
            <a:custGeom>
              <a:avLst/>
              <a:gdLst/>
              <a:ahLst/>
              <a:cxnLst/>
              <a:rect r="r" b="b" t="t" l="l"/>
              <a:pathLst>
                <a:path h="877824" w="18970752">
                  <a:moveTo>
                    <a:pt x="0" y="0"/>
                  </a:moveTo>
                  <a:lnTo>
                    <a:pt x="18970752" y="0"/>
                  </a:lnTo>
                  <a:lnTo>
                    <a:pt x="18970752" y="877824"/>
                  </a:lnTo>
                  <a:lnTo>
                    <a:pt x="0" y="87782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71093" r="0" b="-371093"/>
              </a:stretch>
            </a:blipFill>
          </p:spPr>
        </p:sp>
        <p:sp>
          <p:nvSpPr>
            <p:cNvPr name="TextBox 43" id="43"/>
            <p:cNvSpPr txBox="true"/>
            <p:nvPr/>
          </p:nvSpPr>
          <p:spPr>
            <a:xfrm>
              <a:off x="0" y="-57150"/>
              <a:ext cx="18970752" cy="93497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182"/>
                </a:lnSpc>
              </a:pPr>
              <a:r>
                <a:rPr lang="en-US" sz="2600" b="true">
                  <a:solidFill>
                    <a:srgbClr val="F7F2E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 lição</a:t>
              </a:r>
            </a:p>
            <a:p>
              <a:pPr algn="l">
                <a:lnSpc>
                  <a:spcPts val="2815"/>
                </a:lnSpc>
              </a:pPr>
              <a:r>
                <a:rPr lang="en-US" sz="2300">
                  <a:solidFill>
                    <a:srgbClr val="A0A0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Para a maioria das pessoas, ETFs baratos e aportes constantes vencem a tentativa de "ganhar do mercado".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616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05840" y="9290304"/>
            <a:ext cx="1280160" cy="548640"/>
            <a:chOff x="0" y="0"/>
            <a:chExt cx="1706880" cy="7315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06880" cy="731520"/>
            </a:xfrm>
            <a:custGeom>
              <a:avLst/>
              <a:gdLst/>
              <a:ahLst/>
              <a:cxnLst/>
              <a:rect r="r" b="b" t="t" l="l"/>
              <a:pathLst>
                <a:path h="731520" w="1706880">
                  <a:moveTo>
                    <a:pt x="0" y="0"/>
                  </a:moveTo>
                  <a:lnTo>
                    <a:pt x="1706880" y="0"/>
                  </a:lnTo>
                  <a:lnTo>
                    <a:pt x="170688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4987" t="0" r="-4987" b="0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706880" cy="76962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280"/>
                </a:lnSpc>
              </a:pPr>
              <a:r>
                <a:rPr lang="en-US" sz="1900">
                  <a:solidFill>
                    <a:srgbClr val="A0A0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15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05840" y="603504"/>
            <a:ext cx="16459200" cy="548640"/>
            <a:chOff x="0" y="0"/>
            <a:chExt cx="21945600" cy="73152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1945600" cy="731520"/>
            </a:xfrm>
            <a:custGeom>
              <a:avLst/>
              <a:gdLst/>
              <a:ahLst/>
              <a:cxnLst/>
              <a:rect r="r" b="b" t="t" l="l"/>
              <a:pathLst>
                <a:path h="731520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534551" r="0" b="-534551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21945600" cy="77914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640"/>
                </a:lnSpc>
              </a:pPr>
              <a:r>
                <a:rPr lang="en-US" b="true" sz="2200" spc="399">
                  <a:solidFill>
                    <a:srgbClr val="E4BE7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MÓDULO 2 · POUPAR &amp; INVESTIR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05840" y="1353312"/>
            <a:ext cx="1170432" cy="1170432"/>
            <a:chOff x="0" y="0"/>
            <a:chExt cx="1560576" cy="156057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560576" cy="1560576"/>
            </a:xfrm>
            <a:custGeom>
              <a:avLst/>
              <a:gdLst/>
              <a:ahLst/>
              <a:cxnLst/>
              <a:rect r="r" b="b" t="t" l="l"/>
              <a:pathLst>
                <a:path h="1560576" w="1560576">
                  <a:moveTo>
                    <a:pt x="0" y="780288"/>
                  </a:moveTo>
                  <a:cubicBezTo>
                    <a:pt x="0" y="349377"/>
                    <a:pt x="349377" y="0"/>
                    <a:pt x="780288" y="0"/>
                  </a:cubicBezTo>
                  <a:cubicBezTo>
                    <a:pt x="1211199" y="0"/>
                    <a:pt x="1560576" y="349377"/>
                    <a:pt x="1560576" y="780288"/>
                  </a:cubicBezTo>
                  <a:cubicBezTo>
                    <a:pt x="1560576" y="1211199"/>
                    <a:pt x="1211199" y="1560576"/>
                    <a:pt x="780288" y="1560576"/>
                  </a:cubicBezTo>
                  <a:cubicBezTo>
                    <a:pt x="349377" y="1560576"/>
                    <a:pt x="0" y="1211199"/>
                    <a:pt x="0" y="780288"/>
                  </a:cubicBezTo>
                  <a:close/>
                </a:path>
              </a:pathLst>
            </a:custGeom>
            <a:solidFill>
              <a:srgbClr val="2B2B4C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298448" y="1645920"/>
            <a:ext cx="585216" cy="585216"/>
            <a:chOff x="0" y="0"/>
            <a:chExt cx="780288" cy="780288"/>
          </a:xfrm>
        </p:grpSpPr>
        <p:sp>
          <p:nvSpPr>
            <p:cNvPr name="Freeform 11" id="11" descr="preencoded.png"/>
            <p:cNvSpPr/>
            <p:nvPr/>
          </p:nvSpPr>
          <p:spPr>
            <a:xfrm flipH="false" flipV="false" rot="0">
              <a:off x="0" y="0"/>
              <a:ext cx="780288" cy="780288"/>
            </a:xfrm>
            <a:custGeom>
              <a:avLst/>
              <a:gdLst/>
              <a:ahLst/>
              <a:cxnLst/>
              <a:rect r="r" b="b" t="t" l="l"/>
              <a:pathLst>
                <a:path h="780288" w="780288">
                  <a:moveTo>
                    <a:pt x="0" y="0"/>
                  </a:moveTo>
                  <a:lnTo>
                    <a:pt x="780288" y="0"/>
                  </a:lnTo>
                  <a:lnTo>
                    <a:pt x="780288" y="780288"/>
                  </a:lnTo>
                  <a:lnTo>
                    <a:pt x="0" y="7802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2450592" y="1280160"/>
            <a:ext cx="14813280" cy="1353312"/>
            <a:chOff x="0" y="0"/>
            <a:chExt cx="19751040" cy="180441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9751039" cy="1804416"/>
            </a:xfrm>
            <a:custGeom>
              <a:avLst/>
              <a:gdLst/>
              <a:ahLst/>
              <a:cxnLst/>
              <a:rect r="r" b="b" t="t" l="l"/>
              <a:pathLst>
                <a:path h="1804416" w="19751039">
                  <a:moveTo>
                    <a:pt x="0" y="0"/>
                  </a:moveTo>
                  <a:lnTo>
                    <a:pt x="19751039" y="0"/>
                  </a:lnTo>
                  <a:lnTo>
                    <a:pt x="19751039" y="1804416"/>
                  </a:lnTo>
                  <a:lnTo>
                    <a:pt x="0" y="180441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63282" r="0" b="-163282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19050"/>
              <a:ext cx="19751040" cy="182346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927"/>
                </a:lnSpc>
              </a:pPr>
              <a:r>
                <a:rPr lang="en-US" sz="5200" b="true">
                  <a:solidFill>
                    <a:srgbClr val="F7F2EB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Alocação de ativos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005840" y="3145536"/>
            <a:ext cx="7955280" cy="3986784"/>
            <a:chOff x="0" y="0"/>
            <a:chExt cx="10607040" cy="5315712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0607040" cy="5315712"/>
            </a:xfrm>
            <a:custGeom>
              <a:avLst/>
              <a:gdLst/>
              <a:ahLst/>
              <a:cxnLst/>
              <a:rect r="r" b="b" t="t" l="l"/>
              <a:pathLst>
                <a:path h="5315712" w="10607040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10363200" y="0"/>
                  </a:lnTo>
                  <a:cubicBezTo>
                    <a:pt x="10497820" y="0"/>
                    <a:pt x="10607040" y="109220"/>
                    <a:pt x="10607040" y="243840"/>
                  </a:cubicBezTo>
                  <a:lnTo>
                    <a:pt x="10607040" y="5071872"/>
                  </a:lnTo>
                  <a:cubicBezTo>
                    <a:pt x="10607040" y="5206492"/>
                    <a:pt x="10497820" y="5315712"/>
                    <a:pt x="10363200" y="5315712"/>
                  </a:cubicBezTo>
                  <a:lnTo>
                    <a:pt x="243840" y="5315712"/>
                  </a:lnTo>
                  <a:cubicBezTo>
                    <a:pt x="109220" y="5315712"/>
                    <a:pt x="0" y="5206492"/>
                    <a:pt x="0" y="5071872"/>
                  </a:cubicBezTo>
                  <a:close/>
                </a:path>
              </a:pathLst>
            </a:custGeom>
            <a:solidFill>
              <a:srgbClr val="20203A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554480" y="3621024"/>
            <a:ext cx="1024128" cy="1024128"/>
            <a:chOff x="0" y="0"/>
            <a:chExt cx="1365504" cy="136550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365504" cy="1365504"/>
            </a:xfrm>
            <a:custGeom>
              <a:avLst/>
              <a:gdLst/>
              <a:ahLst/>
              <a:cxnLst/>
              <a:rect r="r" b="b" t="t" l="l"/>
              <a:pathLst>
                <a:path h="1365504" w="1365504">
                  <a:moveTo>
                    <a:pt x="0" y="682752"/>
                  </a:moveTo>
                  <a:cubicBezTo>
                    <a:pt x="0" y="305689"/>
                    <a:pt x="305689" y="0"/>
                    <a:pt x="682752" y="0"/>
                  </a:cubicBezTo>
                  <a:cubicBezTo>
                    <a:pt x="1059815" y="0"/>
                    <a:pt x="1365504" y="305689"/>
                    <a:pt x="1365504" y="682752"/>
                  </a:cubicBezTo>
                  <a:cubicBezTo>
                    <a:pt x="1365504" y="1059815"/>
                    <a:pt x="1059815" y="1365504"/>
                    <a:pt x="682752" y="1365504"/>
                  </a:cubicBezTo>
                  <a:cubicBezTo>
                    <a:pt x="305689" y="1365504"/>
                    <a:pt x="0" y="1059815"/>
                    <a:pt x="0" y="682752"/>
                  </a:cubicBezTo>
                  <a:close/>
                </a:path>
              </a:pathLst>
            </a:custGeom>
            <a:solidFill>
              <a:srgbClr val="6F6F95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810512" y="3877056"/>
            <a:ext cx="512064" cy="512064"/>
            <a:chOff x="0" y="0"/>
            <a:chExt cx="682752" cy="682752"/>
          </a:xfrm>
        </p:grpSpPr>
        <p:sp>
          <p:nvSpPr>
            <p:cNvPr name="Freeform 20" id="20" descr="preencoded.png"/>
            <p:cNvSpPr/>
            <p:nvPr/>
          </p:nvSpPr>
          <p:spPr>
            <a:xfrm flipH="false" flipV="false" rot="0">
              <a:off x="0" y="0"/>
              <a:ext cx="682752" cy="682752"/>
            </a:xfrm>
            <a:custGeom>
              <a:avLst/>
              <a:gdLst/>
              <a:ahLst/>
              <a:cxnLst/>
              <a:rect r="r" b="b" t="t" l="l"/>
              <a:pathLst>
                <a:path h="682752" w="682752">
                  <a:moveTo>
                    <a:pt x="0" y="0"/>
                  </a:moveTo>
                  <a:lnTo>
                    <a:pt x="682752" y="0"/>
                  </a:lnTo>
                  <a:lnTo>
                    <a:pt x="682752" y="682752"/>
                  </a:lnTo>
                  <a:lnTo>
                    <a:pt x="0" y="6827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2871216" y="3584448"/>
            <a:ext cx="5669280" cy="548640"/>
            <a:chOff x="0" y="0"/>
            <a:chExt cx="7559040" cy="73152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7559040" cy="731520"/>
            </a:xfrm>
            <a:custGeom>
              <a:avLst/>
              <a:gdLst/>
              <a:ahLst/>
              <a:cxnLst/>
              <a:rect r="r" b="b" t="t" l="l"/>
              <a:pathLst>
                <a:path h="731520" w="7559040">
                  <a:moveTo>
                    <a:pt x="0" y="0"/>
                  </a:moveTo>
                  <a:lnTo>
                    <a:pt x="7559040" y="0"/>
                  </a:lnTo>
                  <a:lnTo>
                    <a:pt x="755904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51345" r="0" b="-151345"/>
              </a:stretch>
            </a:blip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47625"/>
              <a:ext cx="7559040" cy="77914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640"/>
                </a:lnSpc>
              </a:pPr>
              <a:r>
                <a:rPr lang="en-US" b="true" sz="2200" spc="199">
                  <a:solidFill>
                    <a:srgbClr val="E4BE7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RENDA FIXA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2871216" y="4096512"/>
            <a:ext cx="5669280" cy="621792"/>
            <a:chOff x="0" y="0"/>
            <a:chExt cx="7559040" cy="829056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7559040" cy="829056"/>
            </a:xfrm>
            <a:custGeom>
              <a:avLst/>
              <a:gdLst/>
              <a:ahLst/>
              <a:cxnLst/>
              <a:rect r="r" b="b" t="t" l="l"/>
              <a:pathLst>
                <a:path h="829056" w="7559040">
                  <a:moveTo>
                    <a:pt x="0" y="0"/>
                  </a:moveTo>
                  <a:lnTo>
                    <a:pt x="7559040" y="0"/>
                  </a:lnTo>
                  <a:lnTo>
                    <a:pt x="7559040" y="829056"/>
                  </a:lnTo>
                  <a:lnTo>
                    <a:pt x="0" y="8290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27657" r="0" b="-127657"/>
              </a:stretch>
            </a:blip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19050"/>
              <a:ext cx="7559040" cy="84810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479"/>
                </a:lnSpc>
              </a:pPr>
              <a:r>
                <a:rPr lang="en-US" sz="2900" b="true">
                  <a:solidFill>
                    <a:srgbClr val="F7F2EB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Mais previsível</a:t>
              </a: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1554480" y="5026914"/>
            <a:ext cx="6912864" cy="1885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24"/>
              </a:lnSpc>
            </a:pPr>
            <a:r>
              <a:rPr lang="en-US" sz="2400">
                <a:solidFill>
                  <a:srgbClr val="A0A0BE"/>
                </a:solidFill>
                <a:latin typeface="Calibri (MS)"/>
                <a:ea typeface="Calibri (MS)"/>
                <a:cs typeface="Calibri (MS)"/>
                <a:sym typeface="Calibri (MS)"/>
              </a:rPr>
              <a:t>Tesouro Direto, CDB, LCI/LCA. Protege e dá estabilidade. Boa para reserva e metas de curto prazo.</a:t>
            </a:r>
          </a:p>
        </p:txBody>
      </p:sp>
      <p:grpSp>
        <p:nvGrpSpPr>
          <p:cNvPr name="Group 28" id="28"/>
          <p:cNvGrpSpPr/>
          <p:nvPr/>
        </p:nvGrpSpPr>
        <p:grpSpPr>
          <a:xfrm rot="0">
            <a:off x="9326880" y="3145536"/>
            <a:ext cx="7955280" cy="3986784"/>
            <a:chOff x="0" y="0"/>
            <a:chExt cx="10607040" cy="5315712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10607040" cy="5315712"/>
            </a:xfrm>
            <a:custGeom>
              <a:avLst/>
              <a:gdLst/>
              <a:ahLst/>
              <a:cxnLst/>
              <a:rect r="r" b="b" t="t" l="l"/>
              <a:pathLst>
                <a:path h="5315712" w="10607040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10363200" y="0"/>
                  </a:lnTo>
                  <a:cubicBezTo>
                    <a:pt x="10497820" y="0"/>
                    <a:pt x="10607040" y="109220"/>
                    <a:pt x="10607040" y="243840"/>
                  </a:cubicBezTo>
                  <a:lnTo>
                    <a:pt x="10607040" y="5071872"/>
                  </a:lnTo>
                  <a:cubicBezTo>
                    <a:pt x="10607040" y="5206492"/>
                    <a:pt x="10497820" y="5315712"/>
                    <a:pt x="10363200" y="5315712"/>
                  </a:cubicBezTo>
                  <a:lnTo>
                    <a:pt x="243840" y="5315712"/>
                  </a:lnTo>
                  <a:cubicBezTo>
                    <a:pt x="109220" y="5315712"/>
                    <a:pt x="0" y="5206492"/>
                    <a:pt x="0" y="5071872"/>
                  </a:cubicBezTo>
                  <a:close/>
                </a:path>
              </a:pathLst>
            </a:custGeom>
            <a:solidFill>
              <a:srgbClr val="20203A"/>
            </a:solid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9875520" y="3621024"/>
            <a:ext cx="1024128" cy="1024128"/>
            <a:chOff x="0" y="0"/>
            <a:chExt cx="1365504" cy="1365504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1365504" cy="1365504"/>
            </a:xfrm>
            <a:custGeom>
              <a:avLst/>
              <a:gdLst/>
              <a:ahLst/>
              <a:cxnLst/>
              <a:rect r="r" b="b" t="t" l="l"/>
              <a:pathLst>
                <a:path h="1365504" w="1365504">
                  <a:moveTo>
                    <a:pt x="0" y="682752"/>
                  </a:moveTo>
                  <a:cubicBezTo>
                    <a:pt x="0" y="305689"/>
                    <a:pt x="305689" y="0"/>
                    <a:pt x="682752" y="0"/>
                  </a:cubicBezTo>
                  <a:cubicBezTo>
                    <a:pt x="1059815" y="0"/>
                    <a:pt x="1365504" y="305689"/>
                    <a:pt x="1365504" y="682752"/>
                  </a:cubicBezTo>
                  <a:cubicBezTo>
                    <a:pt x="1365504" y="1059815"/>
                    <a:pt x="1059815" y="1365504"/>
                    <a:pt x="682752" y="1365504"/>
                  </a:cubicBezTo>
                  <a:cubicBezTo>
                    <a:pt x="305689" y="1365504"/>
                    <a:pt x="0" y="1059815"/>
                    <a:pt x="0" y="682752"/>
                  </a:cubicBezTo>
                  <a:close/>
                </a:path>
              </a:pathLst>
            </a:custGeom>
            <a:solidFill>
              <a:srgbClr val="6F6F95"/>
            </a:solidFill>
          </p:spPr>
        </p:sp>
      </p:grpSp>
      <p:grpSp>
        <p:nvGrpSpPr>
          <p:cNvPr name="Group 32" id="32"/>
          <p:cNvGrpSpPr/>
          <p:nvPr/>
        </p:nvGrpSpPr>
        <p:grpSpPr>
          <a:xfrm rot="0">
            <a:off x="10131552" y="3877056"/>
            <a:ext cx="512064" cy="512064"/>
            <a:chOff x="0" y="0"/>
            <a:chExt cx="682752" cy="682752"/>
          </a:xfrm>
        </p:grpSpPr>
        <p:sp>
          <p:nvSpPr>
            <p:cNvPr name="Freeform 33" id="33" descr="preencoded.png"/>
            <p:cNvSpPr/>
            <p:nvPr/>
          </p:nvSpPr>
          <p:spPr>
            <a:xfrm flipH="false" flipV="false" rot="0">
              <a:off x="0" y="0"/>
              <a:ext cx="682752" cy="682752"/>
            </a:xfrm>
            <a:custGeom>
              <a:avLst/>
              <a:gdLst/>
              <a:ahLst/>
              <a:cxnLst/>
              <a:rect r="r" b="b" t="t" l="l"/>
              <a:pathLst>
                <a:path h="682752" w="682752">
                  <a:moveTo>
                    <a:pt x="0" y="0"/>
                  </a:moveTo>
                  <a:lnTo>
                    <a:pt x="682752" y="0"/>
                  </a:lnTo>
                  <a:lnTo>
                    <a:pt x="682752" y="682752"/>
                  </a:lnTo>
                  <a:lnTo>
                    <a:pt x="0" y="6827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grpSp>
        <p:nvGrpSpPr>
          <p:cNvPr name="Group 34" id="34"/>
          <p:cNvGrpSpPr/>
          <p:nvPr/>
        </p:nvGrpSpPr>
        <p:grpSpPr>
          <a:xfrm rot="0">
            <a:off x="11192256" y="3584448"/>
            <a:ext cx="5669280" cy="548640"/>
            <a:chOff x="0" y="0"/>
            <a:chExt cx="7559040" cy="73152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7559040" cy="731520"/>
            </a:xfrm>
            <a:custGeom>
              <a:avLst/>
              <a:gdLst/>
              <a:ahLst/>
              <a:cxnLst/>
              <a:rect r="r" b="b" t="t" l="l"/>
              <a:pathLst>
                <a:path h="731520" w="7559040">
                  <a:moveTo>
                    <a:pt x="0" y="0"/>
                  </a:moveTo>
                  <a:lnTo>
                    <a:pt x="7559040" y="0"/>
                  </a:lnTo>
                  <a:lnTo>
                    <a:pt x="755904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51345" r="0" b="-151345"/>
              </a:stretch>
            </a:blipFill>
          </p:spPr>
        </p:sp>
        <p:sp>
          <p:nvSpPr>
            <p:cNvPr name="TextBox 36" id="36"/>
            <p:cNvSpPr txBox="true"/>
            <p:nvPr/>
          </p:nvSpPr>
          <p:spPr>
            <a:xfrm>
              <a:off x="0" y="-47625"/>
              <a:ext cx="7559040" cy="77914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640"/>
                </a:lnSpc>
              </a:pPr>
              <a:r>
                <a:rPr lang="en-US" b="true" sz="2200" spc="199">
                  <a:solidFill>
                    <a:srgbClr val="E4BE7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RENDA VARIÁVEL</a:t>
              </a: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11192256" y="3877056"/>
            <a:ext cx="5669280" cy="1156945"/>
            <a:chOff x="0" y="0"/>
            <a:chExt cx="7559040" cy="1542593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7559040" cy="1542593"/>
            </a:xfrm>
            <a:custGeom>
              <a:avLst/>
              <a:gdLst/>
              <a:ahLst/>
              <a:cxnLst/>
              <a:rect r="r" b="b" t="t" l="l"/>
              <a:pathLst>
                <a:path h="1542593" w="7559040">
                  <a:moveTo>
                    <a:pt x="0" y="0"/>
                  </a:moveTo>
                  <a:lnTo>
                    <a:pt x="7559040" y="0"/>
                  </a:lnTo>
                  <a:lnTo>
                    <a:pt x="7559040" y="1542593"/>
                  </a:lnTo>
                  <a:lnTo>
                    <a:pt x="0" y="1542593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68608" r="0" b="-22353"/>
              </a:stretch>
            </a:blipFill>
          </p:spPr>
        </p:sp>
        <p:sp>
          <p:nvSpPr>
            <p:cNvPr name="TextBox 39" id="39"/>
            <p:cNvSpPr txBox="true"/>
            <p:nvPr/>
          </p:nvSpPr>
          <p:spPr>
            <a:xfrm>
              <a:off x="0" y="-19050"/>
              <a:ext cx="7559040" cy="1561643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479"/>
                </a:lnSpc>
              </a:pPr>
              <a:r>
                <a:rPr lang="en-US" sz="2900" b="true">
                  <a:solidFill>
                    <a:srgbClr val="F7F2EB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Mais oscilação, mais potencial</a:t>
              </a:r>
            </a:p>
          </p:txBody>
        </p:sp>
      </p:grpSp>
      <p:sp>
        <p:nvSpPr>
          <p:cNvPr name="TextBox 40" id="40"/>
          <p:cNvSpPr txBox="true"/>
          <p:nvPr/>
        </p:nvSpPr>
        <p:spPr>
          <a:xfrm rot="0">
            <a:off x="9875520" y="5026914"/>
            <a:ext cx="6912864" cy="1885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24"/>
              </a:lnSpc>
            </a:pPr>
            <a:r>
              <a:rPr lang="en-US" sz="2400">
                <a:solidFill>
                  <a:srgbClr val="A0A0BE"/>
                </a:solidFill>
                <a:latin typeface="Calibri (MS)"/>
                <a:ea typeface="Calibri (MS)"/>
                <a:cs typeface="Calibri (MS)"/>
                <a:sym typeface="Calibri (MS)"/>
              </a:rPr>
              <a:t>Ações, ETFs e fundos imobiliários (FIIs). Oscila no curto prazo, mas tende a render mais no longo prazo.</a:t>
            </a:r>
          </a:p>
        </p:txBody>
      </p:sp>
      <p:grpSp>
        <p:nvGrpSpPr>
          <p:cNvPr name="Group 41" id="41"/>
          <p:cNvGrpSpPr/>
          <p:nvPr/>
        </p:nvGrpSpPr>
        <p:grpSpPr>
          <a:xfrm rot="0">
            <a:off x="1005840" y="7461504"/>
            <a:ext cx="16276320" cy="1719072"/>
            <a:chOff x="0" y="0"/>
            <a:chExt cx="21701760" cy="2292096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21701759" cy="2292096"/>
            </a:xfrm>
            <a:custGeom>
              <a:avLst/>
              <a:gdLst/>
              <a:ahLst/>
              <a:cxnLst/>
              <a:rect r="r" b="b" t="t" l="l"/>
              <a:pathLst>
                <a:path h="2292096" w="21701759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21457920" y="0"/>
                  </a:lnTo>
                  <a:cubicBezTo>
                    <a:pt x="21592539" y="0"/>
                    <a:pt x="21701759" y="109220"/>
                    <a:pt x="21701759" y="243840"/>
                  </a:cubicBezTo>
                  <a:lnTo>
                    <a:pt x="21701759" y="2048256"/>
                  </a:lnTo>
                  <a:cubicBezTo>
                    <a:pt x="21701759" y="2182876"/>
                    <a:pt x="21592539" y="2292096"/>
                    <a:pt x="21457920" y="2292096"/>
                  </a:cubicBezTo>
                  <a:lnTo>
                    <a:pt x="243840" y="2292096"/>
                  </a:lnTo>
                  <a:cubicBezTo>
                    <a:pt x="109220" y="2292096"/>
                    <a:pt x="0" y="2182876"/>
                    <a:pt x="0" y="2048256"/>
                  </a:cubicBezTo>
                  <a:close/>
                </a:path>
              </a:pathLst>
            </a:custGeom>
            <a:solidFill>
              <a:srgbClr val="292946"/>
            </a:solidFill>
          </p:spPr>
        </p:sp>
      </p:grpSp>
      <p:grpSp>
        <p:nvGrpSpPr>
          <p:cNvPr name="Group 43" id="43"/>
          <p:cNvGrpSpPr/>
          <p:nvPr/>
        </p:nvGrpSpPr>
        <p:grpSpPr>
          <a:xfrm rot="0">
            <a:off x="1408176" y="7863840"/>
            <a:ext cx="914400" cy="914400"/>
            <a:chOff x="0" y="0"/>
            <a:chExt cx="1219200" cy="1219200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1219200" cy="1219200"/>
            </a:xfrm>
            <a:custGeom>
              <a:avLst/>
              <a:gdLst/>
              <a:ahLst/>
              <a:cxnLst/>
              <a:rect r="r" b="b" t="t" l="l"/>
              <a:pathLst>
                <a:path h="1219200" w="1219200">
                  <a:moveTo>
                    <a:pt x="0" y="609600"/>
                  </a:moveTo>
                  <a:cubicBezTo>
                    <a:pt x="0" y="272923"/>
                    <a:pt x="272923" y="0"/>
                    <a:pt x="609600" y="0"/>
                  </a:cubicBezTo>
                  <a:cubicBezTo>
                    <a:pt x="946277" y="0"/>
                    <a:pt x="1219200" y="272923"/>
                    <a:pt x="1219200" y="609600"/>
                  </a:cubicBezTo>
                  <a:cubicBezTo>
                    <a:pt x="1219200" y="946277"/>
                    <a:pt x="946277" y="1219200"/>
                    <a:pt x="609600" y="1219200"/>
                  </a:cubicBezTo>
                  <a:cubicBezTo>
                    <a:pt x="272923" y="1219200"/>
                    <a:pt x="0" y="946277"/>
                    <a:pt x="0" y="609600"/>
                  </a:cubicBezTo>
                  <a:close/>
                </a:path>
              </a:pathLst>
            </a:custGeom>
            <a:solidFill>
              <a:srgbClr val="2B2B4C"/>
            </a:solidFill>
          </p:spPr>
        </p:sp>
      </p:grpSp>
      <p:grpSp>
        <p:nvGrpSpPr>
          <p:cNvPr name="Group 45" id="45"/>
          <p:cNvGrpSpPr/>
          <p:nvPr/>
        </p:nvGrpSpPr>
        <p:grpSpPr>
          <a:xfrm rot="0">
            <a:off x="1627632" y="8083296"/>
            <a:ext cx="475488" cy="475488"/>
            <a:chOff x="0" y="0"/>
            <a:chExt cx="633984" cy="633984"/>
          </a:xfrm>
        </p:grpSpPr>
        <p:sp>
          <p:nvSpPr>
            <p:cNvPr name="Freeform 46" id="46" descr="preencoded.png"/>
            <p:cNvSpPr/>
            <p:nvPr/>
          </p:nvSpPr>
          <p:spPr>
            <a:xfrm flipH="false" flipV="false" rot="0">
              <a:off x="0" y="0"/>
              <a:ext cx="633984" cy="633984"/>
            </a:xfrm>
            <a:custGeom>
              <a:avLst/>
              <a:gdLst/>
              <a:ahLst/>
              <a:cxnLst/>
              <a:rect r="r" b="b" t="t" l="l"/>
              <a:pathLst>
                <a:path h="633984" w="633984">
                  <a:moveTo>
                    <a:pt x="0" y="0"/>
                  </a:moveTo>
                  <a:lnTo>
                    <a:pt x="633984" y="0"/>
                  </a:lnTo>
                  <a:lnTo>
                    <a:pt x="633984" y="633984"/>
                  </a:lnTo>
                  <a:lnTo>
                    <a:pt x="0" y="633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grpSp>
        <p:nvGrpSpPr>
          <p:cNvPr name="Group 47" id="47"/>
          <p:cNvGrpSpPr/>
          <p:nvPr/>
        </p:nvGrpSpPr>
        <p:grpSpPr>
          <a:xfrm rot="0">
            <a:off x="2651760" y="7680960"/>
            <a:ext cx="14228064" cy="1280160"/>
            <a:chOff x="0" y="0"/>
            <a:chExt cx="18970752" cy="1706880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18970752" cy="1706880"/>
            </a:xfrm>
            <a:custGeom>
              <a:avLst/>
              <a:gdLst/>
              <a:ahLst/>
              <a:cxnLst/>
              <a:rect r="r" b="b" t="t" l="l"/>
              <a:pathLst>
                <a:path h="1706880" w="18970752">
                  <a:moveTo>
                    <a:pt x="0" y="0"/>
                  </a:moveTo>
                  <a:lnTo>
                    <a:pt x="18970752" y="0"/>
                  </a:lnTo>
                  <a:lnTo>
                    <a:pt x="18970752" y="1706880"/>
                  </a:lnTo>
                  <a:lnTo>
                    <a:pt x="0" y="17068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66562" r="0" b="-166562"/>
              </a:stretch>
            </a:blipFill>
          </p:spPr>
        </p:sp>
        <p:sp>
          <p:nvSpPr>
            <p:cNvPr name="TextBox 49" id="49"/>
            <p:cNvSpPr txBox="true"/>
            <p:nvPr/>
          </p:nvSpPr>
          <p:spPr>
            <a:xfrm>
              <a:off x="0" y="-57150"/>
              <a:ext cx="18970752" cy="176403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182"/>
                </a:lnSpc>
              </a:pPr>
              <a:r>
                <a:rPr lang="en-US" sz="2600" b="true">
                  <a:solidFill>
                    <a:srgbClr val="F7F2E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Quanto em cada uma?</a:t>
              </a:r>
            </a:p>
            <a:p>
              <a:pPr algn="l">
                <a:lnSpc>
                  <a:spcPts val="2815"/>
                </a:lnSpc>
              </a:pPr>
              <a:r>
                <a:rPr lang="en-US" sz="2300">
                  <a:solidFill>
                    <a:srgbClr val="A0A0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Quanto mais jovem e mais longo o prazo, mais você pode ter em renda variável — porque há tempo para recuperar quedas. Reserva, sempre em renda fixa.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616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05840" y="9290304"/>
            <a:ext cx="1280160" cy="548640"/>
            <a:chOff x="0" y="0"/>
            <a:chExt cx="1706880" cy="7315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06880" cy="731520"/>
            </a:xfrm>
            <a:custGeom>
              <a:avLst/>
              <a:gdLst/>
              <a:ahLst/>
              <a:cxnLst/>
              <a:rect r="r" b="b" t="t" l="l"/>
              <a:pathLst>
                <a:path h="731520" w="1706880">
                  <a:moveTo>
                    <a:pt x="0" y="0"/>
                  </a:moveTo>
                  <a:lnTo>
                    <a:pt x="1706880" y="0"/>
                  </a:lnTo>
                  <a:lnTo>
                    <a:pt x="170688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4987" t="0" r="-4987" b="0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706880" cy="76962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280"/>
                </a:lnSpc>
              </a:pPr>
              <a:r>
                <a:rPr lang="en-US" sz="1900">
                  <a:solidFill>
                    <a:srgbClr val="A0A0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16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05840" y="603504"/>
            <a:ext cx="16459200" cy="548640"/>
            <a:chOff x="0" y="0"/>
            <a:chExt cx="21945600" cy="73152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1945600" cy="731520"/>
            </a:xfrm>
            <a:custGeom>
              <a:avLst/>
              <a:gdLst/>
              <a:ahLst/>
              <a:cxnLst/>
              <a:rect r="r" b="b" t="t" l="l"/>
              <a:pathLst>
                <a:path h="731520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534551" r="0" b="-534551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21945600" cy="77914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640"/>
                </a:lnSpc>
              </a:pPr>
              <a:r>
                <a:rPr lang="en-US" b="true" sz="2200" spc="399">
                  <a:solidFill>
                    <a:srgbClr val="E4BE7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MÓDULO 2 · POUPAR &amp; INVESTIR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05840" y="1353312"/>
            <a:ext cx="1170432" cy="1170432"/>
            <a:chOff x="0" y="0"/>
            <a:chExt cx="1560576" cy="156057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560576" cy="1560576"/>
            </a:xfrm>
            <a:custGeom>
              <a:avLst/>
              <a:gdLst/>
              <a:ahLst/>
              <a:cxnLst/>
              <a:rect r="r" b="b" t="t" l="l"/>
              <a:pathLst>
                <a:path h="1560576" w="1560576">
                  <a:moveTo>
                    <a:pt x="0" y="780288"/>
                  </a:moveTo>
                  <a:cubicBezTo>
                    <a:pt x="0" y="349377"/>
                    <a:pt x="349377" y="0"/>
                    <a:pt x="780288" y="0"/>
                  </a:cubicBezTo>
                  <a:cubicBezTo>
                    <a:pt x="1211199" y="0"/>
                    <a:pt x="1560576" y="349377"/>
                    <a:pt x="1560576" y="780288"/>
                  </a:cubicBezTo>
                  <a:cubicBezTo>
                    <a:pt x="1560576" y="1211199"/>
                    <a:pt x="1211199" y="1560576"/>
                    <a:pt x="780288" y="1560576"/>
                  </a:cubicBezTo>
                  <a:cubicBezTo>
                    <a:pt x="349377" y="1560576"/>
                    <a:pt x="0" y="1211199"/>
                    <a:pt x="0" y="780288"/>
                  </a:cubicBezTo>
                  <a:close/>
                </a:path>
              </a:pathLst>
            </a:custGeom>
            <a:solidFill>
              <a:srgbClr val="2B2B4C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298448" y="1645920"/>
            <a:ext cx="585216" cy="585216"/>
            <a:chOff x="0" y="0"/>
            <a:chExt cx="780288" cy="780288"/>
          </a:xfrm>
        </p:grpSpPr>
        <p:sp>
          <p:nvSpPr>
            <p:cNvPr name="Freeform 11" id="11" descr="preencoded.png"/>
            <p:cNvSpPr/>
            <p:nvPr/>
          </p:nvSpPr>
          <p:spPr>
            <a:xfrm flipH="false" flipV="false" rot="0">
              <a:off x="0" y="0"/>
              <a:ext cx="780288" cy="780288"/>
            </a:xfrm>
            <a:custGeom>
              <a:avLst/>
              <a:gdLst/>
              <a:ahLst/>
              <a:cxnLst/>
              <a:rect r="r" b="b" t="t" l="l"/>
              <a:pathLst>
                <a:path h="780288" w="780288">
                  <a:moveTo>
                    <a:pt x="0" y="0"/>
                  </a:moveTo>
                  <a:lnTo>
                    <a:pt x="780288" y="0"/>
                  </a:lnTo>
                  <a:lnTo>
                    <a:pt x="780288" y="780288"/>
                  </a:lnTo>
                  <a:lnTo>
                    <a:pt x="0" y="7802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2450592" y="1280160"/>
            <a:ext cx="14813280" cy="1353312"/>
            <a:chOff x="0" y="0"/>
            <a:chExt cx="19751040" cy="180441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9751039" cy="1804416"/>
            </a:xfrm>
            <a:custGeom>
              <a:avLst/>
              <a:gdLst/>
              <a:ahLst/>
              <a:cxnLst/>
              <a:rect r="r" b="b" t="t" l="l"/>
              <a:pathLst>
                <a:path h="1804416" w="19751039">
                  <a:moveTo>
                    <a:pt x="0" y="0"/>
                  </a:moveTo>
                  <a:lnTo>
                    <a:pt x="19751039" y="0"/>
                  </a:lnTo>
                  <a:lnTo>
                    <a:pt x="19751039" y="1804416"/>
                  </a:lnTo>
                  <a:lnTo>
                    <a:pt x="0" y="180441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63282" r="0" b="-163282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9525"/>
              <a:ext cx="19751040" cy="1813941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699"/>
                </a:lnSpc>
              </a:pPr>
              <a:r>
                <a:rPr lang="en-US" sz="4999" b="true">
                  <a:solidFill>
                    <a:srgbClr val="F7F2EB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Aprenda a investir de graça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005840" y="3182112"/>
            <a:ext cx="5157216" cy="5486400"/>
            <a:chOff x="0" y="0"/>
            <a:chExt cx="6876288" cy="73152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6876288" cy="7315200"/>
            </a:xfrm>
            <a:custGeom>
              <a:avLst/>
              <a:gdLst/>
              <a:ahLst/>
              <a:cxnLst/>
              <a:rect r="r" b="b" t="t" l="l"/>
              <a:pathLst>
                <a:path h="7315200" w="6876288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6632448" y="0"/>
                  </a:lnTo>
                  <a:cubicBezTo>
                    <a:pt x="6767068" y="0"/>
                    <a:pt x="6876288" y="109220"/>
                    <a:pt x="6876288" y="243840"/>
                  </a:cubicBezTo>
                  <a:lnTo>
                    <a:pt x="6876288" y="7071360"/>
                  </a:lnTo>
                  <a:cubicBezTo>
                    <a:pt x="6876288" y="7205980"/>
                    <a:pt x="6767068" y="7315200"/>
                    <a:pt x="6632448" y="7315200"/>
                  </a:cubicBezTo>
                  <a:lnTo>
                    <a:pt x="243840" y="7315200"/>
                  </a:lnTo>
                  <a:cubicBezTo>
                    <a:pt x="109220" y="7315200"/>
                    <a:pt x="0" y="7205980"/>
                    <a:pt x="0" y="7071360"/>
                  </a:cubicBezTo>
                  <a:close/>
                </a:path>
              </a:pathLst>
            </a:custGeom>
            <a:solidFill>
              <a:srgbClr val="20203A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2980944" y="3694176"/>
            <a:ext cx="1207008" cy="1207008"/>
            <a:chOff x="0" y="0"/>
            <a:chExt cx="1609344" cy="160934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609344" cy="1609344"/>
            </a:xfrm>
            <a:custGeom>
              <a:avLst/>
              <a:gdLst/>
              <a:ahLst/>
              <a:cxnLst/>
              <a:rect r="r" b="b" t="t" l="l"/>
              <a:pathLst>
                <a:path h="1609344" w="1609344">
                  <a:moveTo>
                    <a:pt x="0" y="804672"/>
                  </a:moveTo>
                  <a:cubicBezTo>
                    <a:pt x="0" y="360299"/>
                    <a:pt x="360299" y="0"/>
                    <a:pt x="804672" y="0"/>
                  </a:cubicBezTo>
                  <a:cubicBezTo>
                    <a:pt x="1249045" y="0"/>
                    <a:pt x="1609344" y="360299"/>
                    <a:pt x="1609344" y="804672"/>
                  </a:cubicBezTo>
                  <a:cubicBezTo>
                    <a:pt x="1609344" y="1249045"/>
                    <a:pt x="1249045" y="1609344"/>
                    <a:pt x="804672" y="1609344"/>
                  </a:cubicBezTo>
                  <a:cubicBezTo>
                    <a:pt x="360299" y="1609344"/>
                    <a:pt x="0" y="1249045"/>
                    <a:pt x="0" y="804672"/>
                  </a:cubicBezTo>
                  <a:close/>
                </a:path>
              </a:pathLst>
            </a:custGeom>
            <a:solidFill>
              <a:srgbClr val="6F6F95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3282696" y="3995928"/>
            <a:ext cx="603504" cy="603504"/>
            <a:chOff x="0" y="0"/>
            <a:chExt cx="804672" cy="804672"/>
          </a:xfrm>
        </p:grpSpPr>
        <p:sp>
          <p:nvSpPr>
            <p:cNvPr name="Freeform 20" id="20" descr="preencoded.png"/>
            <p:cNvSpPr/>
            <p:nvPr/>
          </p:nvSpPr>
          <p:spPr>
            <a:xfrm flipH="false" flipV="false" rot="0">
              <a:off x="0" y="0"/>
              <a:ext cx="804672" cy="804672"/>
            </a:xfrm>
            <a:custGeom>
              <a:avLst/>
              <a:gdLst/>
              <a:ahLst/>
              <a:cxnLst/>
              <a:rect r="r" b="b" t="t" l="l"/>
              <a:pathLst>
                <a:path h="804672" w="804672">
                  <a:moveTo>
                    <a:pt x="0" y="0"/>
                  </a:moveTo>
                  <a:lnTo>
                    <a:pt x="804672" y="0"/>
                  </a:lnTo>
                  <a:lnTo>
                    <a:pt x="804672" y="804672"/>
                  </a:lnTo>
                  <a:lnTo>
                    <a:pt x="0" y="804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1298448" y="5157216"/>
            <a:ext cx="4572000" cy="1024128"/>
            <a:chOff x="0" y="0"/>
            <a:chExt cx="6096000" cy="1365504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6096000" cy="1365504"/>
            </a:xfrm>
            <a:custGeom>
              <a:avLst/>
              <a:gdLst/>
              <a:ahLst/>
              <a:cxnLst/>
              <a:rect r="r" b="b" t="t" l="l"/>
              <a:pathLst>
                <a:path h="1365504" w="6096000">
                  <a:moveTo>
                    <a:pt x="0" y="0"/>
                  </a:moveTo>
                  <a:lnTo>
                    <a:pt x="6096000" y="0"/>
                  </a:lnTo>
                  <a:lnTo>
                    <a:pt x="6096000" y="1365504"/>
                  </a:lnTo>
                  <a:lnTo>
                    <a:pt x="0" y="136550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6986" r="0" b="-36986"/>
              </a:stretch>
            </a:blipFill>
          </p:spPr>
        </p:sp>
        <p:sp>
          <p:nvSpPr>
            <p:cNvPr name="TextBox 23" id="23"/>
            <p:cNvSpPr txBox="true"/>
            <p:nvPr/>
          </p:nvSpPr>
          <p:spPr>
            <a:xfrm>
              <a:off x="0" y="0"/>
              <a:ext cx="6096000" cy="136550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3201"/>
                </a:lnSpc>
              </a:pPr>
              <a:r>
                <a:rPr lang="en-US" sz="2900" b="true">
                  <a:solidFill>
                    <a:srgbClr val="F7F2EB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CVM · Cadernos e Cursos</a:t>
              </a:r>
            </a:p>
          </p:txBody>
        </p:sp>
      </p:grpSp>
      <p:sp>
        <p:nvSpPr>
          <p:cNvPr name="TextBox 24" id="24"/>
          <p:cNvSpPr txBox="true"/>
          <p:nvPr/>
        </p:nvSpPr>
        <p:spPr>
          <a:xfrm rot="0">
            <a:off x="1371600" y="6197346"/>
            <a:ext cx="4425696" cy="18127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19"/>
              </a:lnSpc>
            </a:pPr>
            <a:r>
              <a:rPr lang="en-US" sz="2200">
                <a:solidFill>
                  <a:srgbClr val="A0A0BE"/>
                </a:solidFill>
                <a:latin typeface="Calibri (MS)"/>
                <a:ea typeface="Calibri (MS)"/>
                <a:cs typeface="Calibri (MS)"/>
                <a:sym typeface="Calibri (MS)"/>
              </a:rPr>
              <a:t>Cartilhas e cursos online gratuitos da autarquia que regula o mercado — conteúdo isento de interesse comercial.</a:t>
            </a:r>
          </a:p>
        </p:txBody>
      </p:sp>
      <p:grpSp>
        <p:nvGrpSpPr>
          <p:cNvPr name="Group 25" id="25"/>
          <p:cNvGrpSpPr/>
          <p:nvPr/>
        </p:nvGrpSpPr>
        <p:grpSpPr>
          <a:xfrm rot="0">
            <a:off x="1298448" y="8083296"/>
            <a:ext cx="4572000" cy="512064"/>
            <a:chOff x="0" y="0"/>
            <a:chExt cx="6096000" cy="682752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6096000" cy="682752"/>
            </a:xfrm>
            <a:custGeom>
              <a:avLst/>
              <a:gdLst/>
              <a:ahLst/>
              <a:cxnLst/>
              <a:rect r="r" b="b" t="t" l="l"/>
              <a:pathLst>
                <a:path h="682752" w="6096000">
                  <a:moveTo>
                    <a:pt x="0" y="0"/>
                  </a:moveTo>
                  <a:lnTo>
                    <a:pt x="6096000" y="0"/>
                  </a:lnTo>
                  <a:lnTo>
                    <a:pt x="6096000" y="682752"/>
                  </a:lnTo>
                  <a:lnTo>
                    <a:pt x="0" y="68275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23973" r="0" b="-123973"/>
              </a:stretch>
            </a:blip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47625"/>
              <a:ext cx="6096000" cy="730377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640"/>
                </a:lnSpc>
              </a:pPr>
              <a:r>
                <a:rPr lang="en-US" b="true" sz="2200" u="sng">
                  <a:solidFill>
                    <a:srgbClr val="E4BE78"/>
                  </a:solidFill>
                  <a:latin typeface="Calibri (MS) Bold"/>
                  <a:ea typeface="Calibri (MS) Bold"/>
                  <a:cs typeface="Calibri (MS) Bold"/>
                  <a:sym typeface="Calibri (MS) Bold"/>
                  <a:hlinkClick r:id="rId6" tooltip="https://conteudo.cvm.gov.br/menu/investidor/educacao/cursos.html"/>
                </a:rPr>
                <a:t>investidor.gov.br</a:t>
              </a: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6492240" y="3182112"/>
            <a:ext cx="5157216" cy="5486400"/>
            <a:chOff x="0" y="0"/>
            <a:chExt cx="6876288" cy="73152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6876288" cy="7315200"/>
            </a:xfrm>
            <a:custGeom>
              <a:avLst/>
              <a:gdLst/>
              <a:ahLst/>
              <a:cxnLst/>
              <a:rect r="r" b="b" t="t" l="l"/>
              <a:pathLst>
                <a:path h="7315200" w="6876288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6632448" y="0"/>
                  </a:lnTo>
                  <a:cubicBezTo>
                    <a:pt x="6767068" y="0"/>
                    <a:pt x="6876288" y="109220"/>
                    <a:pt x="6876288" y="243840"/>
                  </a:cubicBezTo>
                  <a:lnTo>
                    <a:pt x="6876288" y="7071360"/>
                  </a:lnTo>
                  <a:cubicBezTo>
                    <a:pt x="6876288" y="7205980"/>
                    <a:pt x="6767068" y="7315200"/>
                    <a:pt x="6632448" y="7315200"/>
                  </a:cubicBezTo>
                  <a:lnTo>
                    <a:pt x="243840" y="7315200"/>
                  </a:lnTo>
                  <a:cubicBezTo>
                    <a:pt x="109220" y="7315200"/>
                    <a:pt x="0" y="7205980"/>
                    <a:pt x="0" y="7071360"/>
                  </a:cubicBezTo>
                  <a:close/>
                </a:path>
              </a:pathLst>
            </a:custGeom>
            <a:solidFill>
              <a:srgbClr val="20203A"/>
            </a:solid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8467344" y="3694176"/>
            <a:ext cx="1207008" cy="1207008"/>
            <a:chOff x="0" y="0"/>
            <a:chExt cx="1609344" cy="1609344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1609344" cy="1609344"/>
            </a:xfrm>
            <a:custGeom>
              <a:avLst/>
              <a:gdLst/>
              <a:ahLst/>
              <a:cxnLst/>
              <a:rect r="r" b="b" t="t" l="l"/>
              <a:pathLst>
                <a:path h="1609344" w="1609344">
                  <a:moveTo>
                    <a:pt x="0" y="804672"/>
                  </a:moveTo>
                  <a:cubicBezTo>
                    <a:pt x="0" y="360299"/>
                    <a:pt x="360299" y="0"/>
                    <a:pt x="804672" y="0"/>
                  </a:cubicBezTo>
                  <a:cubicBezTo>
                    <a:pt x="1249045" y="0"/>
                    <a:pt x="1609344" y="360299"/>
                    <a:pt x="1609344" y="804672"/>
                  </a:cubicBezTo>
                  <a:cubicBezTo>
                    <a:pt x="1609344" y="1249045"/>
                    <a:pt x="1249045" y="1609344"/>
                    <a:pt x="804672" y="1609344"/>
                  </a:cubicBezTo>
                  <a:cubicBezTo>
                    <a:pt x="360299" y="1609344"/>
                    <a:pt x="0" y="1249045"/>
                    <a:pt x="0" y="804672"/>
                  </a:cubicBezTo>
                  <a:close/>
                </a:path>
              </a:pathLst>
            </a:custGeom>
            <a:solidFill>
              <a:srgbClr val="6F6F95"/>
            </a:solidFill>
          </p:spPr>
        </p:sp>
      </p:grpSp>
      <p:grpSp>
        <p:nvGrpSpPr>
          <p:cNvPr name="Group 32" id="32"/>
          <p:cNvGrpSpPr/>
          <p:nvPr/>
        </p:nvGrpSpPr>
        <p:grpSpPr>
          <a:xfrm rot="0">
            <a:off x="8769096" y="3995928"/>
            <a:ext cx="603504" cy="603504"/>
            <a:chOff x="0" y="0"/>
            <a:chExt cx="804672" cy="804672"/>
          </a:xfrm>
        </p:grpSpPr>
        <p:sp>
          <p:nvSpPr>
            <p:cNvPr name="Freeform 33" id="33" descr="preencoded.png"/>
            <p:cNvSpPr/>
            <p:nvPr/>
          </p:nvSpPr>
          <p:spPr>
            <a:xfrm flipH="false" flipV="false" rot="0">
              <a:off x="0" y="0"/>
              <a:ext cx="804672" cy="804672"/>
            </a:xfrm>
            <a:custGeom>
              <a:avLst/>
              <a:gdLst/>
              <a:ahLst/>
              <a:cxnLst/>
              <a:rect r="r" b="b" t="t" l="l"/>
              <a:pathLst>
                <a:path h="804672" w="804672">
                  <a:moveTo>
                    <a:pt x="0" y="0"/>
                  </a:moveTo>
                  <a:lnTo>
                    <a:pt x="804672" y="0"/>
                  </a:lnTo>
                  <a:lnTo>
                    <a:pt x="804672" y="804672"/>
                  </a:lnTo>
                  <a:lnTo>
                    <a:pt x="0" y="804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grpSp>
        <p:nvGrpSpPr>
          <p:cNvPr name="Group 34" id="34"/>
          <p:cNvGrpSpPr/>
          <p:nvPr/>
        </p:nvGrpSpPr>
        <p:grpSpPr>
          <a:xfrm rot="0">
            <a:off x="6784848" y="5157216"/>
            <a:ext cx="4572000" cy="1024128"/>
            <a:chOff x="0" y="0"/>
            <a:chExt cx="6096000" cy="1365504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6096000" cy="1365504"/>
            </a:xfrm>
            <a:custGeom>
              <a:avLst/>
              <a:gdLst/>
              <a:ahLst/>
              <a:cxnLst/>
              <a:rect r="r" b="b" t="t" l="l"/>
              <a:pathLst>
                <a:path h="1365504" w="6096000">
                  <a:moveTo>
                    <a:pt x="0" y="0"/>
                  </a:moveTo>
                  <a:lnTo>
                    <a:pt x="6096000" y="0"/>
                  </a:lnTo>
                  <a:lnTo>
                    <a:pt x="6096000" y="1365504"/>
                  </a:lnTo>
                  <a:lnTo>
                    <a:pt x="0" y="136550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6986" r="0" b="-36986"/>
              </a:stretch>
            </a:blipFill>
          </p:spPr>
        </p:sp>
        <p:sp>
          <p:nvSpPr>
            <p:cNvPr name="TextBox 36" id="36"/>
            <p:cNvSpPr txBox="true"/>
            <p:nvPr/>
          </p:nvSpPr>
          <p:spPr>
            <a:xfrm>
              <a:off x="0" y="0"/>
              <a:ext cx="6096000" cy="136550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3201"/>
                </a:lnSpc>
              </a:pPr>
              <a:r>
                <a:rPr lang="en-US" sz="2900" b="true">
                  <a:solidFill>
                    <a:srgbClr val="F7F2EB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B3 · Bora Investir</a:t>
              </a:r>
            </a:p>
          </p:txBody>
        </p:sp>
      </p:grpSp>
      <p:sp>
        <p:nvSpPr>
          <p:cNvPr name="TextBox 37" id="37"/>
          <p:cNvSpPr txBox="true"/>
          <p:nvPr/>
        </p:nvSpPr>
        <p:spPr>
          <a:xfrm rot="0">
            <a:off x="6858000" y="6197346"/>
            <a:ext cx="4425696" cy="18127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19"/>
              </a:lnSpc>
            </a:pPr>
            <a:r>
              <a:rPr lang="en-US" sz="2200">
                <a:solidFill>
                  <a:srgbClr val="A0A0BE"/>
                </a:solidFill>
                <a:latin typeface="Calibri (MS)"/>
                <a:ea typeface="Calibri (MS)"/>
                <a:cs typeface="Calibri (MS)"/>
                <a:sym typeface="Calibri (MS)"/>
              </a:rPr>
              <a:t>Vídeos e artigos curtos para quem está começando, feitos pela Bolsa do Brasil.</a:t>
            </a:r>
          </a:p>
        </p:txBody>
      </p:sp>
      <p:grpSp>
        <p:nvGrpSpPr>
          <p:cNvPr name="Group 38" id="38"/>
          <p:cNvGrpSpPr/>
          <p:nvPr/>
        </p:nvGrpSpPr>
        <p:grpSpPr>
          <a:xfrm rot="0">
            <a:off x="6784848" y="8083296"/>
            <a:ext cx="4572000" cy="512064"/>
            <a:chOff x="0" y="0"/>
            <a:chExt cx="6096000" cy="682752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6096000" cy="682752"/>
            </a:xfrm>
            <a:custGeom>
              <a:avLst/>
              <a:gdLst/>
              <a:ahLst/>
              <a:cxnLst/>
              <a:rect r="r" b="b" t="t" l="l"/>
              <a:pathLst>
                <a:path h="682752" w="6096000">
                  <a:moveTo>
                    <a:pt x="0" y="0"/>
                  </a:moveTo>
                  <a:lnTo>
                    <a:pt x="6096000" y="0"/>
                  </a:lnTo>
                  <a:lnTo>
                    <a:pt x="6096000" y="682752"/>
                  </a:lnTo>
                  <a:lnTo>
                    <a:pt x="0" y="68275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23973" r="0" b="-123973"/>
              </a:stretch>
            </a:blipFill>
          </p:spPr>
        </p:sp>
        <p:sp>
          <p:nvSpPr>
            <p:cNvPr name="TextBox 40" id="40"/>
            <p:cNvSpPr txBox="true"/>
            <p:nvPr/>
          </p:nvSpPr>
          <p:spPr>
            <a:xfrm>
              <a:off x="0" y="-47625"/>
              <a:ext cx="6096000" cy="730377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640"/>
                </a:lnSpc>
              </a:pPr>
              <a:r>
                <a:rPr lang="en-US" b="true" sz="2200" u="sng">
                  <a:solidFill>
                    <a:srgbClr val="E4BE78"/>
                  </a:solidFill>
                  <a:latin typeface="Calibri (MS) Bold"/>
                  <a:ea typeface="Calibri (MS) Bold"/>
                  <a:cs typeface="Calibri (MS) Bold"/>
                  <a:sym typeface="Calibri (MS) Bold"/>
                  <a:hlinkClick r:id="rId8" tooltip="https://borainvestir.b3.com.br/"/>
                </a:rPr>
                <a:t>borainvestir.b3.com.br</a:t>
              </a:r>
            </a:p>
          </p:txBody>
        </p:sp>
      </p:grpSp>
      <p:grpSp>
        <p:nvGrpSpPr>
          <p:cNvPr name="Group 41" id="41"/>
          <p:cNvGrpSpPr/>
          <p:nvPr/>
        </p:nvGrpSpPr>
        <p:grpSpPr>
          <a:xfrm rot="0">
            <a:off x="11978640" y="3182112"/>
            <a:ext cx="5157216" cy="5486400"/>
            <a:chOff x="0" y="0"/>
            <a:chExt cx="6876288" cy="7315200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6876288" cy="7315200"/>
            </a:xfrm>
            <a:custGeom>
              <a:avLst/>
              <a:gdLst/>
              <a:ahLst/>
              <a:cxnLst/>
              <a:rect r="r" b="b" t="t" l="l"/>
              <a:pathLst>
                <a:path h="7315200" w="6876288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6632448" y="0"/>
                  </a:lnTo>
                  <a:cubicBezTo>
                    <a:pt x="6767068" y="0"/>
                    <a:pt x="6876288" y="109220"/>
                    <a:pt x="6876288" y="243840"/>
                  </a:cubicBezTo>
                  <a:lnTo>
                    <a:pt x="6876288" y="7071360"/>
                  </a:lnTo>
                  <a:cubicBezTo>
                    <a:pt x="6876288" y="7205980"/>
                    <a:pt x="6767068" y="7315200"/>
                    <a:pt x="6632448" y="7315200"/>
                  </a:cubicBezTo>
                  <a:lnTo>
                    <a:pt x="243840" y="7315200"/>
                  </a:lnTo>
                  <a:cubicBezTo>
                    <a:pt x="109220" y="7315200"/>
                    <a:pt x="0" y="7205980"/>
                    <a:pt x="0" y="7071360"/>
                  </a:cubicBezTo>
                  <a:close/>
                </a:path>
              </a:pathLst>
            </a:custGeom>
            <a:solidFill>
              <a:srgbClr val="20203A"/>
            </a:solidFill>
          </p:spPr>
        </p:sp>
      </p:grpSp>
      <p:grpSp>
        <p:nvGrpSpPr>
          <p:cNvPr name="Group 43" id="43"/>
          <p:cNvGrpSpPr/>
          <p:nvPr/>
        </p:nvGrpSpPr>
        <p:grpSpPr>
          <a:xfrm rot="0">
            <a:off x="13953744" y="3694176"/>
            <a:ext cx="1207008" cy="1207008"/>
            <a:chOff x="0" y="0"/>
            <a:chExt cx="1609344" cy="1609344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1609344" cy="1609344"/>
            </a:xfrm>
            <a:custGeom>
              <a:avLst/>
              <a:gdLst/>
              <a:ahLst/>
              <a:cxnLst/>
              <a:rect r="r" b="b" t="t" l="l"/>
              <a:pathLst>
                <a:path h="1609344" w="1609344">
                  <a:moveTo>
                    <a:pt x="0" y="804672"/>
                  </a:moveTo>
                  <a:cubicBezTo>
                    <a:pt x="0" y="360299"/>
                    <a:pt x="360299" y="0"/>
                    <a:pt x="804672" y="0"/>
                  </a:cubicBezTo>
                  <a:cubicBezTo>
                    <a:pt x="1249045" y="0"/>
                    <a:pt x="1609344" y="360299"/>
                    <a:pt x="1609344" y="804672"/>
                  </a:cubicBezTo>
                  <a:cubicBezTo>
                    <a:pt x="1609344" y="1249045"/>
                    <a:pt x="1249045" y="1609344"/>
                    <a:pt x="804672" y="1609344"/>
                  </a:cubicBezTo>
                  <a:cubicBezTo>
                    <a:pt x="360299" y="1609344"/>
                    <a:pt x="0" y="1249045"/>
                    <a:pt x="0" y="804672"/>
                  </a:cubicBezTo>
                  <a:close/>
                </a:path>
              </a:pathLst>
            </a:custGeom>
            <a:solidFill>
              <a:srgbClr val="6F6F95"/>
            </a:solidFill>
          </p:spPr>
        </p:sp>
      </p:grpSp>
      <p:grpSp>
        <p:nvGrpSpPr>
          <p:cNvPr name="Group 45" id="45"/>
          <p:cNvGrpSpPr/>
          <p:nvPr/>
        </p:nvGrpSpPr>
        <p:grpSpPr>
          <a:xfrm rot="0">
            <a:off x="14255496" y="3995928"/>
            <a:ext cx="603504" cy="603504"/>
            <a:chOff x="0" y="0"/>
            <a:chExt cx="804672" cy="804672"/>
          </a:xfrm>
        </p:grpSpPr>
        <p:sp>
          <p:nvSpPr>
            <p:cNvPr name="Freeform 46" id="46" descr="preencoded.png"/>
            <p:cNvSpPr/>
            <p:nvPr/>
          </p:nvSpPr>
          <p:spPr>
            <a:xfrm flipH="false" flipV="false" rot="0">
              <a:off x="0" y="0"/>
              <a:ext cx="804672" cy="804672"/>
            </a:xfrm>
            <a:custGeom>
              <a:avLst/>
              <a:gdLst/>
              <a:ahLst/>
              <a:cxnLst/>
              <a:rect r="r" b="b" t="t" l="l"/>
              <a:pathLst>
                <a:path h="804672" w="804672">
                  <a:moveTo>
                    <a:pt x="0" y="0"/>
                  </a:moveTo>
                  <a:lnTo>
                    <a:pt x="804672" y="0"/>
                  </a:lnTo>
                  <a:lnTo>
                    <a:pt x="804672" y="804672"/>
                  </a:lnTo>
                  <a:lnTo>
                    <a:pt x="0" y="804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</p:grpSp>
      <p:grpSp>
        <p:nvGrpSpPr>
          <p:cNvPr name="Group 47" id="47"/>
          <p:cNvGrpSpPr/>
          <p:nvPr/>
        </p:nvGrpSpPr>
        <p:grpSpPr>
          <a:xfrm rot="0">
            <a:off x="12271248" y="5157216"/>
            <a:ext cx="4572000" cy="1024128"/>
            <a:chOff x="0" y="0"/>
            <a:chExt cx="6096000" cy="1365504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6096000" cy="1365504"/>
            </a:xfrm>
            <a:custGeom>
              <a:avLst/>
              <a:gdLst/>
              <a:ahLst/>
              <a:cxnLst/>
              <a:rect r="r" b="b" t="t" l="l"/>
              <a:pathLst>
                <a:path h="1365504" w="6096000">
                  <a:moveTo>
                    <a:pt x="0" y="0"/>
                  </a:moveTo>
                  <a:lnTo>
                    <a:pt x="6096000" y="0"/>
                  </a:lnTo>
                  <a:lnTo>
                    <a:pt x="6096000" y="1365504"/>
                  </a:lnTo>
                  <a:lnTo>
                    <a:pt x="0" y="136550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6986" r="0" b="-36986"/>
              </a:stretch>
            </a:blipFill>
          </p:spPr>
        </p:sp>
        <p:sp>
          <p:nvSpPr>
            <p:cNvPr name="TextBox 49" id="49"/>
            <p:cNvSpPr txBox="true"/>
            <p:nvPr/>
          </p:nvSpPr>
          <p:spPr>
            <a:xfrm>
              <a:off x="0" y="0"/>
              <a:ext cx="6096000" cy="136550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3201"/>
                </a:lnSpc>
              </a:pPr>
              <a:r>
                <a:rPr lang="en-US" sz="2900" b="true">
                  <a:solidFill>
                    <a:srgbClr val="F7F2EB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BC · Cidadania Financeira</a:t>
              </a:r>
            </a:p>
          </p:txBody>
        </p:sp>
      </p:grpSp>
      <p:sp>
        <p:nvSpPr>
          <p:cNvPr name="TextBox 50" id="50"/>
          <p:cNvSpPr txBox="true"/>
          <p:nvPr/>
        </p:nvSpPr>
        <p:spPr>
          <a:xfrm rot="0">
            <a:off x="12344400" y="6197346"/>
            <a:ext cx="4425696" cy="18127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19"/>
              </a:lnSpc>
            </a:pPr>
            <a:r>
              <a:rPr lang="en-US" sz="2200">
                <a:solidFill>
                  <a:srgbClr val="A0A0BE"/>
                </a:solidFill>
                <a:latin typeface="Calibri (MS)"/>
                <a:ea typeface="Calibri (MS)"/>
                <a:cs typeface="Calibri (MS)"/>
                <a:sym typeface="Calibri (MS)"/>
              </a:rPr>
              <a:t>Materiais gratuitos do Banco Central sobre poupança, investimento e proteção.</a:t>
            </a:r>
          </a:p>
        </p:txBody>
      </p:sp>
      <p:grpSp>
        <p:nvGrpSpPr>
          <p:cNvPr name="Group 51" id="51"/>
          <p:cNvGrpSpPr/>
          <p:nvPr/>
        </p:nvGrpSpPr>
        <p:grpSpPr>
          <a:xfrm rot="0">
            <a:off x="12271248" y="8083296"/>
            <a:ext cx="4572000" cy="512064"/>
            <a:chOff x="0" y="0"/>
            <a:chExt cx="6096000" cy="682752"/>
          </a:xfrm>
        </p:grpSpPr>
        <p:sp>
          <p:nvSpPr>
            <p:cNvPr name="Freeform 52" id="52"/>
            <p:cNvSpPr/>
            <p:nvPr/>
          </p:nvSpPr>
          <p:spPr>
            <a:xfrm flipH="false" flipV="false" rot="0">
              <a:off x="0" y="0"/>
              <a:ext cx="6096000" cy="682752"/>
            </a:xfrm>
            <a:custGeom>
              <a:avLst/>
              <a:gdLst/>
              <a:ahLst/>
              <a:cxnLst/>
              <a:rect r="r" b="b" t="t" l="l"/>
              <a:pathLst>
                <a:path h="682752" w="6096000">
                  <a:moveTo>
                    <a:pt x="0" y="0"/>
                  </a:moveTo>
                  <a:lnTo>
                    <a:pt x="6096000" y="0"/>
                  </a:lnTo>
                  <a:lnTo>
                    <a:pt x="6096000" y="682752"/>
                  </a:lnTo>
                  <a:lnTo>
                    <a:pt x="0" y="68275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23973" r="0" b="-123973"/>
              </a:stretch>
            </a:blipFill>
          </p:spPr>
        </p:sp>
        <p:sp>
          <p:nvSpPr>
            <p:cNvPr name="TextBox 53" id="53"/>
            <p:cNvSpPr txBox="true"/>
            <p:nvPr/>
          </p:nvSpPr>
          <p:spPr>
            <a:xfrm>
              <a:off x="0" y="-47625"/>
              <a:ext cx="6096000" cy="730377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640"/>
                </a:lnSpc>
              </a:pPr>
              <a:r>
                <a:rPr lang="en-US" b="true" sz="2200" u="sng">
                  <a:solidFill>
                    <a:srgbClr val="E4BE78"/>
                  </a:solidFill>
                  <a:latin typeface="Calibri (MS) Bold"/>
                  <a:ea typeface="Calibri (MS) Bold"/>
                  <a:cs typeface="Calibri (MS) Bold"/>
                  <a:sym typeface="Calibri (MS) Bold"/>
                  <a:hlinkClick r:id="rId10" tooltip="https://www.bcb.gov.br/cidadaniafinanceira"/>
                </a:rPr>
                <a:t>bcb.gov.br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616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05840" y="9290304"/>
            <a:ext cx="1280160" cy="548640"/>
            <a:chOff x="0" y="0"/>
            <a:chExt cx="1706880" cy="7315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06880" cy="731520"/>
            </a:xfrm>
            <a:custGeom>
              <a:avLst/>
              <a:gdLst/>
              <a:ahLst/>
              <a:cxnLst/>
              <a:rect r="r" b="b" t="t" l="l"/>
              <a:pathLst>
                <a:path h="731520" w="1706880">
                  <a:moveTo>
                    <a:pt x="0" y="0"/>
                  </a:moveTo>
                  <a:lnTo>
                    <a:pt x="1706880" y="0"/>
                  </a:lnTo>
                  <a:lnTo>
                    <a:pt x="170688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4987" t="0" r="-4987" b="0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706880" cy="76962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280"/>
                </a:lnSpc>
              </a:pPr>
              <a:r>
                <a:rPr lang="en-US" sz="1900">
                  <a:solidFill>
                    <a:srgbClr val="A0A0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17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05840" y="603504"/>
            <a:ext cx="16459200" cy="548640"/>
            <a:chOff x="0" y="0"/>
            <a:chExt cx="21945600" cy="73152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1945600" cy="731520"/>
            </a:xfrm>
            <a:custGeom>
              <a:avLst/>
              <a:gdLst/>
              <a:ahLst/>
              <a:cxnLst/>
              <a:rect r="r" b="b" t="t" l="l"/>
              <a:pathLst>
                <a:path h="731520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534551" r="0" b="-534551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21945600" cy="77914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640"/>
                </a:lnSpc>
              </a:pPr>
              <a:r>
                <a:rPr lang="en-US" b="true" sz="2200" spc="399">
                  <a:solidFill>
                    <a:srgbClr val="E4BE7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MÓDULO 2 · REVISÃO RÁPIDA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05840" y="1353312"/>
            <a:ext cx="1170432" cy="1170432"/>
            <a:chOff x="0" y="0"/>
            <a:chExt cx="1560576" cy="156057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560576" cy="1560576"/>
            </a:xfrm>
            <a:custGeom>
              <a:avLst/>
              <a:gdLst/>
              <a:ahLst/>
              <a:cxnLst/>
              <a:rect r="r" b="b" t="t" l="l"/>
              <a:pathLst>
                <a:path h="1560576" w="1560576">
                  <a:moveTo>
                    <a:pt x="0" y="780288"/>
                  </a:moveTo>
                  <a:cubicBezTo>
                    <a:pt x="0" y="349377"/>
                    <a:pt x="349377" y="0"/>
                    <a:pt x="780288" y="0"/>
                  </a:cubicBezTo>
                  <a:cubicBezTo>
                    <a:pt x="1211199" y="0"/>
                    <a:pt x="1560576" y="349377"/>
                    <a:pt x="1560576" y="780288"/>
                  </a:cubicBezTo>
                  <a:cubicBezTo>
                    <a:pt x="1560576" y="1211199"/>
                    <a:pt x="1211199" y="1560576"/>
                    <a:pt x="780288" y="1560576"/>
                  </a:cubicBezTo>
                  <a:cubicBezTo>
                    <a:pt x="349377" y="1560576"/>
                    <a:pt x="0" y="1211199"/>
                    <a:pt x="0" y="780288"/>
                  </a:cubicBezTo>
                  <a:close/>
                </a:path>
              </a:pathLst>
            </a:custGeom>
            <a:solidFill>
              <a:srgbClr val="2B2B4C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298448" y="1645920"/>
            <a:ext cx="585216" cy="585216"/>
            <a:chOff x="0" y="0"/>
            <a:chExt cx="780288" cy="780288"/>
          </a:xfrm>
        </p:grpSpPr>
        <p:sp>
          <p:nvSpPr>
            <p:cNvPr name="Freeform 11" id="11" descr="preencoded.png"/>
            <p:cNvSpPr/>
            <p:nvPr/>
          </p:nvSpPr>
          <p:spPr>
            <a:xfrm flipH="false" flipV="false" rot="0">
              <a:off x="0" y="0"/>
              <a:ext cx="780288" cy="780288"/>
            </a:xfrm>
            <a:custGeom>
              <a:avLst/>
              <a:gdLst/>
              <a:ahLst/>
              <a:cxnLst/>
              <a:rect r="r" b="b" t="t" l="l"/>
              <a:pathLst>
                <a:path h="780288" w="780288">
                  <a:moveTo>
                    <a:pt x="0" y="0"/>
                  </a:moveTo>
                  <a:lnTo>
                    <a:pt x="780288" y="0"/>
                  </a:lnTo>
                  <a:lnTo>
                    <a:pt x="780288" y="780288"/>
                  </a:lnTo>
                  <a:lnTo>
                    <a:pt x="0" y="7802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2450592" y="1280160"/>
            <a:ext cx="14813280" cy="1353312"/>
            <a:chOff x="0" y="0"/>
            <a:chExt cx="19751040" cy="180441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9751039" cy="1804416"/>
            </a:xfrm>
            <a:custGeom>
              <a:avLst/>
              <a:gdLst/>
              <a:ahLst/>
              <a:cxnLst/>
              <a:rect r="r" b="b" t="t" l="l"/>
              <a:pathLst>
                <a:path h="1804416" w="19751039">
                  <a:moveTo>
                    <a:pt x="0" y="0"/>
                  </a:moveTo>
                  <a:lnTo>
                    <a:pt x="19751039" y="0"/>
                  </a:lnTo>
                  <a:lnTo>
                    <a:pt x="19751039" y="1804416"/>
                  </a:lnTo>
                  <a:lnTo>
                    <a:pt x="0" y="180441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63282" r="0" b="-163282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19050"/>
              <a:ext cx="19751040" cy="182346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927"/>
                </a:lnSpc>
              </a:pPr>
              <a:r>
                <a:rPr lang="en-US" sz="5200" b="true">
                  <a:solidFill>
                    <a:srgbClr val="F7F2EB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Teste seus conhecimentos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005840" y="3108960"/>
            <a:ext cx="16276320" cy="1920240"/>
            <a:chOff x="0" y="0"/>
            <a:chExt cx="21701760" cy="256032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1701759" cy="2560320"/>
            </a:xfrm>
            <a:custGeom>
              <a:avLst/>
              <a:gdLst/>
              <a:ahLst/>
              <a:cxnLst/>
              <a:rect r="r" b="b" t="t" l="l"/>
              <a:pathLst>
                <a:path h="2560320" w="21701759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21457920" y="0"/>
                  </a:lnTo>
                  <a:cubicBezTo>
                    <a:pt x="21592539" y="0"/>
                    <a:pt x="21701759" y="109220"/>
                    <a:pt x="21701759" y="243840"/>
                  </a:cubicBezTo>
                  <a:lnTo>
                    <a:pt x="21701759" y="2316480"/>
                  </a:lnTo>
                  <a:cubicBezTo>
                    <a:pt x="21701759" y="2451100"/>
                    <a:pt x="21592539" y="2560320"/>
                    <a:pt x="21457920" y="2560320"/>
                  </a:cubicBezTo>
                  <a:lnTo>
                    <a:pt x="243840" y="2560320"/>
                  </a:lnTo>
                  <a:cubicBezTo>
                    <a:pt x="109220" y="2560320"/>
                    <a:pt x="0" y="2451100"/>
                    <a:pt x="0" y="2316480"/>
                  </a:cubicBezTo>
                  <a:close/>
                </a:path>
              </a:pathLst>
            </a:custGeom>
            <a:solidFill>
              <a:srgbClr val="20203A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426464" y="3438144"/>
            <a:ext cx="768096" cy="768096"/>
            <a:chOff x="0" y="0"/>
            <a:chExt cx="1024128" cy="1024128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24128" cy="1024128"/>
            </a:xfrm>
            <a:custGeom>
              <a:avLst/>
              <a:gdLst/>
              <a:ahLst/>
              <a:cxnLst/>
              <a:rect r="r" b="b" t="t" l="l"/>
              <a:pathLst>
                <a:path h="1024128" w="1024128">
                  <a:moveTo>
                    <a:pt x="0" y="512064"/>
                  </a:moveTo>
                  <a:cubicBezTo>
                    <a:pt x="0" y="229235"/>
                    <a:pt x="229235" y="0"/>
                    <a:pt x="512064" y="0"/>
                  </a:cubicBezTo>
                  <a:cubicBezTo>
                    <a:pt x="794893" y="0"/>
                    <a:pt x="1024128" y="229235"/>
                    <a:pt x="1024128" y="512064"/>
                  </a:cubicBezTo>
                  <a:cubicBezTo>
                    <a:pt x="1024128" y="794893"/>
                    <a:pt x="794893" y="1024128"/>
                    <a:pt x="512064" y="1024128"/>
                  </a:cubicBezTo>
                  <a:cubicBezTo>
                    <a:pt x="229235" y="1024128"/>
                    <a:pt x="0" y="794893"/>
                    <a:pt x="0" y="512064"/>
                  </a:cubicBezTo>
                  <a:close/>
                </a:path>
              </a:pathLst>
            </a:custGeom>
            <a:solidFill>
              <a:srgbClr val="E4BE78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426464" y="3438144"/>
            <a:ext cx="768096" cy="768096"/>
            <a:chOff x="0" y="0"/>
            <a:chExt cx="1024128" cy="1024128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024128" cy="1024128"/>
            </a:xfrm>
            <a:custGeom>
              <a:avLst/>
              <a:gdLst/>
              <a:ahLst/>
              <a:cxnLst/>
              <a:rect r="r" b="b" t="t" l="l"/>
              <a:pathLst>
                <a:path h="1024128" w="1024128">
                  <a:moveTo>
                    <a:pt x="0" y="0"/>
                  </a:moveTo>
                  <a:lnTo>
                    <a:pt x="1024128" y="0"/>
                  </a:lnTo>
                  <a:lnTo>
                    <a:pt x="1024128" y="1024128"/>
                  </a:lnTo>
                  <a:lnTo>
                    <a:pt x="0" y="102412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78303" t="0" r="-78303" b="0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1024128" cy="106222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4320"/>
                </a:lnSpc>
              </a:pPr>
              <a:r>
                <a:rPr lang="en-US" sz="3600" b="true">
                  <a:solidFill>
                    <a:srgbClr val="1A143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1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2487168" y="3328416"/>
            <a:ext cx="14484096" cy="1737360"/>
            <a:chOff x="0" y="0"/>
            <a:chExt cx="19312128" cy="231648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9312128" cy="2316480"/>
            </a:xfrm>
            <a:custGeom>
              <a:avLst/>
              <a:gdLst/>
              <a:ahLst/>
              <a:cxnLst/>
              <a:rect r="r" b="b" t="t" l="l"/>
              <a:pathLst>
                <a:path h="2316480" w="19312128">
                  <a:moveTo>
                    <a:pt x="0" y="0"/>
                  </a:moveTo>
                  <a:lnTo>
                    <a:pt x="19312128" y="0"/>
                  </a:lnTo>
                  <a:lnTo>
                    <a:pt x="19312128" y="2316480"/>
                  </a:lnTo>
                  <a:lnTo>
                    <a:pt x="0" y="23164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12443" r="0" b="-112443"/>
              </a:stretch>
            </a:blip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66675"/>
              <a:ext cx="19312128" cy="238315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304"/>
                </a:lnSpc>
              </a:pPr>
              <a:r>
                <a:rPr lang="en-US" sz="2700">
                  <a:solidFill>
                    <a:srgbClr val="F1ECE4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R$ 50/mês rendendo 7% ao ano: quem termina com mais — investir por 40 anos ou por 50 anos?  </a:t>
              </a:r>
              <a:r>
                <a:rPr lang="en-US" sz="2700" b="true">
                  <a:solidFill>
                    <a:srgbClr val="EFD49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→ 50 anos</a:t>
              </a: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1005840" y="5303520"/>
            <a:ext cx="16276320" cy="1920240"/>
            <a:chOff x="0" y="0"/>
            <a:chExt cx="21701760" cy="256032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21701759" cy="2560320"/>
            </a:xfrm>
            <a:custGeom>
              <a:avLst/>
              <a:gdLst/>
              <a:ahLst/>
              <a:cxnLst/>
              <a:rect r="r" b="b" t="t" l="l"/>
              <a:pathLst>
                <a:path h="2560320" w="21701759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21457920" y="0"/>
                  </a:lnTo>
                  <a:cubicBezTo>
                    <a:pt x="21592539" y="0"/>
                    <a:pt x="21701759" y="109220"/>
                    <a:pt x="21701759" y="243840"/>
                  </a:cubicBezTo>
                  <a:lnTo>
                    <a:pt x="21701759" y="2316480"/>
                  </a:lnTo>
                  <a:cubicBezTo>
                    <a:pt x="21701759" y="2451100"/>
                    <a:pt x="21592539" y="2560320"/>
                    <a:pt x="21457920" y="2560320"/>
                  </a:cubicBezTo>
                  <a:lnTo>
                    <a:pt x="243840" y="2560320"/>
                  </a:lnTo>
                  <a:cubicBezTo>
                    <a:pt x="109220" y="2560320"/>
                    <a:pt x="0" y="2451100"/>
                    <a:pt x="0" y="2316480"/>
                  </a:cubicBezTo>
                  <a:close/>
                </a:path>
              </a:pathLst>
            </a:custGeom>
            <a:solidFill>
              <a:srgbClr val="20203A"/>
            </a:solid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1426464" y="5632704"/>
            <a:ext cx="768096" cy="768096"/>
            <a:chOff x="0" y="0"/>
            <a:chExt cx="1024128" cy="1024128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1024128" cy="1024128"/>
            </a:xfrm>
            <a:custGeom>
              <a:avLst/>
              <a:gdLst/>
              <a:ahLst/>
              <a:cxnLst/>
              <a:rect r="r" b="b" t="t" l="l"/>
              <a:pathLst>
                <a:path h="1024128" w="1024128">
                  <a:moveTo>
                    <a:pt x="0" y="512064"/>
                  </a:moveTo>
                  <a:cubicBezTo>
                    <a:pt x="0" y="229235"/>
                    <a:pt x="229235" y="0"/>
                    <a:pt x="512064" y="0"/>
                  </a:cubicBezTo>
                  <a:cubicBezTo>
                    <a:pt x="794893" y="0"/>
                    <a:pt x="1024128" y="229235"/>
                    <a:pt x="1024128" y="512064"/>
                  </a:cubicBezTo>
                  <a:cubicBezTo>
                    <a:pt x="1024128" y="794893"/>
                    <a:pt x="794893" y="1024128"/>
                    <a:pt x="512064" y="1024128"/>
                  </a:cubicBezTo>
                  <a:cubicBezTo>
                    <a:pt x="229235" y="1024128"/>
                    <a:pt x="0" y="794893"/>
                    <a:pt x="0" y="512064"/>
                  </a:cubicBezTo>
                  <a:close/>
                </a:path>
              </a:pathLst>
            </a:custGeom>
            <a:solidFill>
              <a:srgbClr val="E4BE78"/>
            </a:solidFill>
          </p:spPr>
        </p:sp>
      </p:grpSp>
      <p:grpSp>
        <p:nvGrpSpPr>
          <p:cNvPr name="Group 29" id="29"/>
          <p:cNvGrpSpPr/>
          <p:nvPr/>
        </p:nvGrpSpPr>
        <p:grpSpPr>
          <a:xfrm rot="0">
            <a:off x="1426464" y="5632704"/>
            <a:ext cx="768096" cy="768096"/>
            <a:chOff x="0" y="0"/>
            <a:chExt cx="1024128" cy="1024128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1024128" cy="1024128"/>
            </a:xfrm>
            <a:custGeom>
              <a:avLst/>
              <a:gdLst/>
              <a:ahLst/>
              <a:cxnLst/>
              <a:rect r="r" b="b" t="t" l="l"/>
              <a:pathLst>
                <a:path h="1024128" w="1024128">
                  <a:moveTo>
                    <a:pt x="0" y="0"/>
                  </a:moveTo>
                  <a:lnTo>
                    <a:pt x="1024128" y="0"/>
                  </a:lnTo>
                  <a:lnTo>
                    <a:pt x="1024128" y="1024128"/>
                  </a:lnTo>
                  <a:lnTo>
                    <a:pt x="0" y="102412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78303" t="0" r="-78303" b="0"/>
              </a:stretch>
            </a:blip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38100"/>
              <a:ext cx="1024128" cy="106222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4320"/>
                </a:lnSpc>
              </a:pPr>
              <a:r>
                <a:rPr lang="en-US" sz="3600" b="true">
                  <a:solidFill>
                    <a:srgbClr val="1A143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2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2487168" y="5522976"/>
            <a:ext cx="14484096" cy="1737360"/>
            <a:chOff x="0" y="0"/>
            <a:chExt cx="19312128" cy="231648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19312128" cy="2316480"/>
            </a:xfrm>
            <a:custGeom>
              <a:avLst/>
              <a:gdLst/>
              <a:ahLst/>
              <a:cxnLst/>
              <a:rect r="r" b="b" t="t" l="l"/>
              <a:pathLst>
                <a:path h="2316480" w="19312128">
                  <a:moveTo>
                    <a:pt x="0" y="0"/>
                  </a:moveTo>
                  <a:lnTo>
                    <a:pt x="19312128" y="0"/>
                  </a:lnTo>
                  <a:lnTo>
                    <a:pt x="19312128" y="2316480"/>
                  </a:lnTo>
                  <a:lnTo>
                    <a:pt x="0" y="23164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12443" r="0" b="-112443"/>
              </a:stretch>
            </a:blip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66675"/>
              <a:ext cx="19312128" cy="238315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304"/>
                </a:lnSpc>
              </a:pPr>
              <a:r>
                <a:rPr lang="en-US" sz="2700">
                  <a:solidFill>
                    <a:srgbClr val="F1ECE4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Para a maioria, o que tende a render mais no longo prazo: fundo com gestor ativo e taxa alta, ou ETF barato?  </a:t>
              </a:r>
              <a:r>
                <a:rPr lang="en-US" sz="2700" b="true">
                  <a:solidFill>
                    <a:srgbClr val="EFD49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→ ETF barato</a:t>
              </a: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1005840" y="7498080"/>
            <a:ext cx="16276320" cy="1682496"/>
            <a:chOff x="0" y="0"/>
            <a:chExt cx="21701760" cy="2243328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21701759" cy="2243328"/>
            </a:xfrm>
            <a:custGeom>
              <a:avLst/>
              <a:gdLst/>
              <a:ahLst/>
              <a:cxnLst/>
              <a:rect r="r" b="b" t="t" l="l"/>
              <a:pathLst>
                <a:path h="2243328" w="21701759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21457920" y="0"/>
                  </a:lnTo>
                  <a:cubicBezTo>
                    <a:pt x="21592539" y="0"/>
                    <a:pt x="21701759" y="109220"/>
                    <a:pt x="21701759" y="243840"/>
                  </a:cubicBezTo>
                  <a:lnTo>
                    <a:pt x="21701759" y="1999488"/>
                  </a:lnTo>
                  <a:cubicBezTo>
                    <a:pt x="21701759" y="2134108"/>
                    <a:pt x="21592539" y="2243328"/>
                    <a:pt x="21457920" y="2243328"/>
                  </a:cubicBezTo>
                  <a:lnTo>
                    <a:pt x="243840" y="2243328"/>
                  </a:lnTo>
                  <a:cubicBezTo>
                    <a:pt x="109220" y="2243328"/>
                    <a:pt x="0" y="2134108"/>
                    <a:pt x="0" y="1999488"/>
                  </a:cubicBezTo>
                  <a:close/>
                </a:path>
              </a:pathLst>
            </a:custGeom>
            <a:solidFill>
              <a:srgbClr val="292946"/>
            </a:solidFill>
          </p:spPr>
        </p:sp>
      </p:grpSp>
      <p:grpSp>
        <p:nvGrpSpPr>
          <p:cNvPr name="Group 37" id="37"/>
          <p:cNvGrpSpPr/>
          <p:nvPr/>
        </p:nvGrpSpPr>
        <p:grpSpPr>
          <a:xfrm rot="0">
            <a:off x="1408176" y="7882128"/>
            <a:ext cx="914400" cy="914400"/>
            <a:chOff x="0" y="0"/>
            <a:chExt cx="1219200" cy="121920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1219200" cy="1219200"/>
            </a:xfrm>
            <a:custGeom>
              <a:avLst/>
              <a:gdLst/>
              <a:ahLst/>
              <a:cxnLst/>
              <a:rect r="r" b="b" t="t" l="l"/>
              <a:pathLst>
                <a:path h="1219200" w="1219200">
                  <a:moveTo>
                    <a:pt x="0" y="609600"/>
                  </a:moveTo>
                  <a:cubicBezTo>
                    <a:pt x="0" y="272923"/>
                    <a:pt x="272923" y="0"/>
                    <a:pt x="609600" y="0"/>
                  </a:cubicBezTo>
                  <a:cubicBezTo>
                    <a:pt x="946277" y="0"/>
                    <a:pt x="1219200" y="272923"/>
                    <a:pt x="1219200" y="609600"/>
                  </a:cubicBezTo>
                  <a:cubicBezTo>
                    <a:pt x="1219200" y="946277"/>
                    <a:pt x="946277" y="1219200"/>
                    <a:pt x="609600" y="1219200"/>
                  </a:cubicBezTo>
                  <a:cubicBezTo>
                    <a:pt x="272923" y="1219200"/>
                    <a:pt x="0" y="946277"/>
                    <a:pt x="0" y="609600"/>
                  </a:cubicBezTo>
                  <a:close/>
                </a:path>
              </a:pathLst>
            </a:custGeom>
            <a:solidFill>
              <a:srgbClr val="2B2B4C"/>
            </a:solidFill>
          </p:spPr>
        </p:sp>
      </p:grpSp>
      <p:grpSp>
        <p:nvGrpSpPr>
          <p:cNvPr name="Group 39" id="39"/>
          <p:cNvGrpSpPr/>
          <p:nvPr/>
        </p:nvGrpSpPr>
        <p:grpSpPr>
          <a:xfrm rot="0">
            <a:off x="1627632" y="8101584"/>
            <a:ext cx="475488" cy="475488"/>
            <a:chOff x="0" y="0"/>
            <a:chExt cx="633984" cy="633984"/>
          </a:xfrm>
        </p:grpSpPr>
        <p:sp>
          <p:nvSpPr>
            <p:cNvPr name="Freeform 40" id="40" descr="preencoded.png"/>
            <p:cNvSpPr/>
            <p:nvPr/>
          </p:nvSpPr>
          <p:spPr>
            <a:xfrm flipH="false" flipV="false" rot="0">
              <a:off x="0" y="0"/>
              <a:ext cx="633984" cy="633984"/>
            </a:xfrm>
            <a:custGeom>
              <a:avLst/>
              <a:gdLst/>
              <a:ahLst/>
              <a:cxnLst/>
              <a:rect r="r" b="b" t="t" l="l"/>
              <a:pathLst>
                <a:path h="633984" w="633984">
                  <a:moveTo>
                    <a:pt x="0" y="0"/>
                  </a:moveTo>
                  <a:lnTo>
                    <a:pt x="633984" y="0"/>
                  </a:lnTo>
                  <a:lnTo>
                    <a:pt x="633984" y="633984"/>
                  </a:lnTo>
                  <a:lnTo>
                    <a:pt x="0" y="633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grpSp>
        <p:nvGrpSpPr>
          <p:cNvPr name="Group 41" id="41"/>
          <p:cNvGrpSpPr/>
          <p:nvPr/>
        </p:nvGrpSpPr>
        <p:grpSpPr>
          <a:xfrm rot="0">
            <a:off x="2651760" y="7717536"/>
            <a:ext cx="14228064" cy="1243584"/>
            <a:chOff x="0" y="0"/>
            <a:chExt cx="18970752" cy="1658112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18970752" cy="1658112"/>
            </a:xfrm>
            <a:custGeom>
              <a:avLst/>
              <a:gdLst/>
              <a:ahLst/>
              <a:cxnLst/>
              <a:rect r="r" b="b" t="t" l="l"/>
              <a:pathLst>
                <a:path h="1658112" w="18970752">
                  <a:moveTo>
                    <a:pt x="0" y="0"/>
                  </a:moveTo>
                  <a:lnTo>
                    <a:pt x="18970752" y="0"/>
                  </a:lnTo>
                  <a:lnTo>
                    <a:pt x="18970752" y="1658112"/>
                  </a:lnTo>
                  <a:lnTo>
                    <a:pt x="0" y="165811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72931" r="0" b="-172931"/>
              </a:stretch>
            </a:blipFill>
          </p:spPr>
        </p:sp>
        <p:sp>
          <p:nvSpPr>
            <p:cNvPr name="TextBox 43" id="43"/>
            <p:cNvSpPr txBox="true"/>
            <p:nvPr/>
          </p:nvSpPr>
          <p:spPr>
            <a:xfrm>
              <a:off x="0" y="-57150"/>
              <a:ext cx="18970752" cy="1715262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182"/>
                </a:lnSpc>
              </a:pPr>
              <a:r>
                <a:rPr lang="en-US" sz="2600" b="true">
                  <a:solidFill>
                    <a:srgbClr val="F7F2E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O que mais importa</a:t>
              </a:r>
            </a:p>
            <a:p>
              <a:pPr algn="l">
                <a:lnSpc>
                  <a:spcPts val="2815"/>
                </a:lnSpc>
              </a:pPr>
              <a:r>
                <a:rPr lang="en-US" sz="2300">
                  <a:solidFill>
                    <a:srgbClr val="A0A0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Começar cedo, manter custos baixos, aportar todo mês e não tentar adivinhar o melhor momento. Tempo no mercado vence o timing.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616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05840" y="603504"/>
            <a:ext cx="16459200" cy="548640"/>
            <a:chOff x="0" y="0"/>
            <a:chExt cx="21945600" cy="7315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1945600" cy="731520"/>
            </a:xfrm>
            <a:custGeom>
              <a:avLst/>
              <a:gdLst/>
              <a:ahLst/>
              <a:cxnLst/>
              <a:rect r="r" b="b" t="t" l="l"/>
              <a:pathLst>
                <a:path h="731520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534551" r="0" b="-534551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21945600" cy="77914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640"/>
                </a:lnSpc>
              </a:pPr>
              <a:r>
                <a:rPr lang="en-US" b="true" sz="2200" spc="399">
                  <a:solidFill>
                    <a:srgbClr val="E4BE7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MÓDULO 3 · APOSENTADORIA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05840" y="1353312"/>
            <a:ext cx="1170432" cy="1170432"/>
            <a:chOff x="0" y="0"/>
            <a:chExt cx="1560576" cy="156057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560576" cy="1560576"/>
            </a:xfrm>
            <a:custGeom>
              <a:avLst/>
              <a:gdLst/>
              <a:ahLst/>
              <a:cxnLst/>
              <a:rect r="r" b="b" t="t" l="l"/>
              <a:pathLst>
                <a:path h="1560576" w="1560576">
                  <a:moveTo>
                    <a:pt x="0" y="780288"/>
                  </a:moveTo>
                  <a:cubicBezTo>
                    <a:pt x="0" y="349377"/>
                    <a:pt x="349377" y="0"/>
                    <a:pt x="780288" y="0"/>
                  </a:cubicBezTo>
                  <a:cubicBezTo>
                    <a:pt x="1211199" y="0"/>
                    <a:pt x="1560576" y="349377"/>
                    <a:pt x="1560576" y="780288"/>
                  </a:cubicBezTo>
                  <a:cubicBezTo>
                    <a:pt x="1560576" y="1211199"/>
                    <a:pt x="1211199" y="1560576"/>
                    <a:pt x="780288" y="1560576"/>
                  </a:cubicBezTo>
                  <a:cubicBezTo>
                    <a:pt x="349377" y="1560576"/>
                    <a:pt x="0" y="1211199"/>
                    <a:pt x="0" y="780288"/>
                  </a:cubicBezTo>
                  <a:close/>
                </a:path>
              </a:pathLst>
            </a:custGeom>
            <a:solidFill>
              <a:srgbClr val="2B2B4C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1298448" y="1645920"/>
            <a:ext cx="585216" cy="585216"/>
            <a:chOff x="0" y="0"/>
            <a:chExt cx="780288" cy="780288"/>
          </a:xfrm>
        </p:grpSpPr>
        <p:sp>
          <p:nvSpPr>
            <p:cNvPr name="Freeform 8" id="8" descr="preencoded.png"/>
            <p:cNvSpPr/>
            <p:nvPr/>
          </p:nvSpPr>
          <p:spPr>
            <a:xfrm flipH="false" flipV="false" rot="0">
              <a:off x="0" y="0"/>
              <a:ext cx="780288" cy="780288"/>
            </a:xfrm>
            <a:custGeom>
              <a:avLst/>
              <a:gdLst/>
              <a:ahLst/>
              <a:cxnLst/>
              <a:rect r="r" b="b" t="t" l="l"/>
              <a:pathLst>
                <a:path h="780288" w="780288">
                  <a:moveTo>
                    <a:pt x="0" y="0"/>
                  </a:moveTo>
                  <a:lnTo>
                    <a:pt x="780288" y="0"/>
                  </a:lnTo>
                  <a:lnTo>
                    <a:pt x="780288" y="780288"/>
                  </a:lnTo>
                  <a:lnTo>
                    <a:pt x="0" y="7802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2450592" y="1280160"/>
            <a:ext cx="14813280" cy="1353312"/>
            <a:chOff x="0" y="0"/>
            <a:chExt cx="19751040" cy="180441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9751039" cy="1804416"/>
            </a:xfrm>
            <a:custGeom>
              <a:avLst/>
              <a:gdLst/>
              <a:ahLst/>
              <a:cxnLst/>
              <a:rect r="r" b="b" t="t" l="l"/>
              <a:pathLst>
                <a:path h="1804416" w="19751039">
                  <a:moveTo>
                    <a:pt x="0" y="0"/>
                  </a:moveTo>
                  <a:lnTo>
                    <a:pt x="19751039" y="0"/>
                  </a:lnTo>
                  <a:lnTo>
                    <a:pt x="19751039" y="1804416"/>
                  </a:lnTo>
                  <a:lnTo>
                    <a:pt x="0" y="180441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63282" r="0" b="-163282"/>
              </a:stretch>
            </a:blip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19050"/>
              <a:ext cx="19751040" cy="182346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472"/>
                </a:lnSpc>
              </a:pPr>
              <a:r>
                <a:rPr lang="en-US" sz="4800" b="true">
                  <a:solidFill>
                    <a:srgbClr val="F7F2EB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As três camadas da aposentadoria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005840" y="3145536"/>
            <a:ext cx="16276320" cy="1719072"/>
            <a:chOff x="0" y="0"/>
            <a:chExt cx="21701760" cy="229209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1701759" cy="2292096"/>
            </a:xfrm>
            <a:custGeom>
              <a:avLst/>
              <a:gdLst/>
              <a:ahLst/>
              <a:cxnLst/>
              <a:rect r="r" b="b" t="t" l="l"/>
              <a:pathLst>
                <a:path h="2292096" w="21701759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21457920" y="0"/>
                  </a:lnTo>
                  <a:cubicBezTo>
                    <a:pt x="21592539" y="0"/>
                    <a:pt x="21701759" y="109220"/>
                    <a:pt x="21701759" y="243840"/>
                  </a:cubicBezTo>
                  <a:lnTo>
                    <a:pt x="21701759" y="2048256"/>
                  </a:lnTo>
                  <a:cubicBezTo>
                    <a:pt x="21701759" y="2182876"/>
                    <a:pt x="21592539" y="2292096"/>
                    <a:pt x="21457920" y="2292096"/>
                  </a:cubicBezTo>
                  <a:lnTo>
                    <a:pt x="243840" y="2292096"/>
                  </a:lnTo>
                  <a:cubicBezTo>
                    <a:pt x="109220" y="2292096"/>
                    <a:pt x="0" y="2182876"/>
                    <a:pt x="0" y="2048256"/>
                  </a:cubicBezTo>
                  <a:close/>
                </a:path>
              </a:pathLst>
            </a:custGeom>
            <a:solidFill>
              <a:srgbClr val="20203A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353312" y="3511296"/>
            <a:ext cx="1005840" cy="1005840"/>
            <a:chOff x="0" y="0"/>
            <a:chExt cx="1341120" cy="134112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341120" cy="1341120"/>
            </a:xfrm>
            <a:custGeom>
              <a:avLst/>
              <a:gdLst/>
              <a:ahLst/>
              <a:cxnLst/>
              <a:rect r="r" b="b" t="t" l="l"/>
              <a:pathLst>
                <a:path h="1341120" w="1341120">
                  <a:moveTo>
                    <a:pt x="0" y="0"/>
                  </a:moveTo>
                  <a:lnTo>
                    <a:pt x="1341120" y="0"/>
                  </a:lnTo>
                  <a:lnTo>
                    <a:pt x="1341120" y="1341120"/>
                  </a:lnTo>
                  <a:lnTo>
                    <a:pt x="0" y="13411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78303" t="0" r="-78303" b="0"/>
              </a:stretch>
            </a:blip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47625"/>
              <a:ext cx="1341120" cy="138874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6240"/>
                </a:lnSpc>
              </a:pPr>
              <a:r>
                <a:rPr lang="en-US" sz="5200" b="true">
                  <a:solidFill>
                    <a:srgbClr val="E4BE78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1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2743200" y="3547872"/>
            <a:ext cx="914400" cy="914400"/>
            <a:chOff x="0" y="0"/>
            <a:chExt cx="1219200" cy="12192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219200" cy="1219200"/>
            </a:xfrm>
            <a:custGeom>
              <a:avLst/>
              <a:gdLst/>
              <a:ahLst/>
              <a:cxnLst/>
              <a:rect r="r" b="b" t="t" l="l"/>
              <a:pathLst>
                <a:path h="1219200" w="1219200">
                  <a:moveTo>
                    <a:pt x="0" y="609600"/>
                  </a:moveTo>
                  <a:cubicBezTo>
                    <a:pt x="0" y="272923"/>
                    <a:pt x="272923" y="0"/>
                    <a:pt x="609600" y="0"/>
                  </a:cubicBezTo>
                  <a:cubicBezTo>
                    <a:pt x="946277" y="0"/>
                    <a:pt x="1219200" y="272923"/>
                    <a:pt x="1219200" y="609600"/>
                  </a:cubicBezTo>
                  <a:cubicBezTo>
                    <a:pt x="1219200" y="946277"/>
                    <a:pt x="946277" y="1219200"/>
                    <a:pt x="609600" y="1219200"/>
                  </a:cubicBezTo>
                  <a:cubicBezTo>
                    <a:pt x="272923" y="1219200"/>
                    <a:pt x="0" y="946277"/>
                    <a:pt x="0" y="609600"/>
                  </a:cubicBezTo>
                  <a:close/>
                </a:path>
              </a:pathLst>
            </a:custGeom>
            <a:solidFill>
              <a:srgbClr val="6F6F95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2971800" y="3776472"/>
            <a:ext cx="457200" cy="457200"/>
            <a:chOff x="0" y="0"/>
            <a:chExt cx="609600" cy="609600"/>
          </a:xfrm>
        </p:grpSpPr>
        <p:sp>
          <p:nvSpPr>
            <p:cNvPr name="Freeform 20" id="20" descr="preencoded.png"/>
            <p:cNvSpPr/>
            <p:nvPr/>
          </p:nvSpPr>
          <p:spPr>
            <a:xfrm flipH="false" flipV="false" rot="0">
              <a:off x="0" y="0"/>
              <a:ext cx="609600" cy="609600"/>
            </a:xfrm>
            <a:custGeom>
              <a:avLst/>
              <a:gdLst/>
              <a:ahLst/>
              <a:cxnLst/>
              <a:rect r="r" b="b" t="t" l="l"/>
              <a:pathLst>
                <a:path h="609600" w="609600">
                  <a:moveTo>
                    <a:pt x="0" y="0"/>
                  </a:moveTo>
                  <a:lnTo>
                    <a:pt x="609600" y="0"/>
                  </a:lnTo>
                  <a:lnTo>
                    <a:pt x="609600" y="609600"/>
                  </a:lnTo>
                  <a:lnTo>
                    <a:pt x="0" y="60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4023360" y="3291840"/>
            <a:ext cx="12801600" cy="1463040"/>
            <a:chOff x="0" y="0"/>
            <a:chExt cx="17068800" cy="195072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7068800" cy="1950720"/>
            </a:xfrm>
            <a:custGeom>
              <a:avLst/>
              <a:gdLst/>
              <a:ahLst/>
              <a:cxnLst/>
              <a:rect r="r" b="b" t="t" l="l"/>
              <a:pathLst>
                <a:path h="1950720" w="17068800">
                  <a:moveTo>
                    <a:pt x="0" y="0"/>
                  </a:moveTo>
                  <a:lnTo>
                    <a:pt x="17068800" y="0"/>
                  </a:lnTo>
                  <a:lnTo>
                    <a:pt x="17068800" y="1950720"/>
                  </a:lnTo>
                  <a:lnTo>
                    <a:pt x="0" y="19507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20494" r="0" b="-120494"/>
              </a:stretch>
            </a:blip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57150"/>
              <a:ext cx="17068800" cy="200787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479"/>
                </a:lnSpc>
              </a:pPr>
              <a:r>
                <a:rPr lang="en-US" sz="2900" b="true">
                  <a:solidFill>
                    <a:srgbClr val="F7F2E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INSS — a base pública</a:t>
              </a:r>
            </a:p>
            <a:p>
              <a:pPr algn="l">
                <a:lnSpc>
                  <a:spcPts val="2760"/>
                </a:lnSpc>
              </a:pPr>
              <a:r>
                <a:rPr lang="en-US" sz="2300">
                  <a:solidFill>
                    <a:srgbClr val="A0A0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Desconto obrigatório da Previdência. Garante um piso, mas tem teto: para muita gente, não basta sozinho.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1005840" y="5047488"/>
            <a:ext cx="16276320" cy="1719072"/>
            <a:chOff x="0" y="0"/>
            <a:chExt cx="21701760" cy="2292096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21701759" cy="2292096"/>
            </a:xfrm>
            <a:custGeom>
              <a:avLst/>
              <a:gdLst/>
              <a:ahLst/>
              <a:cxnLst/>
              <a:rect r="r" b="b" t="t" l="l"/>
              <a:pathLst>
                <a:path h="2292096" w="21701759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21457920" y="0"/>
                  </a:lnTo>
                  <a:cubicBezTo>
                    <a:pt x="21592539" y="0"/>
                    <a:pt x="21701759" y="109220"/>
                    <a:pt x="21701759" y="243840"/>
                  </a:cubicBezTo>
                  <a:lnTo>
                    <a:pt x="21701759" y="2048256"/>
                  </a:lnTo>
                  <a:cubicBezTo>
                    <a:pt x="21701759" y="2182876"/>
                    <a:pt x="21592539" y="2292096"/>
                    <a:pt x="21457920" y="2292096"/>
                  </a:cubicBezTo>
                  <a:lnTo>
                    <a:pt x="243840" y="2292096"/>
                  </a:lnTo>
                  <a:cubicBezTo>
                    <a:pt x="109220" y="2292096"/>
                    <a:pt x="0" y="2182876"/>
                    <a:pt x="0" y="2048256"/>
                  </a:cubicBezTo>
                  <a:close/>
                </a:path>
              </a:pathLst>
            </a:custGeom>
            <a:solidFill>
              <a:srgbClr val="20203A"/>
            </a:solid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1353312" y="5413248"/>
            <a:ext cx="1005840" cy="1005840"/>
            <a:chOff x="0" y="0"/>
            <a:chExt cx="1341120" cy="134112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341120" cy="1341120"/>
            </a:xfrm>
            <a:custGeom>
              <a:avLst/>
              <a:gdLst/>
              <a:ahLst/>
              <a:cxnLst/>
              <a:rect r="r" b="b" t="t" l="l"/>
              <a:pathLst>
                <a:path h="1341120" w="1341120">
                  <a:moveTo>
                    <a:pt x="0" y="0"/>
                  </a:moveTo>
                  <a:lnTo>
                    <a:pt x="1341120" y="0"/>
                  </a:lnTo>
                  <a:lnTo>
                    <a:pt x="1341120" y="1341120"/>
                  </a:lnTo>
                  <a:lnTo>
                    <a:pt x="0" y="13411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78303" t="0" r="-78303" b="0"/>
              </a:stretch>
            </a:blip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47625"/>
              <a:ext cx="1341120" cy="138874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6240"/>
                </a:lnSpc>
              </a:pPr>
              <a:r>
                <a:rPr lang="en-US" sz="5200" b="true">
                  <a:solidFill>
                    <a:srgbClr val="E4BE78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2</a:t>
              </a: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2743200" y="5449824"/>
            <a:ext cx="914400" cy="914400"/>
            <a:chOff x="0" y="0"/>
            <a:chExt cx="1219200" cy="121920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1219200" cy="1219200"/>
            </a:xfrm>
            <a:custGeom>
              <a:avLst/>
              <a:gdLst/>
              <a:ahLst/>
              <a:cxnLst/>
              <a:rect r="r" b="b" t="t" l="l"/>
              <a:pathLst>
                <a:path h="1219200" w="1219200">
                  <a:moveTo>
                    <a:pt x="0" y="609600"/>
                  </a:moveTo>
                  <a:cubicBezTo>
                    <a:pt x="0" y="272923"/>
                    <a:pt x="272923" y="0"/>
                    <a:pt x="609600" y="0"/>
                  </a:cubicBezTo>
                  <a:cubicBezTo>
                    <a:pt x="946277" y="0"/>
                    <a:pt x="1219200" y="272923"/>
                    <a:pt x="1219200" y="609600"/>
                  </a:cubicBezTo>
                  <a:cubicBezTo>
                    <a:pt x="1219200" y="946277"/>
                    <a:pt x="946277" y="1219200"/>
                    <a:pt x="609600" y="1219200"/>
                  </a:cubicBezTo>
                  <a:cubicBezTo>
                    <a:pt x="272923" y="1219200"/>
                    <a:pt x="0" y="946277"/>
                    <a:pt x="0" y="609600"/>
                  </a:cubicBezTo>
                  <a:close/>
                </a:path>
              </a:pathLst>
            </a:custGeom>
            <a:solidFill>
              <a:srgbClr val="6F6F95"/>
            </a:solidFill>
          </p:spPr>
        </p:sp>
      </p:grpSp>
      <p:grpSp>
        <p:nvGrpSpPr>
          <p:cNvPr name="Group 31" id="31"/>
          <p:cNvGrpSpPr/>
          <p:nvPr/>
        </p:nvGrpSpPr>
        <p:grpSpPr>
          <a:xfrm rot="0">
            <a:off x="2971800" y="5678424"/>
            <a:ext cx="457200" cy="457200"/>
            <a:chOff x="0" y="0"/>
            <a:chExt cx="609600" cy="609600"/>
          </a:xfrm>
        </p:grpSpPr>
        <p:sp>
          <p:nvSpPr>
            <p:cNvPr name="Freeform 32" id="32" descr="preencoded.png"/>
            <p:cNvSpPr/>
            <p:nvPr/>
          </p:nvSpPr>
          <p:spPr>
            <a:xfrm flipH="false" flipV="false" rot="0">
              <a:off x="0" y="0"/>
              <a:ext cx="609600" cy="609600"/>
            </a:xfrm>
            <a:custGeom>
              <a:avLst/>
              <a:gdLst/>
              <a:ahLst/>
              <a:cxnLst/>
              <a:rect r="r" b="b" t="t" l="l"/>
              <a:pathLst>
                <a:path h="609600" w="609600">
                  <a:moveTo>
                    <a:pt x="0" y="0"/>
                  </a:moveTo>
                  <a:lnTo>
                    <a:pt x="609600" y="0"/>
                  </a:lnTo>
                  <a:lnTo>
                    <a:pt x="609600" y="609600"/>
                  </a:lnTo>
                  <a:lnTo>
                    <a:pt x="0" y="60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grpSp>
        <p:nvGrpSpPr>
          <p:cNvPr name="Group 33" id="33"/>
          <p:cNvGrpSpPr/>
          <p:nvPr/>
        </p:nvGrpSpPr>
        <p:grpSpPr>
          <a:xfrm rot="0">
            <a:off x="4023360" y="5193792"/>
            <a:ext cx="12801600" cy="1463040"/>
            <a:chOff x="0" y="0"/>
            <a:chExt cx="17068800" cy="1950720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17068800" cy="1950720"/>
            </a:xfrm>
            <a:custGeom>
              <a:avLst/>
              <a:gdLst/>
              <a:ahLst/>
              <a:cxnLst/>
              <a:rect r="r" b="b" t="t" l="l"/>
              <a:pathLst>
                <a:path h="1950720" w="17068800">
                  <a:moveTo>
                    <a:pt x="0" y="0"/>
                  </a:moveTo>
                  <a:lnTo>
                    <a:pt x="17068800" y="0"/>
                  </a:lnTo>
                  <a:lnTo>
                    <a:pt x="17068800" y="1950720"/>
                  </a:lnTo>
                  <a:lnTo>
                    <a:pt x="0" y="19507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20494" r="0" b="-120494"/>
              </a:stretch>
            </a:blipFill>
          </p:spPr>
        </p:sp>
        <p:sp>
          <p:nvSpPr>
            <p:cNvPr name="TextBox 35" id="35"/>
            <p:cNvSpPr txBox="true"/>
            <p:nvPr/>
          </p:nvSpPr>
          <p:spPr>
            <a:xfrm>
              <a:off x="0" y="-57150"/>
              <a:ext cx="17068800" cy="200787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479"/>
                </a:lnSpc>
              </a:pPr>
              <a:r>
                <a:rPr lang="en-US" sz="2900" b="true">
                  <a:solidFill>
                    <a:srgbClr val="F7F2E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FGTS — depósito do empregador</a:t>
              </a:r>
            </a:p>
            <a:p>
              <a:pPr algn="l">
                <a:lnSpc>
                  <a:spcPts val="2760"/>
                </a:lnSpc>
              </a:pPr>
              <a:r>
                <a:rPr lang="en-US" sz="2300">
                  <a:solidFill>
                    <a:srgbClr val="A0A0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 empresa deposita 8% do seu salário numa conta sua na Caixa. Um patrimônio que rende e ajuda no futuro.</a:t>
              </a:r>
            </a:p>
          </p:txBody>
        </p:sp>
      </p:grpSp>
      <p:grpSp>
        <p:nvGrpSpPr>
          <p:cNvPr name="Group 36" id="36"/>
          <p:cNvGrpSpPr/>
          <p:nvPr/>
        </p:nvGrpSpPr>
        <p:grpSpPr>
          <a:xfrm rot="0">
            <a:off x="1005840" y="6949440"/>
            <a:ext cx="16276320" cy="1719072"/>
            <a:chOff x="0" y="0"/>
            <a:chExt cx="21701760" cy="2292096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21701759" cy="2292096"/>
            </a:xfrm>
            <a:custGeom>
              <a:avLst/>
              <a:gdLst/>
              <a:ahLst/>
              <a:cxnLst/>
              <a:rect r="r" b="b" t="t" l="l"/>
              <a:pathLst>
                <a:path h="2292096" w="21701759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21457920" y="0"/>
                  </a:lnTo>
                  <a:cubicBezTo>
                    <a:pt x="21592539" y="0"/>
                    <a:pt x="21701759" y="109220"/>
                    <a:pt x="21701759" y="243840"/>
                  </a:cubicBezTo>
                  <a:lnTo>
                    <a:pt x="21701759" y="2048256"/>
                  </a:lnTo>
                  <a:cubicBezTo>
                    <a:pt x="21701759" y="2182876"/>
                    <a:pt x="21592539" y="2292096"/>
                    <a:pt x="21457920" y="2292096"/>
                  </a:cubicBezTo>
                  <a:lnTo>
                    <a:pt x="243840" y="2292096"/>
                  </a:lnTo>
                  <a:cubicBezTo>
                    <a:pt x="109220" y="2292096"/>
                    <a:pt x="0" y="2182876"/>
                    <a:pt x="0" y="2048256"/>
                  </a:cubicBezTo>
                  <a:close/>
                </a:path>
              </a:pathLst>
            </a:custGeom>
            <a:solidFill>
              <a:srgbClr val="292946"/>
            </a:solidFill>
          </p:spPr>
        </p:sp>
      </p:grpSp>
      <p:grpSp>
        <p:nvGrpSpPr>
          <p:cNvPr name="Group 38" id="38"/>
          <p:cNvGrpSpPr/>
          <p:nvPr/>
        </p:nvGrpSpPr>
        <p:grpSpPr>
          <a:xfrm rot="0">
            <a:off x="1353312" y="7315200"/>
            <a:ext cx="1005840" cy="1005840"/>
            <a:chOff x="0" y="0"/>
            <a:chExt cx="1341120" cy="134112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1341120" cy="1341120"/>
            </a:xfrm>
            <a:custGeom>
              <a:avLst/>
              <a:gdLst/>
              <a:ahLst/>
              <a:cxnLst/>
              <a:rect r="r" b="b" t="t" l="l"/>
              <a:pathLst>
                <a:path h="1341120" w="1341120">
                  <a:moveTo>
                    <a:pt x="0" y="0"/>
                  </a:moveTo>
                  <a:lnTo>
                    <a:pt x="1341120" y="0"/>
                  </a:lnTo>
                  <a:lnTo>
                    <a:pt x="1341120" y="1341120"/>
                  </a:lnTo>
                  <a:lnTo>
                    <a:pt x="0" y="13411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78303" t="0" r="-78303" b="0"/>
              </a:stretch>
            </a:blipFill>
          </p:spPr>
        </p:sp>
        <p:sp>
          <p:nvSpPr>
            <p:cNvPr name="TextBox 40" id="40"/>
            <p:cNvSpPr txBox="true"/>
            <p:nvPr/>
          </p:nvSpPr>
          <p:spPr>
            <a:xfrm>
              <a:off x="0" y="-47625"/>
              <a:ext cx="1341120" cy="138874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6240"/>
                </a:lnSpc>
              </a:pPr>
              <a:r>
                <a:rPr lang="en-US" sz="5200" b="true">
                  <a:solidFill>
                    <a:srgbClr val="E4BE78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3</a:t>
              </a:r>
            </a:p>
          </p:txBody>
        </p:sp>
      </p:grpSp>
      <p:grpSp>
        <p:nvGrpSpPr>
          <p:cNvPr name="Group 41" id="41"/>
          <p:cNvGrpSpPr/>
          <p:nvPr/>
        </p:nvGrpSpPr>
        <p:grpSpPr>
          <a:xfrm rot="0">
            <a:off x="2743200" y="7351776"/>
            <a:ext cx="914400" cy="914400"/>
            <a:chOff x="0" y="0"/>
            <a:chExt cx="1219200" cy="1219200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1219200" cy="1219200"/>
            </a:xfrm>
            <a:custGeom>
              <a:avLst/>
              <a:gdLst/>
              <a:ahLst/>
              <a:cxnLst/>
              <a:rect r="r" b="b" t="t" l="l"/>
              <a:pathLst>
                <a:path h="1219200" w="1219200">
                  <a:moveTo>
                    <a:pt x="0" y="609600"/>
                  </a:moveTo>
                  <a:cubicBezTo>
                    <a:pt x="0" y="272923"/>
                    <a:pt x="272923" y="0"/>
                    <a:pt x="609600" y="0"/>
                  </a:cubicBezTo>
                  <a:cubicBezTo>
                    <a:pt x="946277" y="0"/>
                    <a:pt x="1219200" y="272923"/>
                    <a:pt x="1219200" y="609600"/>
                  </a:cubicBezTo>
                  <a:cubicBezTo>
                    <a:pt x="1219200" y="946277"/>
                    <a:pt x="946277" y="1219200"/>
                    <a:pt x="609600" y="1219200"/>
                  </a:cubicBezTo>
                  <a:cubicBezTo>
                    <a:pt x="272923" y="1219200"/>
                    <a:pt x="0" y="946277"/>
                    <a:pt x="0" y="609600"/>
                  </a:cubicBezTo>
                  <a:close/>
                </a:path>
              </a:pathLst>
            </a:custGeom>
            <a:solidFill>
              <a:srgbClr val="6F6F95"/>
            </a:solidFill>
          </p:spPr>
        </p:sp>
      </p:grpSp>
      <p:grpSp>
        <p:nvGrpSpPr>
          <p:cNvPr name="Group 43" id="43"/>
          <p:cNvGrpSpPr/>
          <p:nvPr/>
        </p:nvGrpSpPr>
        <p:grpSpPr>
          <a:xfrm rot="0">
            <a:off x="2971800" y="7580376"/>
            <a:ext cx="457200" cy="457200"/>
            <a:chOff x="0" y="0"/>
            <a:chExt cx="609600" cy="609600"/>
          </a:xfrm>
        </p:grpSpPr>
        <p:sp>
          <p:nvSpPr>
            <p:cNvPr name="Freeform 44" id="44" descr="preencoded.png"/>
            <p:cNvSpPr/>
            <p:nvPr/>
          </p:nvSpPr>
          <p:spPr>
            <a:xfrm flipH="false" flipV="false" rot="0">
              <a:off x="0" y="0"/>
              <a:ext cx="609600" cy="609600"/>
            </a:xfrm>
            <a:custGeom>
              <a:avLst/>
              <a:gdLst/>
              <a:ahLst/>
              <a:cxnLst/>
              <a:rect r="r" b="b" t="t" l="l"/>
              <a:pathLst>
                <a:path h="609600" w="609600">
                  <a:moveTo>
                    <a:pt x="0" y="0"/>
                  </a:moveTo>
                  <a:lnTo>
                    <a:pt x="609600" y="0"/>
                  </a:lnTo>
                  <a:lnTo>
                    <a:pt x="609600" y="609600"/>
                  </a:lnTo>
                  <a:lnTo>
                    <a:pt x="0" y="60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grpSp>
        <p:nvGrpSpPr>
          <p:cNvPr name="Group 45" id="45"/>
          <p:cNvGrpSpPr/>
          <p:nvPr/>
        </p:nvGrpSpPr>
        <p:grpSpPr>
          <a:xfrm rot="0">
            <a:off x="4023360" y="7095744"/>
            <a:ext cx="12801600" cy="1463040"/>
            <a:chOff x="0" y="0"/>
            <a:chExt cx="17068800" cy="1950720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17068800" cy="1950720"/>
            </a:xfrm>
            <a:custGeom>
              <a:avLst/>
              <a:gdLst/>
              <a:ahLst/>
              <a:cxnLst/>
              <a:rect r="r" b="b" t="t" l="l"/>
              <a:pathLst>
                <a:path h="1950720" w="17068800">
                  <a:moveTo>
                    <a:pt x="0" y="0"/>
                  </a:moveTo>
                  <a:lnTo>
                    <a:pt x="17068800" y="0"/>
                  </a:lnTo>
                  <a:lnTo>
                    <a:pt x="17068800" y="1950720"/>
                  </a:lnTo>
                  <a:lnTo>
                    <a:pt x="0" y="19507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20494" r="0" b="-120494"/>
              </a:stretch>
            </a:blipFill>
          </p:spPr>
        </p:sp>
        <p:sp>
          <p:nvSpPr>
            <p:cNvPr name="TextBox 47" id="47"/>
            <p:cNvSpPr txBox="true"/>
            <p:nvPr/>
          </p:nvSpPr>
          <p:spPr>
            <a:xfrm>
              <a:off x="0" y="-57150"/>
              <a:ext cx="17068800" cy="200787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479"/>
                </a:lnSpc>
              </a:pPr>
              <a:r>
                <a:rPr lang="en-US" sz="2900" b="true">
                  <a:solidFill>
                    <a:srgbClr val="F7F2E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Previdência privada &amp; investimentos</a:t>
              </a:r>
            </a:p>
            <a:p>
              <a:pPr algn="l">
                <a:lnSpc>
                  <a:spcPts val="2760"/>
                </a:lnSpc>
              </a:pPr>
              <a:r>
                <a:rPr lang="en-US" sz="2300">
                  <a:solidFill>
                    <a:srgbClr val="A0A0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 camada que VOCÊ controla: PGBL/VGBL, Tesouro e ETFs. Quanto antes começar, menor o esforço mensal.</a:t>
              </a:r>
            </a:p>
          </p:txBody>
        </p:sp>
      </p:grpSp>
      <p:grpSp>
        <p:nvGrpSpPr>
          <p:cNvPr name="Group 48" id="48"/>
          <p:cNvGrpSpPr/>
          <p:nvPr/>
        </p:nvGrpSpPr>
        <p:grpSpPr>
          <a:xfrm rot="0">
            <a:off x="1005840" y="8997696"/>
            <a:ext cx="16276320" cy="621792"/>
            <a:chOff x="0" y="0"/>
            <a:chExt cx="21701760" cy="829056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21701761" cy="829056"/>
            </a:xfrm>
            <a:custGeom>
              <a:avLst/>
              <a:gdLst/>
              <a:ahLst/>
              <a:cxnLst/>
              <a:rect r="r" b="b" t="t" l="l"/>
              <a:pathLst>
                <a:path h="829056" w="21701761">
                  <a:moveTo>
                    <a:pt x="0" y="0"/>
                  </a:moveTo>
                  <a:lnTo>
                    <a:pt x="21701761" y="0"/>
                  </a:lnTo>
                  <a:lnTo>
                    <a:pt x="21701761" y="829056"/>
                  </a:lnTo>
                  <a:lnTo>
                    <a:pt x="0" y="8290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460049" r="0" b="-460049"/>
              </a:stretch>
            </a:blipFill>
          </p:spPr>
        </p:sp>
        <p:sp>
          <p:nvSpPr>
            <p:cNvPr name="TextBox 50" id="50"/>
            <p:cNvSpPr txBox="true"/>
            <p:nvPr/>
          </p:nvSpPr>
          <p:spPr>
            <a:xfrm>
              <a:off x="0" y="-47625"/>
              <a:ext cx="21701760" cy="876681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640"/>
                </a:lnSpc>
              </a:pPr>
              <a:r>
                <a:rPr lang="en-US" sz="2200" i="true">
                  <a:solidFill>
                    <a:srgbClr val="EFD49E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Alguns empregadores oferecem previdência "patrocinada": eles depositam junto com você (dinheiro extra — aproveite).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616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05840" y="9290304"/>
            <a:ext cx="1280160" cy="548640"/>
            <a:chOff x="0" y="0"/>
            <a:chExt cx="1706880" cy="7315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06880" cy="731520"/>
            </a:xfrm>
            <a:custGeom>
              <a:avLst/>
              <a:gdLst/>
              <a:ahLst/>
              <a:cxnLst/>
              <a:rect r="r" b="b" t="t" l="l"/>
              <a:pathLst>
                <a:path h="731520" w="1706880">
                  <a:moveTo>
                    <a:pt x="0" y="0"/>
                  </a:moveTo>
                  <a:lnTo>
                    <a:pt x="1706880" y="0"/>
                  </a:lnTo>
                  <a:lnTo>
                    <a:pt x="170688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4987" t="0" r="-4987" b="0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706880" cy="76962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280"/>
                </a:lnSpc>
              </a:pPr>
              <a:r>
                <a:rPr lang="en-US" sz="1900">
                  <a:solidFill>
                    <a:srgbClr val="A0A0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19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05840" y="603504"/>
            <a:ext cx="16459200" cy="548640"/>
            <a:chOff x="0" y="0"/>
            <a:chExt cx="21945600" cy="73152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1945600" cy="731520"/>
            </a:xfrm>
            <a:custGeom>
              <a:avLst/>
              <a:gdLst/>
              <a:ahLst/>
              <a:cxnLst/>
              <a:rect r="r" b="b" t="t" l="l"/>
              <a:pathLst>
                <a:path h="731520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534551" r="0" b="-534551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21945600" cy="77914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640"/>
                </a:lnSpc>
              </a:pPr>
              <a:r>
                <a:rPr lang="en-US" b="true" sz="2200" spc="399">
                  <a:solidFill>
                    <a:srgbClr val="E4BE7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MÓDULO 3 · APOSENTADORIA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05840" y="1353312"/>
            <a:ext cx="1170432" cy="1170432"/>
            <a:chOff x="0" y="0"/>
            <a:chExt cx="1560576" cy="156057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560576" cy="1560576"/>
            </a:xfrm>
            <a:custGeom>
              <a:avLst/>
              <a:gdLst/>
              <a:ahLst/>
              <a:cxnLst/>
              <a:rect r="r" b="b" t="t" l="l"/>
              <a:pathLst>
                <a:path h="1560576" w="1560576">
                  <a:moveTo>
                    <a:pt x="0" y="780288"/>
                  </a:moveTo>
                  <a:cubicBezTo>
                    <a:pt x="0" y="349377"/>
                    <a:pt x="349377" y="0"/>
                    <a:pt x="780288" y="0"/>
                  </a:cubicBezTo>
                  <a:cubicBezTo>
                    <a:pt x="1211199" y="0"/>
                    <a:pt x="1560576" y="349377"/>
                    <a:pt x="1560576" y="780288"/>
                  </a:cubicBezTo>
                  <a:cubicBezTo>
                    <a:pt x="1560576" y="1211199"/>
                    <a:pt x="1211199" y="1560576"/>
                    <a:pt x="780288" y="1560576"/>
                  </a:cubicBezTo>
                  <a:cubicBezTo>
                    <a:pt x="349377" y="1560576"/>
                    <a:pt x="0" y="1211199"/>
                    <a:pt x="0" y="780288"/>
                  </a:cubicBezTo>
                  <a:close/>
                </a:path>
              </a:pathLst>
            </a:custGeom>
            <a:solidFill>
              <a:srgbClr val="2B2B4C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298448" y="1645920"/>
            <a:ext cx="585216" cy="585216"/>
            <a:chOff x="0" y="0"/>
            <a:chExt cx="780288" cy="780288"/>
          </a:xfrm>
        </p:grpSpPr>
        <p:sp>
          <p:nvSpPr>
            <p:cNvPr name="Freeform 11" id="11" descr="preencoded.png"/>
            <p:cNvSpPr/>
            <p:nvPr/>
          </p:nvSpPr>
          <p:spPr>
            <a:xfrm flipH="false" flipV="false" rot="0">
              <a:off x="0" y="0"/>
              <a:ext cx="780288" cy="780288"/>
            </a:xfrm>
            <a:custGeom>
              <a:avLst/>
              <a:gdLst/>
              <a:ahLst/>
              <a:cxnLst/>
              <a:rect r="r" b="b" t="t" l="l"/>
              <a:pathLst>
                <a:path h="780288" w="780288">
                  <a:moveTo>
                    <a:pt x="0" y="0"/>
                  </a:moveTo>
                  <a:lnTo>
                    <a:pt x="780288" y="0"/>
                  </a:lnTo>
                  <a:lnTo>
                    <a:pt x="780288" y="780288"/>
                  </a:lnTo>
                  <a:lnTo>
                    <a:pt x="0" y="7802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2450592" y="1280160"/>
            <a:ext cx="14813280" cy="1353312"/>
            <a:chOff x="0" y="0"/>
            <a:chExt cx="19751040" cy="180441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9751039" cy="1804416"/>
            </a:xfrm>
            <a:custGeom>
              <a:avLst/>
              <a:gdLst/>
              <a:ahLst/>
              <a:cxnLst/>
              <a:rect r="r" b="b" t="t" l="l"/>
              <a:pathLst>
                <a:path h="1804416" w="19751039">
                  <a:moveTo>
                    <a:pt x="0" y="0"/>
                  </a:moveTo>
                  <a:lnTo>
                    <a:pt x="19751039" y="0"/>
                  </a:lnTo>
                  <a:lnTo>
                    <a:pt x="19751039" y="1804416"/>
                  </a:lnTo>
                  <a:lnTo>
                    <a:pt x="0" y="180441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63282" r="0" b="-163282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9525"/>
              <a:ext cx="19751040" cy="1813941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244"/>
                </a:lnSpc>
              </a:pPr>
              <a:r>
                <a:rPr lang="en-US" sz="4600" b="true">
                  <a:solidFill>
                    <a:srgbClr val="F7F2EB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Previdência privada: PGBL x VGBL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005840" y="3108960"/>
            <a:ext cx="7955280" cy="4279392"/>
            <a:chOff x="0" y="0"/>
            <a:chExt cx="10607040" cy="5705856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0607040" cy="5705856"/>
            </a:xfrm>
            <a:custGeom>
              <a:avLst/>
              <a:gdLst/>
              <a:ahLst/>
              <a:cxnLst/>
              <a:rect r="r" b="b" t="t" l="l"/>
              <a:pathLst>
                <a:path h="5705856" w="10607040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10363200" y="0"/>
                  </a:lnTo>
                  <a:cubicBezTo>
                    <a:pt x="10497947" y="0"/>
                    <a:pt x="10607040" y="109220"/>
                    <a:pt x="10607040" y="243840"/>
                  </a:cubicBezTo>
                  <a:lnTo>
                    <a:pt x="10607040" y="5462016"/>
                  </a:lnTo>
                  <a:cubicBezTo>
                    <a:pt x="10607040" y="5596763"/>
                    <a:pt x="10497820" y="5705856"/>
                    <a:pt x="10363200" y="5705856"/>
                  </a:cubicBezTo>
                  <a:lnTo>
                    <a:pt x="243840" y="5705856"/>
                  </a:lnTo>
                  <a:cubicBezTo>
                    <a:pt x="109093" y="5705856"/>
                    <a:pt x="0" y="5596636"/>
                    <a:pt x="0" y="5462016"/>
                  </a:cubicBezTo>
                  <a:close/>
                </a:path>
              </a:pathLst>
            </a:custGeom>
            <a:solidFill>
              <a:srgbClr val="292946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517904" y="3401568"/>
            <a:ext cx="6949440" cy="768096"/>
            <a:chOff x="0" y="0"/>
            <a:chExt cx="9265920" cy="1024128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9265920" cy="1024128"/>
            </a:xfrm>
            <a:custGeom>
              <a:avLst/>
              <a:gdLst/>
              <a:ahLst/>
              <a:cxnLst/>
              <a:rect r="r" b="b" t="t" l="l"/>
              <a:pathLst>
                <a:path h="1024128" w="9265920">
                  <a:moveTo>
                    <a:pt x="0" y="0"/>
                  </a:moveTo>
                  <a:lnTo>
                    <a:pt x="9265920" y="0"/>
                  </a:lnTo>
                  <a:lnTo>
                    <a:pt x="9265920" y="1024128"/>
                  </a:lnTo>
                  <a:lnTo>
                    <a:pt x="0" y="102412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26293" r="0" b="-126293"/>
              </a:stretch>
            </a:blip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9265920" cy="106222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280"/>
                </a:lnSpc>
              </a:pPr>
              <a:r>
                <a:rPr lang="en-US" sz="4400" b="true">
                  <a:solidFill>
                    <a:srgbClr val="F7F2EB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PGBL</a:t>
              </a: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1517904" y="4195191"/>
            <a:ext cx="6949440" cy="10717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60"/>
              </a:lnSpc>
            </a:pPr>
            <a:r>
              <a:rPr lang="en-US" sz="2300" i="true">
                <a:solidFill>
                  <a:srgbClr val="A0A0BE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Para quem faz declaração completa do IR e contribui ao INSS.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517904" y="5255895"/>
            <a:ext cx="6949440" cy="1876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54990" indent="-277495" lvl="1">
              <a:lnSpc>
                <a:spcPts val="2760"/>
              </a:lnSpc>
              <a:buFont typeface="Arial"/>
              <a:buChar char="•"/>
            </a:pPr>
            <a:r>
              <a:rPr lang="en-US" sz="2300">
                <a:solidFill>
                  <a:srgbClr val="F1ECE4"/>
                </a:solidFill>
                <a:latin typeface="Calibri (MS)"/>
                <a:ea typeface="Calibri (MS)"/>
                <a:cs typeface="Calibri (MS)"/>
                <a:sym typeface="Calibri (MS)"/>
              </a:rPr>
              <a:t>Permite deduzir as contribuições até 12% da renda bruta tributável.</a:t>
            </a:r>
          </a:p>
          <a:p>
            <a:pPr algn="l" marL="554990" indent="-277495" lvl="1">
              <a:lnSpc>
                <a:spcPts val="2760"/>
              </a:lnSpc>
              <a:buFont typeface="Arial"/>
              <a:buChar char="•"/>
            </a:pPr>
            <a:r>
              <a:rPr lang="en-US" sz="2300">
                <a:solidFill>
                  <a:srgbClr val="F1ECE4"/>
                </a:solidFill>
                <a:latin typeface="Calibri (MS)"/>
                <a:ea typeface="Calibri (MS)"/>
                <a:cs typeface="Calibri (MS)"/>
                <a:sym typeface="Calibri (MS)"/>
              </a:rPr>
              <a:t>No resgate, o IR incide sobre o valor total (aportes + rendimentos).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9326880" y="3108960"/>
            <a:ext cx="7955280" cy="4279392"/>
            <a:chOff x="0" y="0"/>
            <a:chExt cx="10607040" cy="5705856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0607040" cy="5705856"/>
            </a:xfrm>
            <a:custGeom>
              <a:avLst/>
              <a:gdLst/>
              <a:ahLst/>
              <a:cxnLst/>
              <a:rect r="r" b="b" t="t" l="l"/>
              <a:pathLst>
                <a:path h="5705856" w="10607040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10363200" y="0"/>
                  </a:lnTo>
                  <a:cubicBezTo>
                    <a:pt x="10497947" y="0"/>
                    <a:pt x="10607040" y="109220"/>
                    <a:pt x="10607040" y="243840"/>
                  </a:cubicBezTo>
                  <a:lnTo>
                    <a:pt x="10607040" y="5462016"/>
                  </a:lnTo>
                  <a:cubicBezTo>
                    <a:pt x="10607040" y="5596763"/>
                    <a:pt x="10497820" y="5705856"/>
                    <a:pt x="10363200" y="5705856"/>
                  </a:cubicBezTo>
                  <a:lnTo>
                    <a:pt x="243840" y="5705856"/>
                  </a:lnTo>
                  <a:cubicBezTo>
                    <a:pt x="109093" y="5705856"/>
                    <a:pt x="0" y="5596636"/>
                    <a:pt x="0" y="5462016"/>
                  </a:cubicBezTo>
                  <a:close/>
                </a:path>
              </a:pathLst>
            </a:custGeom>
            <a:solidFill>
              <a:srgbClr val="292946"/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9838944" y="3401568"/>
            <a:ext cx="6949440" cy="768096"/>
            <a:chOff x="0" y="0"/>
            <a:chExt cx="9265920" cy="1024128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9265920" cy="1024128"/>
            </a:xfrm>
            <a:custGeom>
              <a:avLst/>
              <a:gdLst/>
              <a:ahLst/>
              <a:cxnLst/>
              <a:rect r="r" b="b" t="t" l="l"/>
              <a:pathLst>
                <a:path h="1024128" w="9265920">
                  <a:moveTo>
                    <a:pt x="0" y="0"/>
                  </a:moveTo>
                  <a:lnTo>
                    <a:pt x="9265920" y="0"/>
                  </a:lnTo>
                  <a:lnTo>
                    <a:pt x="9265920" y="1024128"/>
                  </a:lnTo>
                  <a:lnTo>
                    <a:pt x="0" y="102412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26293" r="0" b="-126293"/>
              </a:stretch>
            </a:blip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38100"/>
              <a:ext cx="9265920" cy="106222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280"/>
                </a:lnSpc>
              </a:pPr>
              <a:r>
                <a:rPr lang="en-US" sz="4400" b="true">
                  <a:solidFill>
                    <a:srgbClr val="F7F2EB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VGBL</a:t>
              </a: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9838944" y="4195191"/>
            <a:ext cx="6949440" cy="10717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60"/>
              </a:lnSpc>
            </a:pPr>
            <a:r>
              <a:rPr lang="en-US" sz="2300" i="true">
                <a:solidFill>
                  <a:srgbClr val="A0A0BE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Para quem faz declaração simplificada, é isento, ou já usou os 12%.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9838944" y="5255895"/>
            <a:ext cx="6949440" cy="1876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54990" indent="-277495" lvl="1">
              <a:lnSpc>
                <a:spcPts val="2760"/>
              </a:lnSpc>
              <a:buFont typeface="Arial"/>
              <a:buChar char="•"/>
            </a:pPr>
            <a:r>
              <a:rPr lang="en-US" sz="2300">
                <a:solidFill>
                  <a:srgbClr val="F1ECE4"/>
                </a:solidFill>
                <a:latin typeface="Calibri (MS)"/>
                <a:ea typeface="Calibri (MS)"/>
                <a:cs typeface="Calibri (MS)"/>
                <a:sym typeface="Calibri (MS)"/>
              </a:rPr>
              <a:t>Não dá dedução no IR.</a:t>
            </a:r>
          </a:p>
          <a:p>
            <a:pPr algn="l" marL="554990" indent="-277495" lvl="1">
              <a:lnSpc>
                <a:spcPts val="2760"/>
              </a:lnSpc>
              <a:buFont typeface="Arial"/>
              <a:buChar char="•"/>
            </a:pPr>
            <a:r>
              <a:rPr lang="en-US" sz="2300">
                <a:solidFill>
                  <a:srgbClr val="F1ECE4"/>
                </a:solidFill>
                <a:latin typeface="Calibri (MS)"/>
                <a:ea typeface="Calibri (MS)"/>
                <a:cs typeface="Calibri (MS)"/>
                <a:sym typeface="Calibri (MS)"/>
              </a:rPr>
              <a:t>No resgate, o IR incide só sobre os rendimentos.</a:t>
            </a:r>
          </a:p>
        </p:txBody>
      </p:sp>
      <p:grpSp>
        <p:nvGrpSpPr>
          <p:cNvPr name="Group 29" id="29"/>
          <p:cNvGrpSpPr/>
          <p:nvPr/>
        </p:nvGrpSpPr>
        <p:grpSpPr>
          <a:xfrm rot="0">
            <a:off x="1005840" y="7680960"/>
            <a:ext cx="16276320" cy="1536192"/>
            <a:chOff x="0" y="0"/>
            <a:chExt cx="21701760" cy="2048256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21701759" cy="2048256"/>
            </a:xfrm>
            <a:custGeom>
              <a:avLst/>
              <a:gdLst/>
              <a:ahLst/>
              <a:cxnLst/>
              <a:rect r="r" b="b" t="t" l="l"/>
              <a:pathLst>
                <a:path h="2048256" w="21701759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21457920" y="0"/>
                  </a:lnTo>
                  <a:cubicBezTo>
                    <a:pt x="21592539" y="0"/>
                    <a:pt x="21701759" y="109220"/>
                    <a:pt x="21701759" y="243840"/>
                  </a:cubicBezTo>
                  <a:lnTo>
                    <a:pt x="21701759" y="1804416"/>
                  </a:lnTo>
                  <a:cubicBezTo>
                    <a:pt x="21701759" y="1939036"/>
                    <a:pt x="21592539" y="2048256"/>
                    <a:pt x="21457920" y="2048256"/>
                  </a:cubicBezTo>
                  <a:lnTo>
                    <a:pt x="243840" y="2048256"/>
                  </a:lnTo>
                  <a:cubicBezTo>
                    <a:pt x="109220" y="2048256"/>
                    <a:pt x="0" y="1939036"/>
                    <a:pt x="0" y="1804416"/>
                  </a:cubicBezTo>
                  <a:close/>
                </a:path>
              </a:pathLst>
            </a:custGeom>
            <a:solidFill>
              <a:srgbClr val="20203A"/>
            </a:solidFill>
          </p:spPr>
        </p:sp>
      </p:grpSp>
      <p:grpSp>
        <p:nvGrpSpPr>
          <p:cNvPr name="Group 31" id="31"/>
          <p:cNvGrpSpPr/>
          <p:nvPr/>
        </p:nvGrpSpPr>
        <p:grpSpPr>
          <a:xfrm rot="0">
            <a:off x="1408176" y="7991856"/>
            <a:ext cx="914400" cy="914400"/>
            <a:chOff x="0" y="0"/>
            <a:chExt cx="1219200" cy="12192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1219200" cy="1219200"/>
            </a:xfrm>
            <a:custGeom>
              <a:avLst/>
              <a:gdLst/>
              <a:ahLst/>
              <a:cxnLst/>
              <a:rect r="r" b="b" t="t" l="l"/>
              <a:pathLst>
                <a:path h="1219200" w="1219200">
                  <a:moveTo>
                    <a:pt x="0" y="609600"/>
                  </a:moveTo>
                  <a:cubicBezTo>
                    <a:pt x="0" y="272923"/>
                    <a:pt x="272923" y="0"/>
                    <a:pt x="609600" y="0"/>
                  </a:cubicBezTo>
                  <a:cubicBezTo>
                    <a:pt x="946277" y="0"/>
                    <a:pt x="1219200" y="272923"/>
                    <a:pt x="1219200" y="609600"/>
                  </a:cubicBezTo>
                  <a:cubicBezTo>
                    <a:pt x="1219200" y="946277"/>
                    <a:pt x="946277" y="1219200"/>
                    <a:pt x="609600" y="1219200"/>
                  </a:cubicBezTo>
                  <a:cubicBezTo>
                    <a:pt x="272923" y="1219200"/>
                    <a:pt x="0" y="946277"/>
                    <a:pt x="0" y="609600"/>
                  </a:cubicBezTo>
                  <a:close/>
                </a:path>
              </a:pathLst>
            </a:custGeom>
            <a:solidFill>
              <a:srgbClr val="2B2B4C"/>
            </a:solidFill>
          </p:spPr>
        </p:sp>
      </p:grpSp>
      <p:grpSp>
        <p:nvGrpSpPr>
          <p:cNvPr name="Group 33" id="33"/>
          <p:cNvGrpSpPr/>
          <p:nvPr/>
        </p:nvGrpSpPr>
        <p:grpSpPr>
          <a:xfrm rot="0">
            <a:off x="1627632" y="8211312"/>
            <a:ext cx="475488" cy="475488"/>
            <a:chOff x="0" y="0"/>
            <a:chExt cx="633984" cy="633984"/>
          </a:xfrm>
        </p:grpSpPr>
        <p:sp>
          <p:nvSpPr>
            <p:cNvPr name="Freeform 34" id="34" descr="preencoded.png"/>
            <p:cNvSpPr/>
            <p:nvPr/>
          </p:nvSpPr>
          <p:spPr>
            <a:xfrm flipH="false" flipV="false" rot="0">
              <a:off x="0" y="0"/>
              <a:ext cx="633984" cy="633984"/>
            </a:xfrm>
            <a:custGeom>
              <a:avLst/>
              <a:gdLst/>
              <a:ahLst/>
              <a:cxnLst/>
              <a:rect r="r" b="b" t="t" l="l"/>
              <a:pathLst>
                <a:path h="633984" w="633984">
                  <a:moveTo>
                    <a:pt x="0" y="0"/>
                  </a:moveTo>
                  <a:lnTo>
                    <a:pt x="633984" y="0"/>
                  </a:lnTo>
                  <a:lnTo>
                    <a:pt x="633984" y="633984"/>
                  </a:lnTo>
                  <a:lnTo>
                    <a:pt x="0" y="633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grpSp>
        <p:nvGrpSpPr>
          <p:cNvPr name="Group 35" id="35"/>
          <p:cNvGrpSpPr/>
          <p:nvPr/>
        </p:nvGrpSpPr>
        <p:grpSpPr>
          <a:xfrm rot="0">
            <a:off x="2651760" y="7900416"/>
            <a:ext cx="14228064" cy="1097280"/>
            <a:chOff x="0" y="0"/>
            <a:chExt cx="18970752" cy="1463040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18970752" cy="1463040"/>
            </a:xfrm>
            <a:custGeom>
              <a:avLst/>
              <a:gdLst/>
              <a:ahLst/>
              <a:cxnLst/>
              <a:rect r="r" b="b" t="t" l="l"/>
              <a:pathLst>
                <a:path h="1463040" w="18970752">
                  <a:moveTo>
                    <a:pt x="0" y="0"/>
                  </a:moveTo>
                  <a:lnTo>
                    <a:pt x="18970752" y="0"/>
                  </a:lnTo>
                  <a:lnTo>
                    <a:pt x="18970752" y="1463040"/>
                  </a:lnTo>
                  <a:lnTo>
                    <a:pt x="0" y="14630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02655" r="0" b="-202655"/>
              </a:stretch>
            </a:blip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57150"/>
              <a:ext cx="18970752" cy="152019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182"/>
                </a:lnSpc>
              </a:pPr>
              <a:r>
                <a:rPr lang="en-US" sz="2600" b="true">
                  <a:solidFill>
                    <a:srgbClr val="F7F2E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Tabela regressiva é amiga do jovem</a:t>
              </a:r>
            </a:p>
            <a:p>
              <a:pPr algn="l">
                <a:lnSpc>
                  <a:spcPts val="2815"/>
                </a:lnSpc>
              </a:pPr>
              <a:r>
                <a:rPr lang="en-US" sz="2300">
                  <a:solidFill>
                    <a:srgbClr val="A0A0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No longo prazo, escolha a tributação regressiva: a alíquota cai de 35% para 10% após 10 anos. Regulador do setor: SUSEP.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616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05840" y="9290304"/>
            <a:ext cx="1280160" cy="548640"/>
            <a:chOff x="0" y="0"/>
            <a:chExt cx="1706880" cy="7315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06880" cy="731520"/>
            </a:xfrm>
            <a:custGeom>
              <a:avLst/>
              <a:gdLst/>
              <a:ahLst/>
              <a:cxnLst/>
              <a:rect r="r" b="b" t="t" l="l"/>
              <a:pathLst>
                <a:path h="731520" w="1706880">
                  <a:moveTo>
                    <a:pt x="0" y="0"/>
                  </a:moveTo>
                  <a:lnTo>
                    <a:pt x="1706880" y="0"/>
                  </a:lnTo>
                  <a:lnTo>
                    <a:pt x="170688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4987" t="0" r="-4987" b="0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706880" cy="76962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280"/>
                </a:lnSpc>
              </a:pPr>
              <a:r>
                <a:rPr lang="en-US" sz="1900">
                  <a:solidFill>
                    <a:srgbClr val="A0A0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2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05840" y="603504"/>
            <a:ext cx="16459200" cy="548640"/>
            <a:chOff x="0" y="0"/>
            <a:chExt cx="21945600" cy="73152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1945600" cy="731520"/>
            </a:xfrm>
            <a:custGeom>
              <a:avLst/>
              <a:gdLst/>
              <a:ahLst/>
              <a:cxnLst/>
              <a:rect r="r" b="b" t="t" l="l"/>
              <a:pathLst>
                <a:path h="731520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534551" r="0" b="-534551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21945600" cy="77914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640"/>
                </a:lnSpc>
              </a:pPr>
              <a:r>
                <a:rPr lang="en-US" b="true" sz="2200" spc="399">
                  <a:solidFill>
                    <a:srgbClr val="E4BE7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COMECE POR AQUI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05840" y="1353312"/>
            <a:ext cx="1170432" cy="1170432"/>
            <a:chOff x="0" y="0"/>
            <a:chExt cx="1560576" cy="156057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560576" cy="1560576"/>
            </a:xfrm>
            <a:custGeom>
              <a:avLst/>
              <a:gdLst/>
              <a:ahLst/>
              <a:cxnLst/>
              <a:rect r="r" b="b" t="t" l="l"/>
              <a:pathLst>
                <a:path h="1560576" w="1560576">
                  <a:moveTo>
                    <a:pt x="0" y="780288"/>
                  </a:moveTo>
                  <a:cubicBezTo>
                    <a:pt x="0" y="349377"/>
                    <a:pt x="349377" y="0"/>
                    <a:pt x="780288" y="0"/>
                  </a:cubicBezTo>
                  <a:cubicBezTo>
                    <a:pt x="1211199" y="0"/>
                    <a:pt x="1560576" y="349377"/>
                    <a:pt x="1560576" y="780288"/>
                  </a:cubicBezTo>
                  <a:cubicBezTo>
                    <a:pt x="1560576" y="1211199"/>
                    <a:pt x="1211199" y="1560576"/>
                    <a:pt x="780288" y="1560576"/>
                  </a:cubicBezTo>
                  <a:cubicBezTo>
                    <a:pt x="349377" y="1560576"/>
                    <a:pt x="0" y="1211199"/>
                    <a:pt x="0" y="780288"/>
                  </a:cubicBezTo>
                  <a:close/>
                </a:path>
              </a:pathLst>
            </a:custGeom>
            <a:solidFill>
              <a:srgbClr val="2B2B4C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298448" y="1645920"/>
            <a:ext cx="585216" cy="585216"/>
            <a:chOff x="0" y="0"/>
            <a:chExt cx="780288" cy="780288"/>
          </a:xfrm>
        </p:grpSpPr>
        <p:sp>
          <p:nvSpPr>
            <p:cNvPr name="Freeform 11" id="11" descr="preencoded.png"/>
            <p:cNvSpPr/>
            <p:nvPr/>
          </p:nvSpPr>
          <p:spPr>
            <a:xfrm flipH="false" flipV="false" rot="0">
              <a:off x="0" y="0"/>
              <a:ext cx="780288" cy="780288"/>
            </a:xfrm>
            <a:custGeom>
              <a:avLst/>
              <a:gdLst/>
              <a:ahLst/>
              <a:cxnLst/>
              <a:rect r="r" b="b" t="t" l="l"/>
              <a:pathLst>
                <a:path h="780288" w="780288">
                  <a:moveTo>
                    <a:pt x="0" y="0"/>
                  </a:moveTo>
                  <a:lnTo>
                    <a:pt x="780288" y="0"/>
                  </a:lnTo>
                  <a:lnTo>
                    <a:pt x="780288" y="780288"/>
                  </a:lnTo>
                  <a:lnTo>
                    <a:pt x="0" y="7802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2450592" y="1280160"/>
            <a:ext cx="14813280" cy="1353312"/>
            <a:chOff x="0" y="0"/>
            <a:chExt cx="19751040" cy="180441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9751039" cy="1804416"/>
            </a:xfrm>
            <a:custGeom>
              <a:avLst/>
              <a:gdLst/>
              <a:ahLst/>
              <a:cxnLst/>
              <a:rect r="r" b="b" t="t" l="l"/>
              <a:pathLst>
                <a:path h="1804416" w="19751039">
                  <a:moveTo>
                    <a:pt x="0" y="0"/>
                  </a:moveTo>
                  <a:lnTo>
                    <a:pt x="19751039" y="0"/>
                  </a:lnTo>
                  <a:lnTo>
                    <a:pt x="19751039" y="1804416"/>
                  </a:lnTo>
                  <a:lnTo>
                    <a:pt x="0" y="180441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63282" r="0" b="-163282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9525"/>
              <a:ext cx="19751040" cy="1813941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699"/>
                </a:lnSpc>
              </a:pPr>
              <a:r>
                <a:rPr lang="en-US" sz="4999" b="true">
                  <a:solidFill>
                    <a:srgbClr val="F7F2EB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Por que educação financeira importa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005840" y="3145536"/>
            <a:ext cx="10149840" cy="1828800"/>
            <a:chOff x="0" y="0"/>
            <a:chExt cx="13533120" cy="24384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3533120" cy="2438400"/>
            </a:xfrm>
            <a:custGeom>
              <a:avLst/>
              <a:gdLst/>
              <a:ahLst/>
              <a:cxnLst/>
              <a:rect r="r" b="b" t="t" l="l"/>
              <a:pathLst>
                <a:path h="2438400" w="13533120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13289280" y="0"/>
                  </a:lnTo>
                  <a:cubicBezTo>
                    <a:pt x="13423900" y="0"/>
                    <a:pt x="13533120" y="109220"/>
                    <a:pt x="13533120" y="243840"/>
                  </a:cubicBezTo>
                  <a:lnTo>
                    <a:pt x="13533120" y="2194560"/>
                  </a:lnTo>
                  <a:cubicBezTo>
                    <a:pt x="13533120" y="2329180"/>
                    <a:pt x="13423900" y="2438400"/>
                    <a:pt x="13289280" y="2438400"/>
                  </a:cubicBezTo>
                  <a:lnTo>
                    <a:pt x="243840" y="2438400"/>
                  </a:lnTo>
                  <a:cubicBezTo>
                    <a:pt x="109220" y="2438400"/>
                    <a:pt x="0" y="2329180"/>
                    <a:pt x="0" y="2194560"/>
                  </a:cubicBezTo>
                  <a:close/>
                </a:path>
              </a:pathLst>
            </a:custGeom>
            <a:solidFill>
              <a:srgbClr val="20203A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426464" y="3584448"/>
            <a:ext cx="950976" cy="950976"/>
            <a:chOff x="0" y="0"/>
            <a:chExt cx="1267968" cy="1267968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267968" cy="1267968"/>
            </a:xfrm>
            <a:custGeom>
              <a:avLst/>
              <a:gdLst/>
              <a:ahLst/>
              <a:cxnLst/>
              <a:rect r="r" b="b" t="t" l="l"/>
              <a:pathLst>
                <a:path h="1267968" w="1267968">
                  <a:moveTo>
                    <a:pt x="0" y="633984"/>
                  </a:moveTo>
                  <a:cubicBezTo>
                    <a:pt x="0" y="283845"/>
                    <a:pt x="283845" y="0"/>
                    <a:pt x="633984" y="0"/>
                  </a:cubicBezTo>
                  <a:cubicBezTo>
                    <a:pt x="984123" y="0"/>
                    <a:pt x="1267968" y="283845"/>
                    <a:pt x="1267968" y="633984"/>
                  </a:cubicBezTo>
                  <a:cubicBezTo>
                    <a:pt x="1267968" y="984123"/>
                    <a:pt x="984123" y="1267968"/>
                    <a:pt x="633984" y="1267968"/>
                  </a:cubicBezTo>
                  <a:cubicBezTo>
                    <a:pt x="283845" y="1267968"/>
                    <a:pt x="0" y="984123"/>
                    <a:pt x="0" y="633984"/>
                  </a:cubicBezTo>
                  <a:close/>
                </a:path>
              </a:pathLst>
            </a:custGeom>
            <a:solidFill>
              <a:srgbClr val="6F6F95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664208" y="3822192"/>
            <a:ext cx="475488" cy="475488"/>
            <a:chOff x="0" y="0"/>
            <a:chExt cx="633984" cy="633984"/>
          </a:xfrm>
        </p:grpSpPr>
        <p:sp>
          <p:nvSpPr>
            <p:cNvPr name="Freeform 20" id="20" descr="preencoded.png"/>
            <p:cNvSpPr/>
            <p:nvPr/>
          </p:nvSpPr>
          <p:spPr>
            <a:xfrm flipH="false" flipV="false" rot="0">
              <a:off x="0" y="0"/>
              <a:ext cx="633984" cy="633984"/>
            </a:xfrm>
            <a:custGeom>
              <a:avLst/>
              <a:gdLst/>
              <a:ahLst/>
              <a:cxnLst/>
              <a:rect r="r" b="b" t="t" l="l"/>
              <a:pathLst>
                <a:path h="633984" w="633984">
                  <a:moveTo>
                    <a:pt x="0" y="0"/>
                  </a:moveTo>
                  <a:lnTo>
                    <a:pt x="633984" y="0"/>
                  </a:lnTo>
                  <a:lnTo>
                    <a:pt x="633984" y="633984"/>
                  </a:lnTo>
                  <a:lnTo>
                    <a:pt x="0" y="633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2670048" y="3328416"/>
            <a:ext cx="8229600" cy="1499616"/>
            <a:chOff x="0" y="0"/>
            <a:chExt cx="10972800" cy="1999488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0972800" cy="1999488"/>
            </a:xfrm>
            <a:custGeom>
              <a:avLst/>
              <a:gdLst/>
              <a:ahLst/>
              <a:cxnLst/>
              <a:rect r="r" b="b" t="t" l="l"/>
              <a:pathLst>
                <a:path h="1999488" w="10972800">
                  <a:moveTo>
                    <a:pt x="0" y="0"/>
                  </a:moveTo>
                  <a:lnTo>
                    <a:pt x="10972800" y="0"/>
                  </a:lnTo>
                  <a:lnTo>
                    <a:pt x="10972800" y="1999488"/>
                  </a:lnTo>
                  <a:lnTo>
                    <a:pt x="0" y="199948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56930" r="0" b="-56930"/>
              </a:stretch>
            </a:blip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57150"/>
              <a:ext cx="10972800" cy="205663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479"/>
                </a:lnSpc>
              </a:pPr>
              <a:r>
                <a:rPr lang="en-US" sz="2900" b="true">
                  <a:solidFill>
                    <a:srgbClr val="F7F2E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Evite armadilhas</a:t>
              </a:r>
            </a:p>
            <a:p>
              <a:pPr algn="l">
                <a:lnSpc>
                  <a:spcPts val="2760"/>
                </a:lnSpc>
              </a:pPr>
              <a:r>
                <a:rPr lang="en-US" sz="2300">
                  <a:solidFill>
                    <a:srgbClr val="A0A0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Fuja do rotativo do cartão e do cheque especial — os juros mais altos do mercado.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1005840" y="5157216"/>
            <a:ext cx="10149840" cy="1828800"/>
            <a:chOff x="0" y="0"/>
            <a:chExt cx="13533120" cy="24384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3533120" cy="2438400"/>
            </a:xfrm>
            <a:custGeom>
              <a:avLst/>
              <a:gdLst/>
              <a:ahLst/>
              <a:cxnLst/>
              <a:rect r="r" b="b" t="t" l="l"/>
              <a:pathLst>
                <a:path h="2438400" w="13533120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13289280" y="0"/>
                  </a:lnTo>
                  <a:cubicBezTo>
                    <a:pt x="13423900" y="0"/>
                    <a:pt x="13533120" y="109220"/>
                    <a:pt x="13533120" y="243840"/>
                  </a:cubicBezTo>
                  <a:lnTo>
                    <a:pt x="13533120" y="2194560"/>
                  </a:lnTo>
                  <a:cubicBezTo>
                    <a:pt x="13533120" y="2329180"/>
                    <a:pt x="13423900" y="2438400"/>
                    <a:pt x="13289280" y="2438400"/>
                  </a:cubicBezTo>
                  <a:lnTo>
                    <a:pt x="243840" y="2438400"/>
                  </a:lnTo>
                  <a:cubicBezTo>
                    <a:pt x="109220" y="2438400"/>
                    <a:pt x="0" y="2329180"/>
                    <a:pt x="0" y="2194560"/>
                  </a:cubicBezTo>
                  <a:close/>
                </a:path>
              </a:pathLst>
            </a:custGeom>
            <a:solidFill>
              <a:srgbClr val="20203A"/>
            </a:solid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1426464" y="5596128"/>
            <a:ext cx="950976" cy="950976"/>
            <a:chOff x="0" y="0"/>
            <a:chExt cx="1267968" cy="1267968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267968" cy="1267968"/>
            </a:xfrm>
            <a:custGeom>
              <a:avLst/>
              <a:gdLst/>
              <a:ahLst/>
              <a:cxnLst/>
              <a:rect r="r" b="b" t="t" l="l"/>
              <a:pathLst>
                <a:path h="1267968" w="1267968">
                  <a:moveTo>
                    <a:pt x="0" y="633984"/>
                  </a:moveTo>
                  <a:cubicBezTo>
                    <a:pt x="0" y="283845"/>
                    <a:pt x="283845" y="0"/>
                    <a:pt x="633984" y="0"/>
                  </a:cubicBezTo>
                  <a:cubicBezTo>
                    <a:pt x="984123" y="0"/>
                    <a:pt x="1267968" y="283845"/>
                    <a:pt x="1267968" y="633984"/>
                  </a:cubicBezTo>
                  <a:cubicBezTo>
                    <a:pt x="1267968" y="984123"/>
                    <a:pt x="984123" y="1267968"/>
                    <a:pt x="633984" y="1267968"/>
                  </a:cubicBezTo>
                  <a:cubicBezTo>
                    <a:pt x="283845" y="1267968"/>
                    <a:pt x="0" y="984123"/>
                    <a:pt x="0" y="633984"/>
                  </a:cubicBezTo>
                  <a:close/>
                </a:path>
              </a:pathLst>
            </a:custGeom>
            <a:solidFill>
              <a:srgbClr val="6F6F95"/>
            </a:solid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1664208" y="5833872"/>
            <a:ext cx="475488" cy="475488"/>
            <a:chOff x="0" y="0"/>
            <a:chExt cx="633984" cy="633984"/>
          </a:xfrm>
        </p:grpSpPr>
        <p:sp>
          <p:nvSpPr>
            <p:cNvPr name="Freeform 29" id="29" descr="preencoded.png"/>
            <p:cNvSpPr/>
            <p:nvPr/>
          </p:nvSpPr>
          <p:spPr>
            <a:xfrm flipH="false" flipV="false" rot="0">
              <a:off x="0" y="0"/>
              <a:ext cx="633984" cy="633984"/>
            </a:xfrm>
            <a:custGeom>
              <a:avLst/>
              <a:gdLst/>
              <a:ahLst/>
              <a:cxnLst/>
              <a:rect r="r" b="b" t="t" l="l"/>
              <a:pathLst>
                <a:path h="633984" w="633984">
                  <a:moveTo>
                    <a:pt x="0" y="0"/>
                  </a:moveTo>
                  <a:lnTo>
                    <a:pt x="633984" y="0"/>
                  </a:lnTo>
                  <a:lnTo>
                    <a:pt x="633984" y="633984"/>
                  </a:lnTo>
                  <a:lnTo>
                    <a:pt x="0" y="633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2670048" y="5340096"/>
            <a:ext cx="8229600" cy="1499616"/>
            <a:chOff x="0" y="0"/>
            <a:chExt cx="10972800" cy="1999488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10972800" cy="1999488"/>
            </a:xfrm>
            <a:custGeom>
              <a:avLst/>
              <a:gdLst/>
              <a:ahLst/>
              <a:cxnLst/>
              <a:rect r="r" b="b" t="t" l="l"/>
              <a:pathLst>
                <a:path h="1999488" w="10972800">
                  <a:moveTo>
                    <a:pt x="0" y="0"/>
                  </a:moveTo>
                  <a:lnTo>
                    <a:pt x="10972800" y="0"/>
                  </a:lnTo>
                  <a:lnTo>
                    <a:pt x="10972800" y="1999488"/>
                  </a:lnTo>
                  <a:lnTo>
                    <a:pt x="0" y="199948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56930" r="0" b="-56930"/>
              </a:stretch>
            </a:blipFill>
          </p:spPr>
        </p:sp>
        <p:sp>
          <p:nvSpPr>
            <p:cNvPr name="TextBox 32" id="32"/>
            <p:cNvSpPr txBox="true"/>
            <p:nvPr/>
          </p:nvSpPr>
          <p:spPr>
            <a:xfrm>
              <a:off x="0" y="-57150"/>
              <a:ext cx="10972800" cy="205663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479"/>
                </a:lnSpc>
              </a:pPr>
              <a:r>
                <a:rPr lang="en-US" sz="2900" b="true">
                  <a:solidFill>
                    <a:srgbClr val="F7F2E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Conquiste liberdade</a:t>
              </a:r>
            </a:p>
            <a:p>
              <a:pPr algn="l">
                <a:lnSpc>
                  <a:spcPts val="2760"/>
                </a:lnSpc>
              </a:pPr>
              <a:r>
                <a:rPr lang="en-US" sz="2300">
                  <a:solidFill>
                    <a:srgbClr val="A0A0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Dinheiro organizado vira escolha: poder dizer sim ou não sem depender de ninguém.</a:t>
              </a: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1005840" y="7168896"/>
            <a:ext cx="10149840" cy="1828800"/>
            <a:chOff x="0" y="0"/>
            <a:chExt cx="13533120" cy="2438400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13533120" cy="2438400"/>
            </a:xfrm>
            <a:custGeom>
              <a:avLst/>
              <a:gdLst/>
              <a:ahLst/>
              <a:cxnLst/>
              <a:rect r="r" b="b" t="t" l="l"/>
              <a:pathLst>
                <a:path h="2438400" w="13533120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13289280" y="0"/>
                  </a:lnTo>
                  <a:cubicBezTo>
                    <a:pt x="13423900" y="0"/>
                    <a:pt x="13533120" y="109220"/>
                    <a:pt x="13533120" y="243840"/>
                  </a:cubicBezTo>
                  <a:lnTo>
                    <a:pt x="13533120" y="2194560"/>
                  </a:lnTo>
                  <a:cubicBezTo>
                    <a:pt x="13533120" y="2329180"/>
                    <a:pt x="13423900" y="2438400"/>
                    <a:pt x="13289280" y="2438400"/>
                  </a:cubicBezTo>
                  <a:lnTo>
                    <a:pt x="243840" y="2438400"/>
                  </a:lnTo>
                  <a:cubicBezTo>
                    <a:pt x="109220" y="2438400"/>
                    <a:pt x="0" y="2329180"/>
                    <a:pt x="0" y="2194560"/>
                  </a:cubicBezTo>
                  <a:close/>
                </a:path>
              </a:pathLst>
            </a:custGeom>
            <a:solidFill>
              <a:srgbClr val="20203A"/>
            </a:solidFill>
          </p:spPr>
        </p:sp>
      </p:grpSp>
      <p:grpSp>
        <p:nvGrpSpPr>
          <p:cNvPr name="Group 35" id="35"/>
          <p:cNvGrpSpPr/>
          <p:nvPr/>
        </p:nvGrpSpPr>
        <p:grpSpPr>
          <a:xfrm rot="0">
            <a:off x="1426464" y="7607808"/>
            <a:ext cx="950976" cy="950976"/>
            <a:chOff x="0" y="0"/>
            <a:chExt cx="1267968" cy="1267968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1267968" cy="1267968"/>
            </a:xfrm>
            <a:custGeom>
              <a:avLst/>
              <a:gdLst/>
              <a:ahLst/>
              <a:cxnLst/>
              <a:rect r="r" b="b" t="t" l="l"/>
              <a:pathLst>
                <a:path h="1267968" w="1267968">
                  <a:moveTo>
                    <a:pt x="0" y="633984"/>
                  </a:moveTo>
                  <a:cubicBezTo>
                    <a:pt x="0" y="283845"/>
                    <a:pt x="283845" y="0"/>
                    <a:pt x="633984" y="0"/>
                  </a:cubicBezTo>
                  <a:cubicBezTo>
                    <a:pt x="984123" y="0"/>
                    <a:pt x="1267968" y="283845"/>
                    <a:pt x="1267968" y="633984"/>
                  </a:cubicBezTo>
                  <a:cubicBezTo>
                    <a:pt x="1267968" y="984123"/>
                    <a:pt x="984123" y="1267968"/>
                    <a:pt x="633984" y="1267968"/>
                  </a:cubicBezTo>
                  <a:cubicBezTo>
                    <a:pt x="283845" y="1267968"/>
                    <a:pt x="0" y="984123"/>
                    <a:pt x="0" y="633984"/>
                  </a:cubicBezTo>
                  <a:close/>
                </a:path>
              </a:pathLst>
            </a:custGeom>
            <a:solidFill>
              <a:srgbClr val="6F6F95"/>
            </a:solidFill>
          </p:spPr>
        </p:sp>
      </p:grpSp>
      <p:grpSp>
        <p:nvGrpSpPr>
          <p:cNvPr name="Group 37" id="37"/>
          <p:cNvGrpSpPr/>
          <p:nvPr/>
        </p:nvGrpSpPr>
        <p:grpSpPr>
          <a:xfrm rot="0">
            <a:off x="1664208" y="7845552"/>
            <a:ext cx="475488" cy="475488"/>
            <a:chOff x="0" y="0"/>
            <a:chExt cx="633984" cy="633984"/>
          </a:xfrm>
        </p:grpSpPr>
        <p:sp>
          <p:nvSpPr>
            <p:cNvPr name="Freeform 38" id="38" descr="preencoded.png"/>
            <p:cNvSpPr/>
            <p:nvPr/>
          </p:nvSpPr>
          <p:spPr>
            <a:xfrm flipH="false" flipV="false" rot="0">
              <a:off x="0" y="0"/>
              <a:ext cx="633984" cy="633984"/>
            </a:xfrm>
            <a:custGeom>
              <a:avLst/>
              <a:gdLst/>
              <a:ahLst/>
              <a:cxnLst/>
              <a:rect r="r" b="b" t="t" l="l"/>
              <a:pathLst>
                <a:path h="633984" w="633984">
                  <a:moveTo>
                    <a:pt x="0" y="0"/>
                  </a:moveTo>
                  <a:lnTo>
                    <a:pt x="633984" y="0"/>
                  </a:lnTo>
                  <a:lnTo>
                    <a:pt x="633984" y="633984"/>
                  </a:lnTo>
                  <a:lnTo>
                    <a:pt x="0" y="633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grpSp>
        <p:nvGrpSpPr>
          <p:cNvPr name="Group 39" id="39"/>
          <p:cNvGrpSpPr/>
          <p:nvPr/>
        </p:nvGrpSpPr>
        <p:grpSpPr>
          <a:xfrm rot="0">
            <a:off x="2670048" y="7351776"/>
            <a:ext cx="8229600" cy="1499616"/>
            <a:chOff x="0" y="0"/>
            <a:chExt cx="10972800" cy="1999488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10972800" cy="1999488"/>
            </a:xfrm>
            <a:custGeom>
              <a:avLst/>
              <a:gdLst/>
              <a:ahLst/>
              <a:cxnLst/>
              <a:rect r="r" b="b" t="t" l="l"/>
              <a:pathLst>
                <a:path h="1999488" w="10972800">
                  <a:moveTo>
                    <a:pt x="0" y="0"/>
                  </a:moveTo>
                  <a:lnTo>
                    <a:pt x="10972800" y="0"/>
                  </a:lnTo>
                  <a:lnTo>
                    <a:pt x="10972800" y="1999488"/>
                  </a:lnTo>
                  <a:lnTo>
                    <a:pt x="0" y="199948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56930" r="0" b="-56930"/>
              </a:stretch>
            </a:blipFill>
          </p:spPr>
        </p:sp>
        <p:sp>
          <p:nvSpPr>
            <p:cNvPr name="TextBox 41" id="41"/>
            <p:cNvSpPr txBox="true"/>
            <p:nvPr/>
          </p:nvSpPr>
          <p:spPr>
            <a:xfrm>
              <a:off x="0" y="-57150"/>
              <a:ext cx="10972800" cy="205663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479"/>
                </a:lnSpc>
              </a:pPr>
              <a:r>
                <a:rPr lang="en-US" sz="2900" b="true">
                  <a:solidFill>
                    <a:srgbClr val="F7F2E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Comece cedo a investir</a:t>
              </a:r>
            </a:p>
            <a:p>
              <a:pPr algn="l">
                <a:lnSpc>
                  <a:spcPts val="2760"/>
                </a:lnSpc>
              </a:pPr>
              <a:r>
                <a:rPr lang="en-US" sz="2300">
                  <a:solidFill>
                    <a:srgbClr val="A0A0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Quanto antes você começa, mais o tempo trabalha a seu favor (juros compostos).</a:t>
              </a:r>
            </a:p>
          </p:txBody>
        </p:sp>
      </p:grpSp>
      <p:grpSp>
        <p:nvGrpSpPr>
          <p:cNvPr name="Group 42" id="42"/>
          <p:cNvGrpSpPr/>
          <p:nvPr/>
        </p:nvGrpSpPr>
        <p:grpSpPr>
          <a:xfrm rot="0">
            <a:off x="11612880" y="3145536"/>
            <a:ext cx="5669280" cy="6108192"/>
            <a:chOff x="0" y="0"/>
            <a:chExt cx="7559040" cy="8144256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7559040" cy="8144256"/>
            </a:xfrm>
            <a:custGeom>
              <a:avLst/>
              <a:gdLst/>
              <a:ahLst/>
              <a:cxnLst/>
              <a:rect r="r" b="b" t="t" l="l"/>
              <a:pathLst>
                <a:path h="8144256" w="7559040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7315200" y="0"/>
                  </a:lnTo>
                  <a:cubicBezTo>
                    <a:pt x="7449820" y="0"/>
                    <a:pt x="7559040" y="109220"/>
                    <a:pt x="7559040" y="243840"/>
                  </a:cubicBezTo>
                  <a:lnTo>
                    <a:pt x="7559040" y="7900416"/>
                  </a:lnTo>
                  <a:cubicBezTo>
                    <a:pt x="7559040" y="8035036"/>
                    <a:pt x="7449820" y="8144256"/>
                    <a:pt x="7315200" y="8144256"/>
                  </a:cubicBezTo>
                  <a:lnTo>
                    <a:pt x="243840" y="8144256"/>
                  </a:lnTo>
                  <a:cubicBezTo>
                    <a:pt x="109220" y="8144256"/>
                    <a:pt x="0" y="8035036"/>
                    <a:pt x="0" y="7900416"/>
                  </a:cubicBezTo>
                  <a:close/>
                </a:path>
              </a:pathLst>
            </a:custGeom>
            <a:solidFill>
              <a:srgbClr val="292946"/>
            </a:solidFill>
          </p:spPr>
        </p:sp>
      </p:grpSp>
      <p:grpSp>
        <p:nvGrpSpPr>
          <p:cNvPr name="Group 44" id="44"/>
          <p:cNvGrpSpPr/>
          <p:nvPr/>
        </p:nvGrpSpPr>
        <p:grpSpPr>
          <a:xfrm rot="0">
            <a:off x="12070080" y="3511296"/>
            <a:ext cx="4937760" cy="475488"/>
            <a:chOff x="0" y="0"/>
            <a:chExt cx="6583680" cy="633984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6583680" cy="633984"/>
            </a:xfrm>
            <a:custGeom>
              <a:avLst/>
              <a:gdLst/>
              <a:ahLst/>
              <a:cxnLst/>
              <a:rect r="r" b="b" t="t" l="l"/>
              <a:pathLst>
                <a:path h="633984" w="6583680">
                  <a:moveTo>
                    <a:pt x="0" y="0"/>
                  </a:moveTo>
                  <a:lnTo>
                    <a:pt x="6583680" y="0"/>
                  </a:lnTo>
                  <a:lnTo>
                    <a:pt x="6583680" y="633984"/>
                  </a:lnTo>
                  <a:lnTo>
                    <a:pt x="0" y="63398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52344" r="0" b="-152344"/>
              </a:stretch>
            </a:blipFill>
          </p:spPr>
        </p:sp>
        <p:sp>
          <p:nvSpPr>
            <p:cNvPr name="TextBox 46" id="46"/>
            <p:cNvSpPr txBox="true"/>
            <p:nvPr/>
          </p:nvSpPr>
          <p:spPr>
            <a:xfrm>
              <a:off x="0" y="-38100"/>
              <a:ext cx="6583680" cy="67208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400"/>
                </a:lnSpc>
              </a:pPr>
              <a:r>
                <a:rPr lang="en-US" b="true" sz="2000" spc="300">
                  <a:solidFill>
                    <a:srgbClr val="E4BE7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RECURSOS GRATUITOS</a:t>
              </a:r>
            </a:p>
          </p:txBody>
        </p:sp>
      </p:grpSp>
      <p:grpSp>
        <p:nvGrpSpPr>
          <p:cNvPr name="Group 47" id="47"/>
          <p:cNvGrpSpPr/>
          <p:nvPr/>
        </p:nvGrpSpPr>
        <p:grpSpPr>
          <a:xfrm rot="0">
            <a:off x="12106656" y="4297680"/>
            <a:ext cx="292608" cy="292608"/>
            <a:chOff x="0" y="0"/>
            <a:chExt cx="390144" cy="390144"/>
          </a:xfrm>
        </p:grpSpPr>
        <p:sp>
          <p:nvSpPr>
            <p:cNvPr name="Freeform 48" id="48" descr="preencoded.png"/>
            <p:cNvSpPr/>
            <p:nvPr/>
          </p:nvSpPr>
          <p:spPr>
            <a:xfrm flipH="false" flipV="false" rot="0">
              <a:off x="0" y="0"/>
              <a:ext cx="390144" cy="390144"/>
            </a:xfrm>
            <a:custGeom>
              <a:avLst/>
              <a:gdLst/>
              <a:ahLst/>
              <a:cxnLst/>
              <a:rect r="r" b="b" t="t" l="l"/>
              <a:pathLst>
                <a:path h="390144" w="390144">
                  <a:moveTo>
                    <a:pt x="0" y="0"/>
                  </a:moveTo>
                  <a:lnTo>
                    <a:pt x="390144" y="0"/>
                  </a:lnTo>
                  <a:lnTo>
                    <a:pt x="390144" y="390144"/>
                  </a:lnTo>
                  <a:lnTo>
                    <a:pt x="0" y="3901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  <p:sp>
        <p:nvSpPr>
          <p:cNvPr name="TextBox 49" id="49"/>
          <p:cNvSpPr txBox="true"/>
          <p:nvPr/>
        </p:nvSpPr>
        <p:spPr>
          <a:xfrm rot="0">
            <a:off x="12600432" y="4131564"/>
            <a:ext cx="4370832" cy="12451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b="true" sz="2400" u="sng">
                <a:solidFill>
                  <a:srgbClr val="E4BE78"/>
                </a:solidFill>
                <a:latin typeface="Calibri (MS) Bold"/>
                <a:ea typeface="Calibri (MS) Bold"/>
                <a:cs typeface="Calibri (MS) Bold"/>
                <a:sym typeface="Calibri (MS) Bold"/>
                <a:hlinkClick r:id="rId9" tooltip="https://www.bcb.gov.br/cidadaniafinanceira"/>
              </a:rPr>
              <a:t>BC · Cidadania Financeira</a:t>
            </a:r>
          </a:p>
          <a:p>
            <a:pPr algn="l">
              <a:lnSpc>
                <a:spcPts val="2520"/>
              </a:lnSpc>
            </a:pPr>
            <a:r>
              <a:rPr lang="en-US" sz="2100">
                <a:solidFill>
                  <a:srgbClr val="A0A0BE"/>
                </a:solidFill>
                <a:latin typeface="Calibri (MS)"/>
                <a:ea typeface="Calibri (MS)"/>
                <a:cs typeface="Calibri (MS)"/>
                <a:sym typeface="Calibri (MS)"/>
              </a:rPr>
              <a:t>Cursos e cartilhas gratuitos do Banco Central.</a:t>
            </a:r>
          </a:p>
        </p:txBody>
      </p:sp>
      <p:grpSp>
        <p:nvGrpSpPr>
          <p:cNvPr name="Group 50" id="50"/>
          <p:cNvGrpSpPr/>
          <p:nvPr/>
        </p:nvGrpSpPr>
        <p:grpSpPr>
          <a:xfrm rot="0">
            <a:off x="12106656" y="5943600"/>
            <a:ext cx="292608" cy="292608"/>
            <a:chOff x="0" y="0"/>
            <a:chExt cx="390144" cy="390144"/>
          </a:xfrm>
        </p:grpSpPr>
        <p:sp>
          <p:nvSpPr>
            <p:cNvPr name="Freeform 51" id="51" descr="preencoded.png"/>
            <p:cNvSpPr/>
            <p:nvPr/>
          </p:nvSpPr>
          <p:spPr>
            <a:xfrm flipH="false" flipV="false" rot="0">
              <a:off x="0" y="0"/>
              <a:ext cx="390144" cy="390144"/>
            </a:xfrm>
            <a:custGeom>
              <a:avLst/>
              <a:gdLst/>
              <a:ahLst/>
              <a:cxnLst/>
              <a:rect r="r" b="b" t="t" l="l"/>
              <a:pathLst>
                <a:path h="390144" w="390144">
                  <a:moveTo>
                    <a:pt x="0" y="0"/>
                  </a:moveTo>
                  <a:lnTo>
                    <a:pt x="390144" y="0"/>
                  </a:lnTo>
                  <a:lnTo>
                    <a:pt x="390144" y="390144"/>
                  </a:lnTo>
                  <a:lnTo>
                    <a:pt x="0" y="3901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  <p:sp>
        <p:nvSpPr>
          <p:cNvPr name="TextBox 52" id="52"/>
          <p:cNvSpPr txBox="true"/>
          <p:nvPr/>
        </p:nvSpPr>
        <p:spPr>
          <a:xfrm rot="0">
            <a:off x="12600432" y="5777484"/>
            <a:ext cx="4370832" cy="12451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b="true" sz="2400" u="sng">
                <a:solidFill>
                  <a:srgbClr val="E4BE78"/>
                </a:solidFill>
                <a:latin typeface="Calibri (MS) Bold"/>
                <a:ea typeface="Calibri (MS) Bold"/>
                <a:cs typeface="Calibri (MS) Bold"/>
                <a:sym typeface="Calibri (MS) Bold"/>
                <a:hlinkClick r:id="rId10" tooltip="https://www.investidor.gov.br/"/>
              </a:rPr>
              <a:t>CVM · Portal do Investidor</a:t>
            </a:r>
          </a:p>
          <a:p>
            <a:pPr algn="l">
              <a:lnSpc>
                <a:spcPts val="2520"/>
              </a:lnSpc>
            </a:pPr>
            <a:r>
              <a:rPr lang="en-US" sz="2100">
                <a:solidFill>
                  <a:srgbClr val="A0A0BE"/>
                </a:solidFill>
                <a:latin typeface="Calibri (MS)"/>
                <a:ea typeface="Calibri (MS)"/>
                <a:cs typeface="Calibri (MS)"/>
                <a:sym typeface="Calibri (MS)"/>
              </a:rPr>
              <a:t>Educação gratuita e sem interesse comercial.</a:t>
            </a:r>
          </a:p>
        </p:txBody>
      </p:sp>
      <p:grpSp>
        <p:nvGrpSpPr>
          <p:cNvPr name="Group 53" id="53"/>
          <p:cNvGrpSpPr/>
          <p:nvPr/>
        </p:nvGrpSpPr>
        <p:grpSpPr>
          <a:xfrm rot="0">
            <a:off x="12106656" y="7589520"/>
            <a:ext cx="292608" cy="292608"/>
            <a:chOff x="0" y="0"/>
            <a:chExt cx="390144" cy="390144"/>
          </a:xfrm>
        </p:grpSpPr>
        <p:sp>
          <p:nvSpPr>
            <p:cNvPr name="Freeform 54" id="54" descr="preencoded.png"/>
            <p:cNvSpPr/>
            <p:nvPr/>
          </p:nvSpPr>
          <p:spPr>
            <a:xfrm flipH="false" flipV="false" rot="0">
              <a:off x="0" y="0"/>
              <a:ext cx="390144" cy="390144"/>
            </a:xfrm>
            <a:custGeom>
              <a:avLst/>
              <a:gdLst/>
              <a:ahLst/>
              <a:cxnLst/>
              <a:rect r="r" b="b" t="t" l="l"/>
              <a:pathLst>
                <a:path h="390144" w="390144">
                  <a:moveTo>
                    <a:pt x="0" y="0"/>
                  </a:moveTo>
                  <a:lnTo>
                    <a:pt x="390144" y="0"/>
                  </a:lnTo>
                  <a:lnTo>
                    <a:pt x="390144" y="390144"/>
                  </a:lnTo>
                  <a:lnTo>
                    <a:pt x="0" y="3901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  <p:sp>
        <p:nvSpPr>
          <p:cNvPr name="TextBox 55" id="55"/>
          <p:cNvSpPr txBox="true"/>
          <p:nvPr/>
        </p:nvSpPr>
        <p:spPr>
          <a:xfrm rot="0">
            <a:off x="12600432" y="7423404"/>
            <a:ext cx="4370832" cy="12451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b="true" sz="2400" u="sng">
                <a:solidFill>
                  <a:srgbClr val="E4BE78"/>
                </a:solidFill>
                <a:latin typeface="Calibri (MS) Bold"/>
                <a:ea typeface="Calibri (MS) Bold"/>
                <a:cs typeface="Calibri (MS) Bold"/>
                <a:sym typeface="Calibri (MS) Bold"/>
                <a:hlinkClick r:id="rId11" tooltip="https://borainvestir.b3.com.br/"/>
              </a:rPr>
              <a:t>B3 · Bora Investir</a:t>
            </a:r>
          </a:p>
          <a:p>
            <a:pPr algn="l">
              <a:lnSpc>
                <a:spcPts val="2520"/>
              </a:lnSpc>
            </a:pPr>
            <a:r>
              <a:rPr lang="en-US" sz="2100">
                <a:solidFill>
                  <a:srgbClr val="A0A0BE"/>
                </a:solidFill>
                <a:latin typeface="Calibri (MS)"/>
                <a:ea typeface="Calibri (MS)"/>
                <a:cs typeface="Calibri (MS)"/>
                <a:sym typeface="Calibri (MS)"/>
              </a:rPr>
              <a:t>Artigos e vídeos para quem está começando.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616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05840" y="603504"/>
            <a:ext cx="16459200" cy="548640"/>
            <a:chOff x="0" y="0"/>
            <a:chExt cx="21945600" cy="7315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1945600" cy="731520"/>
            </a:xfrm>
            <a:custGeom>
              <a:avLst/>
              <a:gdLst/>
              <a:ahLst/>
              <a:cxnLst/>
              <a:rect r="r" b="b" t="t" l="l"/>
              <a:pathLst>
                <a:path h="731520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534551" r="0" b="-534551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21945600" cy="77914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640"/>
                </a:lnSpc>
              </a:pPr>
              <a:r>
                <a:rPr lang="en-US" b="true" sz="2200" spc="399">
                  <a:solidFill>
                    <a:srgbClr val="E4BE7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MÓDULO 3 · APOSENTADORIA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05840" y="1353312"/>
            <a:ext cx="1170432" cy="1170432"/>
            <a:chOff x="0" y="0"/>
            <a:chExt cx="1560576" cy="156057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560576" cy="1560576"/>
            </a:xfrm>
            <a:custGeom>
              <a:avLst/>
              <a:gdLst/>
              <a:ahLst/>
              <a:cxnLst/>
              <a:rect r="r" b="b" t="t" l="l"/>
              <a:pathLst>
                <a:path h="1560576" w="1560576">
                  <a:moveTo>
                    <a:pt x="0" y="780288"/>
                  </a:moveTo>
                  <a:cubicBezTo>
                    <a:pt x="0" y="349377"/>
                    <a:pt x="349377" y="0"/>
                    <a:pt x="780288" y="0"/>
                  </a:cubicBezTo>
                  <a:cubicBezTo>
                    <a:pt x="1211199" y="0"/>
                    <a:pt x="1560576" y="349377"/>
                    <a:pt x="1560576" y="780288"/>
                  </a:cubicBezTo>
                  <a:cubicBezTo>
                    <a:pt x="1560576" y="1211199"/>
                    <a:pt x="1211199" y="1560576"/>
                    <a:pt x="780288" y="1560576"/>
                  </a:cubicBezTo>
                  <a:cubicBezTo>
                    <a:pt x="349377" y="1560576"/>
                    <a:pt x="0" y="1211199"/>
                    <a:pt x="0" y="780288"/>
                  </a:cubicBezTo>
                  <a:close/>
                </a:path>
              </a:pathLst>
            </a:custGeom>
            <a:solidFill>
              <a:srgbClr val="2B2B4C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1298448" y="1645920"/>
            <a:ext cx="585216" cy="585216"/>
            <a:chOff x="0" y="0"/>
            <a:chExt cx="780288" cy="780288"/>
          </a:xfrm>
        </p:grpSpPr>
        <p:sp>
          <p:nvSpPr>
            <p:cNvPr name="Freeform 8" id="8" descr="preencoded.png"/>
            <p:cNvSpPr/>
            <p:nvPr/>
          </p:nvSpPr>
          <p:spPr>
            <a:xfrm flipH="false" flipV="false" rot="0">
              <a:off x="0" y="0"/>
              <a:ext cx="780288" cy="780288"/>
            </a:xfrm>
            <a:custGeom>
              <a:avLst/>
              <a:gdLst/>
              <a:ahLst/>
              <a:cxnLst/>
              <a:rect r="r" b="b" t="t" l="l"/>
              <a:pathLst>
                <a:path h="780288" w="780288">
                  <a:moveTo>
                    <a:pt x="0" y="0"/>
                  </a:moveTo>
                  <a:lnTo>
                    <a:pt x="780288" y="0"/>
                  </a:lnTo>
                  <a:lnTo>
                    <a:pt x="780288" y="780288"/>
                  </a:lnTo>
                  <a:lnTo>
                    <a:pt x="0" y="7802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2450592" y="1280160"/>
            <a:ext cx="14813280" cy="1353312"/>
            <a:chOff x="0" y="0"/>
            <a:chExt cx="19751040" cy="180441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9751039" cy="1804416"/>
            </a:xfrm>
            <a:custGeom>
              <a:avLst/>
              <a:gdLst/>
              <a:ahLst/>
              <a:cxnLst/>
              <a:rect r="r" b="b" t="t" l="l"/>
              <a:pathLst>
                <a:path h="1804416" w="19751039">
                  <a:moveTo>
                    <a:pt x="0" y="0"/>
                  </a:moveTo>
                  <a:lnTo>
                    <a:pt x="19751039" y="0"/>
                  </a:lnTo>
                  <a:lnTo>
                    <a:pt x="19751039" y="1804416"/>
                  </a:lnTo>
                  <a:lnTo>
                    <a:pt x="0" y="180441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63282" r="0" b="-163282"/>
              </a:stretch>
            </a:blip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9525"/>
              <a:ext cx="19751040" cy="1813941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699"/>
                </a:lnSpc>
              </a:pPr>
              <a:r>
                <a:rPr lang="en-US" sz="4999" b="true">
                  <a:solidFill>
                    <a:srgbClr val="F7F2EB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FGTS — o fundo do trabalhador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005840" y="3182112"/>
            <a:ext cx="4937760" cy="5486400"/>
            <a:chOff x="0" y="0"/>
            <a:chExt cx="6583680" cy="73152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6583680" cy="7315200"/>
            </a:xfrm>
            <a:custGeom>
              <a:avLst/>
              <a:gdLst/>
              <a:ahLst/>
              <a:cxnLst/>
              <a:rect r="r" b="b" t="t" l="l"/>
              <a:pathLst>
                <a:path h="7315200" w="6583680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6339840" y="0"/>
                  </a:lnTo>
                  <a:cubicBezTo>
                    <a:pt x="6474460" y="0"/>
                    <a:pt x="6583680" y="109220"/>
                    <a:pt x="6583680" y="243840"/>
                  </a:cubicBezTo>
                  <a:lnTo>
                    <a:pt x="6583680" y="7071360"/>
                  </a:lnTo>
                  <a:cubicBezTo>
                    <a:pt x="6583680" y="7205980"/>
                    <a:pt x="6474460" y="7315200"/>
                    <a:pt x="6339840" y="7315200"/>
                  </a:cubicBezTo>
                  <a:lnTo>
                    <a:pt x="243840" y="7315200"/>
                  </a:lnTo>
                  <a:cubicBezTo>
                    <a:pt x="109220" y="7315200"/>
                    <a:pt x="0" y="7205980"/>
                    <a:pt x="0" y="7071360"/>
                  </a:cubicBezTo>
                  <a:close/>
                </a:path>
              </a:pathLst>
            </a:custGeom>
            <a:solidFill>
              <a:srgbClr val="292946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188720" y="3401568"/>
            <a:ext cx="4572000" cy="2743200"/>
            <a:chOff x="0" y="0"/>
            <a:chExt cx="6096000" cy="36576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6096000" cy="3657600"/>
            </a:xfrm>
            <a:custGeom>
              <a:avLst/>
              <a:gdLst/>
              <a:ahLst/>
              <a:cxnLst/>
              <a:rect r="r" b="b" t="t" l="l"/>
              <a:pathLst>
                <a:path h="3657600" w="6096000">
                  <a:moveTo>
                    <a:pt x="0" y="0"/>
                  </a:moveTo>
                  <a:lnTo>
                    <a:pt x="6096000" y="0"/>
                  </a:lnTo>
                  <a:lnTo>
                    <a:pt x="6096000" y="3657600"/>
                  </a:lnTo>
                  <a:lnTo>
                    <a:pt x="0" y="36576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26982" t="0" r="-26982" b="0"/>
              </a:stretch>
            </a:blip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66675"/>
              <a:ext cx="6096000" cy="372427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7200"/>
                </a:lnSpc>
              </a:pPr>
              <a:r>
                <a:rPr lang="en-US" sz="6000" b="true">
                  <a:solidFill>
                    <a:srgbClr val="EFD49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8%</a:t>
              </a: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1280160" y="6216396"/>
            <a:ext cx="4389120" cy="2232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87"/>
              </a:lnSpc>
            </a:pPr>
            <a:r>
              <a:rPr lang="en-US" sz="2200">
                <a:solidFill>
                  <a:srgbClr val="A0A0BE"/>
                </a:solidFill>
                <a:latin typeface="Calibri (MS)"/>
                <a:ea typeface="Calibri (MS)"/>
                <a:cs typeface="Calibri (MS)"/>
                <a:sym typeface="Calibri (MS)"/>
              </a:rPr>
              <a:t>do seu salário bruto que o empregador deposita todo mês — sem descontar de você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6309360" y="3182112"/>
            <a:ext cx="10972800" cy="1682496"/>
            <a:chOff x="0" y="0"/>
            <a:chExt cx="14630400" cy="2243328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4630400" cy="2243328"/>
            </a:xfrm>
            <a:custGeom>
              <a:avLst/>
              <a:gdLst/>
              <a:ahLst/>
              <a:cxnLst/>
              <a:rect r="r" b="b" t="t" l="l"/>
              <a:pathLst>
                <a:path h="2243328" w="14630400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14386561" y="0"/>
                  </a:lnTo>
                  <a:cubicBezTo>
                    <a:pt x="14521180" y="0"/>
                    <a:pt x="14630400" y="109220"/>
                    <a:pt x="14630400" y="243840"/>
                  </a:cubicBezTo>
                  <a:lnTo>
                    <a:pt x="14630400" y="1999488"/>
                  </a:lnTo>
                  <a:cubicBezTo>
                    <a:pt x="14630400" y="2134108"/>
                    <a:pt x="14521180" y="2243328"/>
                    <a:pt x="14386561" y="2243328"/>
                  </a:cubicBezTo>
                  <a:lnTo>
                    <a:pt x="243840" y="2243328"/>
                  </a:lnTo>
                  <a:cubicBezTo>
                    <a:pt x="109220" y="2243328"/>
                    <a:pt x="0" y="2134108"/>
                    <a:pt x="0" y="1999488"/>
                  </a:cubicBezTo>
                  <a:close/>
                </a:path>
              </a:pathLst>
            </a:custGeom>
            <a:solidFill>
              <a:srgbClr val="20203A"/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6729984" y="3584448"/>
            <a:ext cx="877824" cy="877824"/>
            <a:chOff x="0" y="0"/>
            <a:chExt cx="1170432" cy="1170432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170432" cy="1170432"/>
            </a:xfrm>
            <a:custGeom>
              <a:avLst/>
              <a:gdLst/>
              <a:ahLst/>
              <a:cxnLst/>
              <a:rect r="r" b="b" t="t" l="l"/>
              <a:pathLst>
                <a:path h="1170432" w="1170432">
                  <a:moveTo>
                    <a:pt x="0" y="585216"/>
                  </a:moveTo>
                  <a:cubicBezTo>
                    <a:pt x="0" y="262001"/>
                    <a:pt x="262001" y="0"/>
                    <a:pt x="585216" y="0"/>
                  </a:cubicBezTo>
                  <a:cubicBezTo>
                    <a:pt x="908431" y="0"/>
                    <a:pt x="1170432" y="262001"/>
                    <a:pt x="1170432" y="585216"/>
                  </a:cubicBezTo>
                  <a:cubicBezTo>
                    <a:pt x="1170432" y="908431"/>
                    <a:pt x="908431" y="1170432"/>
                    <a:pt x="585216" y="1170432"/>
                  </a:cubicBezTo>
                  <a:cubicBezTo>
                    <a:pt x="262001" y="1170432"/>
                    <a:pt x="0" y="908431"/>
                    <a:pt x="0" y="585216"/>
                  </a:cubicBezTo>
                  <a:close/>
                </a:path>
              </a:pathLst>
            </a:custGeom>
            <a:solidFill>
              <a:srgbClr val="6F6F95"/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6949440" y="3803904"/>
            <a:ext cx="438912" cy="438912"/>
            <a:chOff x="0" y="0"/>
            <a:chExt cx="585216" cy="585216"/>
          </a:xfrm>
        </p:grpSpPr>
        <p:sp>
          <p:nvSpPr>
            <p:cNvPr name="Freeform 23" id="23" descr="preencoded.png"/>
            <p:cNvSpPr/>
            <p:nvPr/>
          </p:nvSpPr>
          <p:spPr>
            <a:xfrm flipH="false" flipV="false" rot="0">
              <a:off x="0" y="0"/>
              <a:ext cx="585216" cy="585216"/>
            </a:xfrm>
            <a:custGeom>
              <a:avLst/>
              <a:gdLst/>
              <a:ahLst/>
              <a:cxnLst/>
              <a:rect r="r" b="b" t="t" l="l"/>
              <a:pathLst>
                <a:path h="585216" w="585216">
                  <a:moveTo>
                    <a:pt x="0" y="0"/>
                  </a:moveTo>
                  <a:lnTo>
                    <a:pt x="585216" y="0"/>
                  </a:lnTo>
                  <a:lnTo>
                    <a:pt x="585216" y="585216"/>
                  </a:lnTo>
                  <a:lnTo>
                    <a:pt x="0" y="585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7863840" y="3273552"/>
            <a:ext cx="9144000" cy="1536192"/>
            <a:chOff x="0" y="0"/>
            <a:chExt cx="12192000" cy="2048256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2192000" cy="2048256"/>
            </a:xfrm>
            <a:custGeom>
              <a:avLst/>
              <a:gdLst/>
              <a:ahLst/>
              <a:cxnLst/>
              <a:rect r="r" b="b" t="t" l="l"/>
              <a:pathLst>
                <a:path h="2048256" w="12192000">
                  <a:moveTo>
                    <a:pt x="0" y="0"/>
                  </a:moveTo>
                  <a:lnTo>
                    <a:pt x="12192000" y="0"/>
                  </a:lnTo>
                  <a:lnTo>
                    <a:pt x="12192000" y="2048256"/>
                  </a:lnTo>
                  <a:lnTo>
                    <a:pt x="0" y="20482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65982" r="0" b="-65982"/>
              </a:stretch>
            </a:blip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57150"/>
              <a:ext cx="12192000" cy="210540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240"/>
                </a:lnSpc>
              </a:pPr>
              <a:r>
                <a:rPr lang="en-US" sz="2700" b="true">
                  <a:solidFill>
                    <a:srgbClr val="F7F2E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Não sai do seu bolso</a:t>
              </a:r>
            </a:p>
            <a:p>
              <a:pPr algn="l">
                <a:lnSpc>
                  <a:spcPts val="2640"/>
                </a:lnSpc>
              </a:pPr>
              <a:r>
                <a:rPr lang="en-US" sz="2200">
                  <a:solidFill>
                    <a:srgbClr val="A0A0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É um valor pago POR FORA do salário, numa conta sua na Caixa. Existe só para quem tem carteira assinada (CLT).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6309360" y="5047488"/>
            <a:ext cx="10972800" cy="1682496"/>
            <a:chOff x="0" y="0"/>
            <a:chExt cx="14630400" cy="2243328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14630400" cy="2243328"/>
            </a:xfrm>
            <a:custGeom>
              <a:avLst/>
              <a:gdLst/>
              <a:ahLst/>
              <a:cxnLst/>
              <a:rect r="r" b="b" t="t" l="l"/>
              <a:pathLst>
                <a:path h="2243328" w="14630400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14386561" y="0"/>
                  </a:lnTo>
                  <a:cubicBezTo>
                    <a:pt x="14521180" y="0"/>
                    <a:pt x="14630400" y="109220"/>
                    <a:pt x="14630400" y="243840"/>
                  </a:cubicBezTo>
                  <a:lnTo>
                    <a:pt x="14630400" y="1999488"/>
                  </a:lnTo>
                  <a:cubicBezTo>
                    <a:pt x="14630400" y="2134108"/>
                    <a:pt x="14521180" y="2243328"/>
                    <a:pt x="14386561" y="2243328"/>
                  </a:cubicBezTo>
                  <a:lnTo>
                    <a:pt x="243840" y="2243328"/>
                  </a:lnTo>
                  <a:cubicBezTo>
                    <a:pt x="109220" y="2243328"/>
                    <a:pt x="0" y="2134108"/>
                    <a:pt x="0" y="1999488"/>
                  </a:cubicBezTo>
                  <a:close/>
                </a:path>
              </a:pathLst>
            </a:custGeom>
            <a:solidFill>
              <a:srgbClr val="20203A"/>
            </a:solidFill>
          </p:spPr>
        </p:sp>
      </p:grpSp>
      <p:grpSp>
        <p:nvGrpSpPr>
          <p:cNvPr name="Group 29" id="29"/>
          <p:cNvGrpSpPr/>
          <p:nvPr/>
        </p:nvGrpSpPr>
        <p:grpSpPr>
          <a:xfrm rot="0">
            <a:off x="6729984" y="5449824"/>
            <a:ext cx="877824" cy="877824"/>
            <a:chOff x="0" y="0"/>
            <a:chExt cx="1170432" cy="1170432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1170432" cy="1170432"/>
            </a:xfrm>
            <a:custGeom>
              <a:avLst/>
              <a:gdLst/>
              <a:ahLst/>
              <a:cxnLst/>
              <a:rect r="r" b="b" t="t" l="l"/>
              <a:pathLst>
                <a:path h="1170432" w="1170432">
                  <a:moveTo>
                    <a:pt x="0" y="585216"/>
                  </a:moveTo>
                  <a:cubicBezTo>
                    <a:pt x="0" y="262001"/>
                    <a:pt x="262001" y="0"/>
                    <a:pt x="585216" y="0"/>
                  </a:cubicBezTo>
                  <a:cubicBezTo>
                    <a:pt x="908431" y="0"/>
                    <a:pt x="1170432" y="262001"/>
                    <a:pt x="1170432" y="585216"/>
                  </a:cubicBezTo>
                  <a:cubicBezTo>
                    <a:pt x="1170432" y="908431"/>
                    <a:pt x="908431" y="1170432"/>
                    <a:pt x="585216" y="1170432"/>
                  </a:cubicBezTo>
                  <a:cubicBezTo>
                    <a:pt x="262001" y="1170432"/>
                    <a:pt x="0" y="908431"/>
                    <a:pt x="0" y="585216"/>
                  </a:cubicBezTo>
                  <a:close/>
                </a:path>
              </a:pathLst>
            </a:custGeom>
            <a:solidFill>
              <a:srgbClr val="6F6F95"/>
            </a:solidFill>
          </p:spPr>
        </p:sp>
      </p:grpSp>
      <p:grpSp>
        <p:nvGrpSpPr>
          <p:cNvPr name="Group 31" id="31"/>
          <p:cNvGrpSpPr/>
          <p:nvPr/>
        </p:nvGrpSpPr>
        <p:grpSpPr>
          <a:xfrm rot="0">
            <a:off x="6949440" y="5669280"/>
            <a:ext cx="438912" cy="438912"/>
            <a:chOff x="0" y="0"/>
            <a:chExt cx="585216" cy="585216"/>
          </a:xfrm>
        </p:grpSpPr>
        <p:sp>
          <p:nvSpPr>
            <p:cNvPr name="Freeform 32" id="32" descr="preencoded.png"/>
            <p:cNvSpPr/>
            <p:nvPr/>
          </p:nvSpPr>
          <p:spPr>
            <a:xfrm flipH="false" flipV="false" rot="0">
              <a:off x="0" y="0"/>
              <a:ext cx="585216" cy="585216"/>
            </a:xfrm>
            <a:custGeom>
              <a:avLst/>
              <a:gdLst/>
              <a:ahLst/>
              <a:cxnLst/>
              <a:rect r="r" b="b" t="t" l="l"/>
              <a:pathLst>
                <a:path h="585216" w="585216">
                  <a:moveTo>
                    <a:pt x="0" y="0"/>
                  </a:moveTo>
                  <a:lnTo>
                    <a:pt x="585216" y="0"/>
                  </a:lnTo>
                  <a:lnTo>
                    <a:pt x="585216" y="585216"/>
                  </a:lnTo>
                  <a:lnTo>
                    <a:pt x="0" y="585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grpSp>
        <p:nvGrpSpPr>
          <p:cNvPr name="Group 33" id="33"/>
          <p:cNvGrpSpPr/>
          <p:nvPr/>
        </p:nvGrpSpPr>
        <p:grpSpPr>
          <a:xfrm rot="0">
            <a:off x="7863840" y="5138928"/>
            <a:ext cx="9144000" cy="1536192"/>
            <a:chOff x="0" y="0"/>
            <a:chExt cx="12192000" cy="2048256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12192000" cy="2048256"/>
            </a:xfrm>
            <a:custGeom>
              <a:avLst/>
              <a:gdLst/>
              <a:ahLst/>
              <a:cxnLst/>
              <a:rect r="r" b="b" t="t" l="l"/>
              <a:pathLst>
                <a:path h="2048256" w="12192000">
                  <a:moveTo>
                    <a:pt x="0" y="0"/>
                  </a:moveTo>
                  <a:lnTo>
                    <a:pt x="12192000" y="0"/>
                  </a:lnTo>
                  <a:lnTo>
                    <a:pt x="12192000" y="2048256"/>
                  </a:lnTo>
                  <a:lnTo>
                    <a:pt x="0" y="20482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65982" r="0" b="-65982"/>
              </a:stretch>
            </a:blipFill>
          </p:spPr>
        </p:sp>
        <p:sp>
          <p:nvSpPr>
            <p:cNvPr name="TextBox 35" id="35"/>
            <p:cNvSpPr txBox="true"/>
            <p:nvPr/>
          </p:nvSpPr>
          <p:spPr>
            <a:xfrm>
              <a:off x="0" y="-57150"/>
              <a:ext cx="12192000" cy="210540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240"/>
                </a:lnSpc>
              </a:pPr>
              <a:r>
                <a:rPr lang="en-US" sz="2700" b="true">
                  <a:solidFill>
                    <a:srgbClr val="F7F2E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Quando você pode sacar</a:t>
              </a:r>
            </a:p>
            <a:p>
              <a:pPr algn="l">
                <a:lnSpc>
                  <a:spcPts val="2640"/>
                </a:lnSpc>
              </a:pPr>
              <a:r>
                <a:rPr lang="en-US" sz="2200">
                  <a:solidFill>
                    <a:srgbClr val="A0A0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Demissão sem justa causa (com multa de 40%), compra da casa própria, aposentadoria e doenças graves.</a:t>
              </a:r>
            </a:p>
          </p:txBody>
        </p:sp>
      </p:grpSp>
      <p:grpSp>
        <p:nvGrpSpPr>
          <p:cNvPr name="Group 36" id="36"/>
          <p:cNvGrpSpPr/>
          <p:nvPr/>
        </p:nvGrpSpPr>
        <p:grpSpPr>
          <a:xfrm rot="0">
            <a:off x="6309360" y="6912864"/>
            <a:ext cx="10972800" cy="1682496"/>
            <a:chOff x="0" y="0"/>
            <a:chExt cx="14630400" cy="2243328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14630400" cy="2243328"/>
            </a:xfrm>
            <a:custGeom>
              <a:avLst/>
              <a:gdLst/>
              <a:ahLst/>
              <a:cxnLst/>
              <a:rect r="r" b="b" t="t" l="l"/>
              <a:pathLst>
                <a:path h="2243328" w="14630400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14386561" y="0"/>
                  </a:lnTo>
                  <a:cubicBezTo>
                    <a:pt x="14521180" y="0"/>
                    <a:pt x="14630400" y="109220"/>
                    <a:pt x="14630400" y="243840"/>
                  </a:cubicBezTo>
                  <a:lnTo>
                    <a:pt x="14630400" y="1999488"/>
                  </a:lnTo>
                  <a:cubicBezTo>
                    <a:pt x="14630400" y="2134108"/>
                    <a:pt x="14521180" y="2243328"/>
                    <a:pt x="14386561" y="2243328"/>
                  </a:cubicBezTo>
                  <a:lnTo>
                    <a:pt x="243840" y="2243328"/>
                  </a:lnTo>
                  <a:cubicBezTo>
                    <a:pt x="109220" y="2243328"/>
                    <a:pt x="0" y="2134108"/>
                    <a:pt x="0" y="1999488"/>
                  </a:cubicBezTo>
                  <a:close/>
                </a:path>
              </a:pathLst>
            </a:custGeom>
            <a:solidFill>
              <a:srgbClr val="20203A"/>
            </a:solidFill>
          </p:spPr>
        </p:sp>
      </p:grpSp>
      <p:grpSp>
        <p:nvGrpSpPr>
          <p:cNvPr name="Group 38" id="38"/>
          <p:cNvGrpSpPr/>
          <p:nvPr/>
        </p:nvGrpSpPr>
        <p:grpSpPr>
          <a:xfrm rot="0">
            <a:off x="6729984" y="7315200"/>
            <a:ext cx="877824" cy="877824"/>
            <a:chOff x="0" y="0"/>
            <a:chExt cx="1170432" cy="1170432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1170432" cy="1170432"/>
            </a:xfrm>
            <a:custGeom>
              <a:avLst/>
              <a:gdLst/>
              <a:ahLst/>
              <a:cxnLst/>
              <a:rect r="r" b="b" t="t" l="l"/>
              <a:pathLst>
                <a:path h="1170432" w="1170432">
                  <a:moveTo>
                    <a:pt x="0" y="585216"/>
                  </a:moveTo>
                  <a:cubicBezTo>
                    <a:pt x="0" y="262001"/>
                    <a:pt x="262001" y="0"/>
                    <a:pt x="585216" y="0"/>
                  </a:cubicBezTo>
                  <a:cubicBezTo>
                    <a:pt x="908431" y="0"/>
                    <a:pt x="1170432" y="262001"/>
                    <a:pt x="1170432" y="585216"/>
                  </a:cubicBezTo>
                  <a:cubicBezTo>
                    <a:pt x="1170432" y="908431"/>
                    <a:pt x="908431" y="1170432"/>
                    <a:pt x="585216" y="1170432"/>
                  </a:cubicBezTo>
                  <a:cubicBezTo>
                    <a:pt x="262001" y="1170432"/>
                    <a:pt x="0" y="908431"/>
                    <a:pt x="0" y="585216"/>
                  </a:cubicBezTo>
                  <a:close/>
                </a:path>
              </a:pathLst>
            </a:custGeom>
            <a:solidFill>
              <a:srgbClr val="6F6F95"/>
            </a:solidFill>
          </p:spPr>
        </p:sp>
      </p:grpSp>
      <p:grpSp>
        <p:nvGrpSpPr>
          <p:cNvPr name="Group 40" id="40"/>
          <p:cNvGrpSpPr/>
          <p:nvPr/>
        </p:nvGrpSpPr>
        <p:grpSpPr>
          <a:xfrm rot="0">
            <a:off x="6949440" y="7534656"/>
            <a:ext cx="438912" cy="438912"/>
            <a:chOff x="0" y="0"/>
            <a:chExt cx="585216" cy="585216"/>
          </a:xfrm>
        </p:grpSpPr>
        <p:sp>
          <p:nvSpPr>
            <p:cNvPr name="Freeform 41" id="41" descr="preencoded.png"/>
            <p:cNvSpPr/>
            <p:nvPr/>
          </p:nvSpPr>
          <p:spPr>
            <a:xfrm flipH="false" flipV="false" rot="0">
              <a:off x="0" y="0"/>
              <a:ext cx="585216" cy="585216"/>
            </a:xfrm>
            <a:custGeom>
              <a:avLst/>
              <a:gdLst/>
              <a:ahLst/>
              <a:cxnLst/>
              <a:rect r="r" b="b" t="t" l="l"/>
              <a:pathLst>
                <a:path h="585216" w="585216">
                  <a:moveTo>
                    <a:pt x="0" y="0"/>
                  </a:moveTo>
                  <a:lnTo>
                    <a:pt x="585216" y="0"/>
                  </a:lnTo>
                  <a:lnTo>
                    <a:pt x="585216" y="585216"/>
                  </a:lnTo>
                  <a:lnTo>
                    <a:pt x="0" y="585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grpSp>
        <p:nvGrpSpPr>
          <p:cNvPr name="Group 42" id="42"/>
          <p:cNvGrpSpPr/>
          <p:nvPr/>
        </p:nvGrpSpPr>
        <p:grpSpPr>
          <a:xfrm rot="0">
            <a:off x="7863840" y="7004304"/>
            <a:ext cx="9144000" cy="1536192"/>
            <a:chOff x="0" y="0"/>
            <a:chExt cx="12192000" cy="2048256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12192000" cy="2048256"/>
            </a:xfrm>
            <a:custGeom>
              <a:avLst/>
              <a:gdLst/>
              <a:ahLst/>
              <a:cxnLst/>
              <a:rect r="r" b="b" t="t" l="l"/>
              <a:pathLst>
                <a:path h="2048256" w="12192000">
                  <a:moveTo>
                    <a:pt x="0" y="0"/>
                  </a:moveTo>
                  <a:lnTo>
                    <a:pt x="12192000" y="0"/>
                  </a:lnTo>
                  <a:lnTo>
                    <a:pt x="12192000" y="2048256"/>
                  </a:lnTo>
                  <a:lnTo>
                    <a:pt x="0" y="20482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65982" r="0" b="-65982"/>
              </a:stretch>
            </a:blipFill>
          </p:spPr>
        </p:sp>
        <p:sp>
          <p:nvSpPr>
            <p:cNvPr name="TextBox 44" id="44"/>
            <p:cNvSpPr txBox="true"/>
            <p:nvPr/>
          </p:nvSpPr>
          <p:spPr>
            <a:xfrm>
              <a:off x="0" y="-57150"/>
              <a:ext cx="12192000" cy="210540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240"/>
                </a:lnSpc>
              </a:pPr>
              <a:r>
                <a:rPr lang="en-US" sz="2700" b="true">
                  <a:solidFill>
                    <a:srgbClr val="F7F2E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Pense no saque-aniversário</a:t>
              </a:r>
            </a:p>
            <a:p>
              <a:pPr algn="l">
                <a:lnSpc>
                  <a:spcPts val="2640"/>
                </a:lnSpc>
              </a:pPr>
              <a:r>
                <a:rPr lang="en-US" sz="2200">
                  <a:solidFill>
                    <a:srgbClr val="A0A0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Ele libera uma parte todo ano, mas você abre mão do saque total se for demitido. Avalie antes de aderir.</a:t>
              </a:r>
            </a:p>
          </p:txBody>
        </p:sp>
      </p:grpSp>
      <p:grpSp>
        <p:nvGrpSpPr>
          <p:cNvPr name="Group 45" id="45"/>
          <p:cNvGrpSpPr/>
          <p:nvPr/>
        </p:nvGrpSpPr>
        <p:grpSpPr>
          <a:xfrm rot="0">
            <a:off x="6309360" y="8997696"/>
            <a:ext cx="10972800" cy="548640"/>
            <a:chOff x="0" y="0"/>
            <a:chExt cx="14630400" cy="731520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14630400" cy="731520"/>
            </a:xfrm>
            <a:custGeom>
              <a:avLst/>
              <a:gdLst/>
              <a:ahLst/>
              <a:cxnLst/>
              <a:rect r="r" b="b" t="t" l="l"/>
              <a:pathLst>
                <a:path h="731520" w="14630400">
                  <a:moveTo>
                    <a:pt x="0" y="0"/>
                  </a:moveTo>
                  <a:lnTo>
                    <a:pt x="14630400" y="0"/>
                  </a:lnTo>
                  <a:lnTo>
                    <a:pt x="1463040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39700" r="0" b="-339700"/>
              </a:stretch>
            </a:blipFill>
          </p:spPr>
        </p:sp>
        <p:sp>
          <p:nvSpPr>
            <p:cNvPr name="TextBox 47" id="47"/>
            <p:cNvSpPr txBox="true"/>
            <p:nvPr/>
          </p:nvSpPr>
          <p:spPr>
            <a:xfrm>
              <a:off x="0" y="-47625"/>
              <a:ext cx="14630400" cy="77914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520"/>
                </a:lnSpc>
              </a:pPr>
              <a:r>
                <a:rPr lang="en-US" sz="2100" i="true">
                  <a:solidFill>
                    <a:srgbClr val="A0A0BE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Acompanhe seu saldo no app FGTS (Caixa).  Estagiário e MEI não têm FGTS.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616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05840" y="9290304"/>
            <a:ext cx="1280160" cy="548640"/>
            <a:chOff x="0" y="0"/>
            <a:chExt cx="1706880" cy="7315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06880" cy="731520"/>
            </a:xfrm>
            <a:custGeom>
              <a:avLst/>
              <a:gdLst/>
              <a:ahLst/>
              <a:cxnLst/>
              <a:rect r="r" b="b" t="t" l="l"/>
              <a:pathLst>
                <a:path h="731520" w="1706880">
                  <a:moveTo>
                    <a:pt x="0" y="0"/>
                  </a:moveTo>
                  <a:lnTo>
                    <a:pt x="1706880" y="0"/>
                  </a:lnTo>
                  <a:lnTo>
                    <a:pt x="170688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4987" t="0" r="-4987" b="0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706880" cy="76962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280"/>
                </a:lnSpc>
              </a:pPr>
              <a:r>
                <a:rPr lang="en-US" sz="1900">
                  <a:solidFill>
                    <a:srgbClr val="A0A0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21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05840" y="603504"/>
            <a:ext cx="16459200" cy="548640"/>
            <a:chOff x="0" y="0"/>
            <a:chExt cx="21945600" cy="73152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1945600" cy="731520"/>
            </a:xfrm>
            <a:custGeom>
              <a:avLst/>
              <a:gdLst/>
              <a:ahLst/>
              <a:cxnLst/>
              <a:rect r="r" b="b" t="t" l="l"/>
              <a:pathLst>
                <a:path h="731520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534551" r="0" b="-534551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21945600" cy="77914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640"/>
                </a:lnSpc>
              </a:pPr>
              <a:r>
                <a:rPr lang="en-US" b="true" sz="2200" spc="399">
                  <a:solidFill>
                    <a:srgbClr val="E4BE7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MÓDULO 3 · APOSENTADORIA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05840" y="1353312"/>
            <a:ext cx="1170432" cy="1170432"/>
            <a:chOff x="0" y="0"/>
            <a:chExt cx="1560576" cy="156057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560576" cy="1560576"/>
            </a:xfrm>
            <a:custGeom>
              <a:avLst/>
              <a:gdLst/>
              <a:ahLst/>
              <a:cxnLst/>
              <a:rect r="r" b="b" t="t" l="l"/>
              <a:pathLst>
                <a:path h="1560576" w="1560576">
                  <a:moveTo>
                    <a:pt x="0" y="780288"/>
                  </a:moveTo>
                  <a:cubicBezTo>
                    <a:pt x="0" y="349377"/>
                    <a:pt x="349377" y="0"/>
                    <a:pt x="780288" y="0"/>
                  </a:cubicBezTo>
                  <a:cubicBezTo>
                    <a:pt x="1211199" y="0"/>
                    <a:pt x="1560576" y="349377"/>
                    <a:pt x="1560576" y="780288"/>
                  </a:cubicBezTo>
                  <a:cubicBezTo>
                    <a:pt x="1560576" y="1211199"/>
                    <a:pt x="1211199" y="1560576"/>
                    <a:pt x="780288" y="1560576"/>
                  </a:cubicBezTo>
                  <a:cubicBezTo>
                    <a:pt x="349377" y="1560576"/>
                    <a:pt x="0" y="1211199"/>
                    <a:pt x="0" y="780288"/>
                  </a:cubicBezTo>
                  <a:close/>
                </a:path>
              </a:pathLst>
            </a:custGeom>
            <a:solidFill>
              <a:srgbClr val="2B2B4C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298448" y="1645920"/>
            <a:ext cx="585216" cy="585216"/>
            <a:chOff x="0" y="0"/>
            <a:chExt cx="780288" cy="780288"/>
          </a:xfrm>
        </p:grpSpPr>
        <p:sp>
          <p:nvSpPr>
            <p:cNvPr name="Freeform 11" id="11" descr="preencoded.png"/>
            <p:cNvSpPr/>
            <p:nvPr/>
          </p:nvSpPr>
          <p:spPr>
            <a:xfrm flipH="false" flipV="false" rot="0">
              <a:off x="0" y="0"/>
              <a:ext cx="780288" cy="780288"/>
            </a:xfrm>
            <a:custGeom>
              <a:avLst/>
              <a:gdLst/>
              <a:ahLst/>
              <a:cxnLst/>
              <a:rect r="r" b="b" t="t" l="l"/>
              <a:pathLst>
                <a:path h="780288" w="780288">
                  <a:moveTo>
                    <a:pt x="0" y="0"/>
                  </a:moveTo>
                  <a:lnTo>
                    <a:pt x="780288" y="0"/>
                  </a:lnTo>
                  <a:lnTo>
                    <a:pt x="780288" y="780288"/>
                  </a:lnTo>
                  <a:lnTo>
                    <a:pt x="0" y="7802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2450592" y="1280160"/>
            <a:ext cx="14813280" cy="1353312"/>
            <a:chOff x="0" y="0"/>
            <a:chExt cx="19751040" cy="180441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9751039" cy="1804416"/>
            </a:xfrm>
            <a:custGeom>
              <a:avLst/>
              <a:gdLst/>
              <a:ahLst/>
              <a:cxnLst/>
              <a:rect r="r" b="b" t="t" l="l"/>
              <a:pathLst>
                <a:path h="1804416" w="19751039">
                  <a:moveTo>
                    <a:pt x="0" y="0"/>
                  </a:moveTo>
                  <a:lnTo>
                    <a:pt x="19751039" y="0"/>
                  </a:lnTo>
                  <a:lnTo>
                    <a:pt x="19751039" y="1804416"/>
                  </a:lnTo>
                  <a:lnTo>
                    <a:pt x="0" y="180441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63282" r="0" b="-163282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9525"/>
              <a:ext cx="19751040" cy="1813941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699"/>
                </a:lnSpc>
              </a:pPr>
              <a:r>
                <a:rPr lang="en-US" sz="4999" b="true">
                  <a:solidFill>
                    <a:srgbClr val="F7F2EB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Tesouro RendA+ e Educa+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005840" y="3035808"/>
            <a:ext cx="16276320" cy="621792"/>
            <a:chOff x="0" y="0"/>
            <a:chExt cx="21701760" cy="829056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1701761" cy="829056"/>
            </a:xfrm>
            <a:custGeom>
              <a:avLst/>
              <a:gdLst/>
              <a:ahLst/>
              <a:cxnLst/>
              <a:rect r="r" b="b" t="t" l="l"/>
              <a:pathLst>
                <a:path h="829056" w="21701761">
                  <a:moveTo>
                    <a:pt x="0" y="0"/>
                  </a:moveTo>
                  <a:lnTo>
                    <a:pt x="21701761" y="0"/>
                  </a:lnTo>
                  <a:lnTo>
                    <a:pt x="21701761" y="829056"/>
                  </a:lnTo>
                  <a:lnTo>
                    <a:pt x="0" y="8290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460049" r="0" b="-460049"/>
              </a:stretch>
            </a:blip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57150"/>
              <a:ext cx="21701760" cy="88620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240"/>
                </a:lnSpc>
              </a:pPr>
              <a:r>
                <a:rPr lang="en-US" sz="2700">
                  <a:solidFill>
                    <a:srgbClr val="F1ECE4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O "jeito fácil": você escolhe a data e o Tesouro transforma seus aportes em renda mensal automática.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005840" y="3877056"/>
            <a:ext cx="7955280" cy="3657600"/>
            <a:chOff x="0" y="0"/>
            <a:chExt cx="10607040" cy="4876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0607040" cy="4876800"/>
            </a:xfrm>
            <a:custGeom>
              <a:avLst/>
              <a:gdLst/>
              <a:ahLst/>
              <a:cxnLst/>
              <a:rect r="r" b="b" t="t" l="l"/>
              <a:pathLst>
                <a:path h="4876800" w="10607040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10363200" y="0"/>
                  </a:lnTo>
                  <a:cubicBezTo>
                    <a:pt x="10497820" y="0"/>
                    <a:pt x="10607040" y="109220"/>
                    <a:pt x="10607040" y="243840"/>
                  </a:cubicBezTo>
                  <a:lnTo>
                    <a:pt x="10607040" y="4632960"/>
                  </a:lnTo>
                  <a:cubicBezTo>
                    <a:pt x="10607040" y="4767580"/>
                    <a:pt x="10497820" y="4876800"/>
                    <a:pt x="10363200" y="4876800"/>
                  </a:cubicBezTo>
                  <a:lnTo>
                    <a:pt x="243840" y="4876800"/>
                  </a:lnTo>
                  <a:cubicBezTo>
                    <a:pt x="109220" y="4876800"/>
                    <a:pt x="0" y="4767580"/>
                    <a:pt x="0" y="4632960"/>
                  </a:cubicBezTo>
                  <a:close/>
                </a:path>
              </a:pathLst>
            </a:custGeom>
            <a:solidFill>
              <a:srgbClr val="20203A"/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554480" y="4315968"/>
            <a:ext cx="1097280" cy="1097280"/>
            <a:chOff x="0" y="0"/>
            <a:chExt cx="1463040" cy="146304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463040" cy="1463040"/>
            </a:xfrm>
            <a:custGeom>
              <a:avLst/>
              <a:gdLst/>
              <a:ahLst/>
              <a:cxnLst/>
              <a:rect r="r" b="b" t="t" l="l"/>
              <a:pathLst>
                <a:path h="1463040" w="1463040">
                  <a:moveTo>
                    <a:pt x="0" y="731520"/>
                  </a:moveTo>
                  <a:cubicBezTo>
                    <a:pt x="0" y="327533"/>
                    <a:pt x="327533" y="0"/>
                    <a:pt x="731520" y="0"/>
                  </a:cubicBezTo>
                  <a:cubicBezTo>
                    <a:pt x="1135507" y="0"/>
                    <a:pt x="1463040" y="327533"/>
                    <a:pt x="1463040" y="731520"/>
                  </a:cubicBezTo>
                  <a:cubicBezTo>
                    <a:pt x="1463040" y="1135507"/>
                    <a:pt x="1135507" y="1463040"/>
                    <a:pt x="731520" y="1463040"/>
                  </a:cubicBezTo>
                  <a:cubicBezTo>
                    <a:pt x="327533" y="1463040"/>
                    <a:pt x="0" y="1135507"/>
                    <a:pt x="0" y="731520"/>
                  </a:cubicBezTo>
                  <a:close/>
                </a:path>
              </a:pathLst>
            </a:custGeom>
            <a:solidFill>
              <a:srgbClr val="6F6F95"/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1828800" y="4590288"/>
            <a:ext cx="548640" cy="548640"/>
            <a:chOff x="0" y="0"/>
            <a:chExt cx="731520" cy="731520"/>
          </a:xfrm>
        </p:grpSpPr>
        <p:sp>
          <p:nvSpPr>
            <p:cNvPr name="Freeform 23" id="23" descr="preencoded.png"/>
            <p:cNvSpPr/>
            <p:nvPr/>
          </p:nvSpPr>
          <p:spPr>
            <a:xfrm flipH="false" flipV="false" rot="0">
              <a:off x="0" y="0"/>
              <a:ext cx="731520" cy="731520"/>
            </a:xfrm>
            <a:custGeom>
              <a:avLst/>
              <a:gdLst/>
              <a:ahLst/>
              <a:cxnLst/>
              <a:rect r="r" b="b" t="t" l="l"/>
              <a:pathLst>
                <a:path h="731520" w="731520">
                  <a:moveTo>
                    <a:pt x="0" y="0"/>
                  </a:moveTo>
                  <a:lnTo>
                    <a:pt x="731520" y="0"/>
                  </a:lnTo>
                  <a:lnTo>
                    <a:pt x="731520" y="731520"/>
                  </a:lnTo>
                  <a:lnTo>
                    <a:pt x="0" y="731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2907792" y="4315968"/>
            <a:ext cx="5669280" cy="1097280"/>
            <a:chOff x="0" y="0"/>
            <a:chExt cx="7559040" cy="146304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7559040" cy="1463040"/>
            </a:xfrm>
            <a:custGeom>
              <a:avLst/>
              <a:gdLst/>
              <a:ahLst/>
              <a:cxnLst/>
              <a:rect r="r" b="b" t="t" l="l"/>
              <a:pathLst>
                <a:path h="1463040" w="7559040">
                  <a:moveTo>
                    <a:pt x="0" y="0"/>
                  </a:moveTo>
                  <a:lnTo>
                    <a:pt x="7559040" y="0"/>
                  </a:lnTo>
                  <a:lnTo>
                    <a:pt x="7559040" y="1463040"/>
                  </a:lnTo>
                  <a:lnTo>
                    <a:pt x="0" y="14630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50672" r="0" b="-50672"/>
              </a:stretch>
            </a:blipFill>
          </p:spPr>
        </p:sp>
        <p:sp>
          <p:nvSpPr>
            <p:cNvPr name="TextBox 26" id="26"/>
            <p:cNvSpPr txBox="true"/>
            <p:nvPr/>
          </p:nvSpPr>
          <p:spPr>
            <a:xfrm>
              <a:off x="0" y="0"/>
              <a:ext cx="7559040" cy="146304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532"/>
                </a:lnSpc>
              </a:pPr>
              <a:r>
                <a:rPr lang="en-US" sz="3200" b="true">
                  <a:solidFill>
                    <a:srgbClr val="F7F2EB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Tesouro RendA+</a:t>
              </a: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1554480" y="5575554"/>
            <a:ext cx="6912864" cy="18127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0"/>
              </a:lnSpc>
            </a:pPr>
            <a:r>
              <a:rPr lang="en-US" sz="2300">
                <a:solidFill>
                  <a:srgbClr val="A0A0BE"/>
                </a:solidFill>
                <a:latin typeface="Calibri (MS)"/>
                <a:ea typeface="Calibri (MS)"/>
                <a:cs typeface="Calibri (MS)"/>
                <a:sym typeface="Calibri (MS)"/>
              </a:rPr>
              <a:t>Você define quando quer se aposentar. Na data, recebe uma renda todo mês por 20 anos, protegida da inflação (IPCA+). A partir de ~R$ 30/mês.</a:t>
            </a:r>
          </a:p>
        </p:txBody>
      </p:sp>
      <p:grpSp>
        <p:nvGrpSpPr>
          <p:cNvPr name="Group 28" id="28"/>
          <p:cNvGrpSpPr/>
          <p:nvPr/>
        </p:nvGrpSpPr>
        <p:grpSpPr>
          <a:xfrm rot="0">
            <a:off x="9326880" y="3877056"/>
            <a:ext cx="7955280" cy="3657600"/>
            <a:chOff x="0" y="0"/>
            <a:chExt cx="10607040" cy="4876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10607040" cy="4876800"/>
            </a:xfrm>
            <a:custGeom>
              <a:avLst/>
              <a:gdLst/>
              <a:ahLst/>
              <a:cxnLst/>
              <a:rect r="r" b="b" t="t" l="l"/>
              <a:pathLst>
                <a:path h="4876800" w="10607040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10363200" y="0"/>
                  </a:lnTo>
                  <a:cubicBezTo>
                    <a:pt x="10497820" y="0"/>
                    <a:pt x="10607040" y="109220"/>
                    <a:pt x="10607040" y="243840"/>
                  </a:cubicBezTo>
                  <a:lnTo>
                    <a:pt x="10607040" y="4632960"/>
                  </a:lnTo>
                  <a:cubicBezTo>
                    <a:pt x="10607040" y="4767580"/>
                    <a:pt x="10497820" y="4876800"/>
                    <a:pt x="10363200" y="4876800"/>
                  </a:cubicBezTo>
                  <a:lnTo>
                    <a:pt x="243840" y="4876800"/>
                  </a:lnTo>
                  <a:cubicBezTo>
                    <a:pt x="109220" y="4876800"/>
                    <a:pt x="0" y="4767580"/>
                    <a:pt x="0" y="4632960"/>
                  </a:cubicBezTo>
                  <a:close/>
                </a:path>
              </a:pathLst>
            </a:custGeom>
            <a:solidFill>
              <a:srgbClr val="20203A"/>
            </a:solid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9875520" y="4315968"/>
            <a:ext cx="1097280" cy="1097280"/>
            <a:chOff x="0" y="0"/>
            <a:chExt cx="1463040" cy="146304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1463040" cy="1463040"/>
            </a:xfrm>
            <a:custGeom>
              <a:avLst/>
              <a:gdLst/>
              <a:ahLst/>
              <a:cxnLst/>
              <a:rect r="r" b="b" t="t" l="l"/>
              <a:pathLst>
                <a:path h="1463040" w="1463040">
                  <a:moveTo>
                    <a:pt x="0" y="731520"/>
                  </a:moveTo>
                  <a:cubicBezTo>
                    <a:pt x="0" y="327533"/>
                    <a:pt x="327533" y="0"/>
                    <a:pt x="731520" y="0"/>
                  </a:cubicBezTo>
                  <a:cubicBezTo>
                    <a:pt x="1135507" y="0"/>
                    <a:pt x="1463040" y="327533"/>
                    <a:pt x="1463040" y="731520"/>
                  </a:cubicBezTo>
                  <a:cubicBezTo>
                    <a:pt x="1463040" y="1135507"/>
                    <a:pt x="1135507" y="1463040"/>
                    <a:pt x="731520" y="1463040"/>
                  </a:cubicBezTo>
                  <a:cubicBezTo>
                    <a:pt x="327533" y="1463040"/>
                    <a:pt x="0" y="1135507"/>
                    <a:pt x="0" y="731520"/>
                  </a:cubicBezTo>
                  <a:close/>
                </a:path>
              </a:pathLst>
            </a:custGeom>
            <a:solidFill>
              <a:srgbClr val="6F6F95"/>
            </a:solidFill>
          </p:spPr>
        </p:sp>
      </p:grpSp>
      <p:grpSp>
        <p:nvGrpSpPr>
          <p:cNvPr name="Group 32" id="32"/>
          <p:cNvGrpSpPr/>
          <p:nvPr/>
        </p:nvGrpSpPr>
        <p:grpSpPr>
          <a:xfrm rot="0">
            <a:off x="10149840" y="4590288"/>
            <a:ext cx="548640" cy="548640"/>
            <a:chOff x="0" y="0"/>
            <a:chExt cx="731520" cy="731520"/>
          </a:xfrm>
        </p:grpSpPr>
        <p:sp>
          <p:nvSpPr>
            <p:cNvPr name="Freeform 33" id="33" descr="preencoded.png"/>
            <p:cNvSpPr/>
            <p:nvPr/>
          </p:nvSpPr>
          <p:spPr>
            <a:xfrm flipH="false" flipV="false" rot="0">
              <a:off x="0" y="0"/>
              <a:ext cx="731520" cy="731520"/>
            </a:xfrm>
            <a:custGeom>
              <a:avLst/>
              <a:gdLst/>
              <a:ahLst/>
              <a:cxnLst/>
              <a:rect r="r" b="b" t="t" l="l"/>
              <a:pathLst>
                <a:path h="731520" w="731520">
                  <a:moveTo>
                    <a:pt x="0" y="0"/>
                  </a:moveTo>
                  <a:lnTo>
                    <a:pt x="731520" y="0"/>
                  </a:lnTo>
                  <a:lnTo>
                    <a:pt x="731520" y="731520"/>
                  </a:lnTo>
                  <a:lnTo>
                    <a:pt x="0" y="731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grpSp>
        <p:nvGrpSpPr>
          <p:cNvPr name="Group 34" id="34"/>
          <p:cNvGrpSpPr/>
          <p:nvPr/>
        </p:nvGrpSpPr>
        <p:grpSpPr>
          <a:xfrm rot="0">
            <a:off x="11228832" y="4315968"/>
            <a:ext cx="5669280" cy="1097280"/>
            <a:chOff x="0" y="0"/>
            <a:chExt cx="7559040" cy="146304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7559040" cy="1463040"/>
            </a:xfrm>
            <a:custGeom>
              <a:avLst/>
              <a:gdLst/>
              <a:ahLst/>
              <a:cxnLst/>
              <a:rect r="r" b="b" t="t" l="l"/>
              <a:pathLst>
                <a:path h="1463040" w="7559040">
                  <a:moveTo>
                    <a:pt x="0" y="0"/>
                  </a:moveTo>
                  <a:lnTo>
                    <a:pt x="7559040" y="0"/>
                  </a:lnTo>
                  <a:lnTo>
                    <a:pt x="7559040" y="1463040"/>
                  </a:lnTo>
                  <a:lnTo>
                    <a:pt x="0" y="14630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50672" r="0" b="-50672"/>
              </a:stretch>
            </a:blipFill>
          </p:spPr>
        </p:sp>
        <p:sp>
          <p:nvSpPr>
            <p:cNvPr name="TextBox 36" id="36"/>
            <p:cNvSpPr txBox="true"/>
            <p:nvPr/>
          </p:nvSpPr>
          <p:spPr>
            <a:xfrm>
              <a:off x="0" y="0"/>
              <a:ext cx="7559040" cy="146304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532"/>
                </a:lnSpc>
              </a:pPr>
              <a:r>
                <a:rPr lang="en-US" sz="3200" b="true">
                  <a:solidFill>
                    <a:srgbClr val="F7F2EB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Tesouro Educa+</a:t>
              </a:r>
            </a:p>
          </p:txBody>
        </p:sp>
      </p:grpSp>
      <p:sp>
        <p:nvSpPr>
          <p:cNvPr name="TextBox 37" id="37"/>
          <p:cNvSpPr txBox="true"/>
          <p:nvPr/>
        </p:nvSpPr>
        <p:spPr>
          <a:xfrm rot="0">
            <a:off x="9875520" y="5575554"/>
            <a:ext cx="6912864" cy="18127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0"/>
              </a:lnSpc>
            </a:pPr>
            <a:r>
              <a:rPr lang="en-US" sz="2300">
                <a:solidFill>
                  <a:srgbClr val="A0A0BE"/>
                </a:solidFill>
                <a:latin typeface="Calibri (MS)"/>
                <a:ea typeface="Calibri (MS)"/>
                <a:cs typeface="Calibri (MS)"/>
                <a:sym typeface="Calibri (MS)"/>
              </a:rPr>
              <a:t>Mesma ideia, voltada aos estudos: paga uma renda mensal por 5 anos para custear a faculdade do filho — ou a sua.</a:t>
            </a:r>
          </a:p>
        </p:txBody>
      </p:sp>
      <p:grpSp>
        <p:nvGrpSpPr>
          <p:cNvPr name="Group 38" id="38"/>
          <p:cNvGrpSpPr/>
          <p:nvPr/>
        </p:nvGrpSpPr>
        <p:grpSpPr>
          <a:xfrm rot="0">
            <a:off x="1005840" y="7827264"/>
            <a:ext cx="16276320" cy="1426464"/>
            <a:chOff x="0" y="0"/>
            <a:chExt cx="21701760" cy="1901952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21701759" cy="1901952"/>
            </a:xfrm>
            <a:custGeom>
              <a:avLst/>
              <a:gdLst/>
              <a:ahLst/>
              <a:cxnLst/>
              <a:rect r="r" b="b" t="t" l="l"/>
              <a:pathLst>
                <a:path h="1901952" w="21701759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21457920" y="0"/>
                  </a:lnTo>
                  <a:cubicBezTo>
                    <a:pt x="21592539" y="0"/>
                    <a:pt x="21701759" y="109220"/>
                    <a:pt x="21701759" y="243840"/>
                  </a:cubicBezTo>
                  <a:lnTo>
                    <a:pt x="21701759" y="1658112"/>
                  </a:lnTo>
                  <a:cubicBezTo>
                    <a:pt x="21701759" y="1792732"/>
                    <a:pt x="21592539" y="1901952"/>
                    <a:pt x="21457920" y="1901952"/>
                  </a:cubicBezTo>
                  <a:lnTo>
                    <a:pt x="243840" y="1901952"/>
                  </a:lnTo>
                  <a:cubicBezTo>
                    <a:pt x="109220" y="1901952"/>
                    <a:pt x="0" y="1792732"/>
                    <a:pt x="0" y="1658112"/>
                  </a:cubicBezTo>
                  <a:close/>
                </a:path>
              </a:pathLst>
            </a:custGeom>
            <a:solidFill>
              <a:srgbClr val="292946"/>
            </a:solidFill>
          </p:spPr>
        </p:sp>
      </p:grpSp>
      <p:grpSp>
        <p:nvGrpSpPr>
          <p:cNvPr name="Group 40" id="40"/>
          <p:cNvGrpSpPr/>
          <p:nvPr/>
        </p:nvGrpSpPr>
        <p:grpSpPr>
          <a:xfrm rot="0">
            <a:off x="1463040" y="7827264"/>
            <a:ext cx="15544800" cy="475488"/>
            <a:chOff x="0" y="0"/>
            <a:chExt cx="20726400" cy="633984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20726400" cy="633984"/>
            </a:xfrm>
            <a:custGeom>
              <a:avLst/>
              <a:gdLst/>
              <a:ahLst/>
              <a:cxnLst/>
              <a:rect r="r" b="b" t="t" l="l"/>
              <a:pathLst>
                <a:path h="633984" w="20726400">
                  <a:moveTo>
                    <a:pt x="0" y="0"/>
                  </a:moveTo>
                  <a:lnTo>
                    <a:pt x="20726400" y="0"/>
                  </a:lnTo>
                  <a:lnTo>
                    <a:pt x="20726400" y="633984"/>
                  </a:lnTo>
                  <a:lnTo>
                    <a:pt x="0" y="63398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587010" r="0" b="-587010"/>
              </a:stretch>
            </a:blipFill>
          </p:spPr>
        </p:sp>
        <p:sp>
          <p:nvSpPr>
            <p:cNvPr name="TextBox 42" id="42"/>
            <p:cNvSpPr txBox="true"/>
            <p:nvPr/>
          </p:nvSpPr>
          <p:spPr>
            <a:xfrm>
              <a:off x="0" y="-38100"/>
              <a:ext cx="20726400" cy="67208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400"/>
                </a:lnSpc>
              </a:pPr>
              <a:r>
                <a:rPr lang="en-US" b="true" sz="2000" spc="300">
                  <a:solidFill>
                    <a:srgbClr val="E4BE7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RECURSOS GRATUITOS</a:t>
              </a:r>
            </a:p>
          </p:txBody>
        </p:sp>
      </p:grpSp>
      <p:grpSp>
        <p:nvGrpSpPr>
          <p:cNvPr name="Group 43" id="43"/>
          <p:cNvGrpSpPr/>
          <p:nvPr/>
        </p:nvGrpSpPr>
        <p:grpSpPr>
          <a:xfrm rot="0">
            <a:off x="1499616" y="8613648"/>
            <a:ext cx="292608" cy="292608"/>
            <a:chOff x="0" y="0"/>
            <a:chExt cx="390144" cy="390144"/>
          </a:xfrm>
        </p:grpSpPr>
        <p:sp>
          <p:nvSpPr>
            <p:cNvPr name="Freeform 44" id="44" descr="preencoded.png"/>
            <p:cNvSpPr/>
            <p:nvPr/>
          </p:nvSpPr>
          <p:spPr>
            <a:xfrm flipH="false" flipV="false" rot="0">
              <a:off x="0" y="0"/>
              <a:ext cx="390144" cy="390144"/>
            </a:xfrm>
            <a:custGeom>
              <a:avLst/>
              <a:gdLst/>
              <a:ahLst/>
              <a:cxnLst/>
              <a:rect r="r" b="b" t="t" l="l"/>
              <a:pathLst>
                <a:path h="390144" w="390144">
                  <a:moveTo>
                    <a:pt x="0" y="0"/>
                  </a:moveTo>
                  <a:lnTo>
                    <a:pt x="390144" y="0"/>
                  </a:lnTo>
                  <a:lnTo>
                    <a:pt x="390144" y="390144"/>
                  </a:lnTo>
                  <a:lnTo>
                    <a:pt x="0" y="3901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sp>
        <p:nvSpPr>
          <p:cNvPr name="TextBox 45" id="45"/>
          <p:cNvSpPr txBox="true"/>
          <p:nvPr/>
        </p:nvSpPr>
        <p:spPr>
          <a:xfrm rot="0">
            <a:off x="1993392" y="8447532"/>
            <a:ext cx="14977872" cy="12451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b="true" sz="2400" u="sng">
                <a:solidFill>
                  <a:srgbClr val="E4BE78"/>
                </a:solidFill>
                <a:latin typeface="Calibri (MS) Bold"/>
                <a:ea typeface="Calibri (MS) Bold"/>
                <a:cs typeface="Calibri (MS) Bold"/>
                <a:sym typeface="Calibri (MS) Bold"/>
                <a:hlinkClick r:id="rId8" tooltip="https://www.tesourodireto.com.br/"/>
              </a:rPr>
              <a:t>Tesouro Direto · simuladores gratuitos</a:t>
            </a:r>
          </a:p>
          <a:p>
            <a:pPr algn="l">
              <a:lnSpc>
                <a:spcPts val="2520"/>
              </a:lnSpc>
            </a:pPr>
            <a:r>
              <a:rPr lang="en-US" sz="2100">
                <a:solidFill>
                  <a:srgbClr val="A0A0BE"/>
                </a:solidFill>
                <a:latin typeface="Calibri (MS)"/>
                <a:ea typeface="Calibri (MS)"/>
                <a:cs typeface="Calibri (MS)"/>
                <a:sym typeface="Calibri (MS)"/>
              </a:rPr>
              <a:t>Faça simulações e abra conta numa corretora — investimento garantido pelo Governo Federal.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616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05840" y="9290304"/>
            <a:ext cx="1280160" cy="548640"/>
            <a:chOff x="0" y="0"/>
            <a:chExt cx="1706880" cy="7315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06880" cy="731520"/>
            </a:xfrm>
            <a:custGeom>
              <a:avLst/>
              <a:gdLst/>
              <a:ahLst/>
              <a:cxnLst/>
              <a:rect r="r" b="b" t="t" l="l"/>
              <a:pathLst>
                <a:path h="731520" w="1706880">
                  <a:moveTo>
                    <a:pt x="0" y="0"/>
                  </a:moveTo>
                  <a:lnTo>
                    <a:pt x="1706880" y="0"/>
                  </a:lnTo>
                  <a:lnTo>
                    <a:pt x="170688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4987" t="0" r="-4987" b="0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706880" cy="76962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280"/>
                </a:lnSpc>
              </a:pPr>
              <a:r>
                <a:rPr lang="en-US" sz="1900">
                  <a:solidFill>
                    <a:srgbClr val="A0A0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22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05840" y="603504"/>
            <a:ext cx="16459200" cy="548640"/>
            <a:chOff x="0" y="0"/>
            <a:chExt cx="21945600" cy="73152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1945600" cy="731520"/>
            </a:xfrm>
            <a:custGeom>
              <a:avLst/>
              <a:gdLst/>
              <a:ahLst/>
              <a:cxnLst/>
              <a:rect r="r" b="b" t="t" l="l"/>
              <a:pathLst>
                <a:path h="731520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534551" r="0" b="-534551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21945600" cy="77914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640"/>
                </a:lnSpc>
              </a:pPr>
              <a:r>
                <a:rPr lang="en-US" b="true" sz="2200" spc="399">
                  <a:solidFill>
                    <a:srgbClr val="E4BE7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MÓDULO 3 · APOSENTADORIA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05840" y="1353312"/>
            <a:ext cx="1170432" cy="1170432"/>
            <a:chOff x="0" y="0"/>
            <a:chExt cx="1560576" cy="156057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560576" cy="1560576"/>
            </a:xfrm>
            <a:custGeom>
              <a:avLst/>
              <a:gdLst/>
              <a:ahLst/>
              <a:cxnLst/>
              <a:rect r="r" b="b" t="t" l="l"/>
              <a:pathLst>
                <a:path h="1560576" w="1560576">
                  <a:moveTo>
                    <a:pt x="0" y="780288"/>
                  </a:moveTo>
                  <a:cubicBezTo>
                    <a:pt x="0" y="349377"/>
                    <a:pt x="349377" y="0"/>
                    <a:pt x="780288" y="0"/>
                  </a:cubicBezTo>
                  <a:cubicBezTo>
                    <a:pt x="1211199" y="0"/>
                    <a:pt x="1560576" y="349377"/>
                    <a:pt x="1560576" y="780288"/>
                  </a:cubicBezTo>
                  <a:cubicBezTo>
                    <a:pt x="1560576" y="1211199"/>
                    <a:pt x="1211199" y="1560576"/>
                    <a:pt x="780288" y="1560576"/>
                  </a:cubicBezTo>
                  <a:cubicBezTo>
                    <a:pt x="349377" y="1560576"/>
                    <a:pt x="0" y="1211199"/>
                    <a:pt x="0" y="780288"/>
                  </a:cubicBezTo>
                  <a:close/>
                </a:path>
              </a:pathLst>
            </a:custGeom>
            <a:solidFill>
              <a:srgbClr val="2B2B4C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298448" y="1645920"/>
            <a:ext cx="585216" cy="585216"/>
            <a:chOff x="0" y="0"/>
            <a:chExt cx="780288" cy="780288"/>
          </a:xfrm>
        </p:grpSpPr>
        <p:sp>
          <p:nvSpPr>
            <p:cNvPr name="Freeform 11" id="11" descr="preencoded.png"/>
            <p:cNvSpPr/>
            <p:nvPr/>
          </p:nvSpPr>
          <p:spPr>
            <a:xfrm flipH="false" flipV="false" rot="0">
              <a:off x="0" y="0"/>
              <a:ext cx="780288" cy="780288"/>
            </a:xfrm>
            <a:custGeom>
              <a:avLst/>
              <a:gdLst/>
              <a:ahLst/>
              <a:cxnLst/>
              <a:rect r="r" b="b" t="t" l="l"/>
              <a:pathLst>
                <a:path h="780288" w="780288">
                  <a:moveTo>
                    <a:pt x="0" y="0"/>
                  </a:moveTo>
                  <a:lnTo>
                    <a:pt x="780288" y="0"/>
                  </a:lnTo>
                  <a:lnTo>
                    <a:pt x="780288" y="780288"/>
                  </a:lnTo>
                  <a:lnTo>
                    <a:pt x="0" y="7802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2450592" y="1280160"/>
            <a:ext cx="14813280" cy="1353312"/>
            <a:chOff x="0" y="0"/>
            <a:chExt cx="19751040" cy="180441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9751039" cy="1804416"/>
            </a:xfrm>
            <a:custGeom>
              <a:avLst/>
              <a:gdLst/>
              <a:ahLst/>
              <a:cxnLst/>
              <a:rect r="r" b="b" t="t" l="l"/>
              <a:pathLst>
                <a:path h="1804416" w="19751039">
                  <a:moveTo>
                    <a:pt x="0" y="0"/>
                  </a:moveTo>
                  <a:lnTo>
                    <a:pt x="19751039" y="0"/>
                  </a:lnTo>
                  <a:lnTo>
                    <a:pt x="19751039" y="1804416"/>
                  </a:lnTo>
                  <a:lnTo>
                    <a:pt x="0" y="180441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63282" r="0" b="-163282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19050"/>
              <a:ext cx="19751040" cy="182346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927"/>
                </a:lnSpc>
              </a:pPr>
              <a:r>
                <a:rPr lang="en-US" sz="5200" b="true">
                  <a:solidFill>
                    <a:srgbClr val="F7F2EB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 ordem dos aportes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005840" y="3108960"/>
            <a:ext cx="16276320" cy="1060704"/>
            <a:chOff x="0" y="0"/>
            <a:chExt cx="21701760" cy="1414272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1701759" cy="1414272"/>
            </a:xfrm>
            <a:custGeom>
              <a:avLst/>
              <a:gdLst/>
              <a:ahLst/>
              <a:cxnLst/>
              <a:rect r="r" b="b" t="t" l="l"/>
              <a:pathLst>
                <a:path h="1414272" w="21701759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21457920" y="0"/>
                  </a:lnTo>
                  <a:cubicBezTo>
                    <a:pt x="21592539" y="0"/>
                    <a:pt x="21701759" y="109220"/>
                    <a:pt x="21701759" y="243840"/>
                  </a:cubicBezTo>
                  <a:lnTo>
                    <a:pt x="21701759" y="1170432"/>
                  </a:lnTo>
                  <a:cubicBezTo>
                    <a:pt x="21701759" y="1305052"/>
                    <a:pt x="21592539" y="1414272"/>
                    <a:pt x="21457920" y="1414272"/>
                  </a:cubicBezTo>
                  <a:lnTo>
                    <a:pt x="243840" y="1414272"/>
                  </a:lnTo>
                  <a:cubicBezTo>
                    <a:pt x="109220" y="1414272"/>
                    <a:pt x="0" y="1305052"/>
                    <a:pt x="0" y="1170432"/>
                  </a:cubicBezTo>
                  <a:close/>
                </a:path>
              </a:pathLst>
            </a:custGeom>
            <a:solidFill>
              <a:srgbClr val="292946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316736" y="3310128"/>
            <a:ext cx="658368" cy="658368"/>
            <a:chOff x="0" y="0"/>
            <a:chExt cx="877824" cy="87782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77824" cy="877824"/>
            </a:xfrm>
            <a:custGeom>
              <a:avLst/>
              <a:gdLst/>
              <a:ahLst/>
              <a:cxnLst/>
              <a:rect r="r" b="b" t="t" l="l"/>
              <a:pathLst>
                <a:path h="877824" w="877824">
                  <a:moveTo>
                    <a:pt x="0" y="438912"/>
                  </a:moveTo>
                  <a:cubicBezTo>
                    <a:pt x="0" y="196469"/>
                    <a:pt x="196469" y="0"/>
                    <a:pt x="438912" y="0"/>
                  </a:cubicBezTo>
                  <a:cubicBezTo>
                    <a:pt x="681355" y="0"/>
                    <a:pt x="877824" y="196469"/>
                    <a:pt x="877824" y="438912"/>
                  </a:cubicBezTo>
                  <a:cubicBezTo>
                    <a:pt x="877824" y="681355"/>
                    <a:pt x="681355" y="877824"/>
                    <a:pt x="438912" y="877824"/>
                  </a:cubicBezTo>
                  <a:cubicBezTo>
                    <a:pt x="196469" y="877824"/>
                    <a:pt x="0" y="681355"/>
                    <a:pt x="0" y="438912"/>
                  </a:cubicBezTo>
                  <a:close/>
                </a:path>
              </a:pathLst>
            </a:custGeom>
            <a:solidFill>
              <a:srgbClr val="E4BE78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316736" y="3310128"/>
            <a:ext cx="658368" cy="658368"/>
            <a:chOff x="0" y="0"/>
            <a:chExt cx="877824" cy="877824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77824" cy="877824"/>
            </a:xfrm>
            <a:custGeom>
              <a:avLst/>
              <a:gdLst/>
              <a:ahLst/>
              <a:cxnLst/>
              <a:rect r="r" b="b" t="t" l="l"/>
              <a:pathLst>
                <a:path h="877824" w="877824">
                  <a:moveTo>
                    <a:pt x="0" y="0"/>
                  </a:moveTo>
                  <a:lnTo>
                    <a:pt x="877824" y="0"/>
                  </a:lnTo>
                  <a:lnTo>
                    <a:pt x="877824" y="877824"/>
                  </a:lnTo>
                  <a:lnTo>
                    <a:pt x="0" y="87782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78303" t="0" r="-78303" b="0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28575"/>
              <a:ext cx="877824" cy="90639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3840"/>
                </a:lnSpc>
              </a:pPr>
              <a:r>
                <a:rPr lang="en-US" sz="3200" b="true">
                  <a:solidFill>
                    <a:srgbClr val="1A143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1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2340864" y="3108960"/>
            <a:ext cx="14630400" cy="1060704"/>
            <a:chOff x="0" y="0"/>
            <a:chExt cx="19507200" cy="1414272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9507200" cy="1414272"/>
            </a:xfrm>
            <a:custGeom>
              <a:avLst/>
              <a:gdLst/>
              <a:ahLst/>
              <a:cxnLst/>
              <a:rect r="r" b="b" t="t" l="l"/>
              <a:pathLst>
                <a:path h="1414272" w="19507200">
                  <a:moveTo>
                    <a:pt x="0" y="0"/>
                  </a:moveTo>
                  <a:lnTo>
                    <a:pt x="19507200" y="0"/>
                  </a:lnTo>
                  <a:lnTo>
                    <a:pt x="19507200" y="1414272"/>
                  </a:lnTo>
                  <a:lnTo>
                    <a:pt x="0" y="141427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18759" r="0" b="-218759"/>
              </a:stretch>
            </a:blip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47625"/>
              <a:ext cx="19507200" cy="1461897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939"/>
                </a:lnSpc>
              </a:pPr>
              <a:r>
                <a:rPr lang="en-US" sz="2499" b="true">
                  <a:solidFill>
                    <a:srgbClr val="F7F2E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Quite dívidas caras  —  </a:t>
              </a:r>
              <a:r>
                <a:rPr lang="en-US" sz="2499">
                  <a:solidFill>
                    <a:srgbClr val="A0A0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Cartão e cheque especial primeiro. Nenhum investimento rende mais do que essas dívidas custam.</a:t>
              </a: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1005840" y="4315968"/>
            <a:ext cx="16276320" cy="1060704"/>
            <a:chOff x="0" y="0"/>
            <a:chExt cx="21701760" cy="1414272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21701759" cy="1414272"/>
            </a:xfrm>
            <a:custGeom>
              <a:avLst/>
              <a:gdLst/>
              <a:ahLst/>
              <a:cxnLst/>
              <a:rect r="r" b="b" t="t" l="l"/>
              <a:pathLst>
                <a:path h="1414272" w="21701759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21457920" y="0"/>
                  </a:lnTo>
                  <a:cubicBezTo>
                    <a:pt x="21592539" y="0"/>
                    <a:pt x="21701759" y="109220"/>
                    <a:pt x="21701759" y="243840"/>
                  </a:cubicBezTo>
                  <a:lnTo>
                    <a:pt x="21701759" y="1170432"/>
                  </a:lnTo>
                  <a:cubicBezTo>
                    <a:pt x="21701759" y="1305052"/>
                    <a:pt x="21592539" y="1414272"/>
                    <a:pt x="21457920" y="1414272"/>
                  </a:cubicBezTo>
                  <a:lnTo>
                    <a:pt x="243840" y="1414272"/>
                  </a:lnTo>
                  <a:cubicBezTo>
                    <a:pt x="109220" y="1414272"/>
                    <a:pt x="0" y="1305052"/>
                    <a:pt x="0" y="1170432"/>
                  </a:cubicBezTo>
                  <a:close/>
                </a:path>
              </a:pathLst>
            </a:custGeom>
            <a:solidFill>
              <a:srgbClr val="292946"/>
            </a:solid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1316736" y="4517136"/>
            <a:ext cx="658368" cy="658368"/>
            <a:chOff x="0" y="0"/>
            <a:chExt cx="877824" cy="877824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877824" cy="877824"/>
            </a:xfrm>
            <a:custGeom>
              <a:avLst/>
              <a:gdLst/>
              <a:ahLst/>
              <a:cxnLst/>
              <a:rect r="r" b="b" t="t" l="l"/>
              <a:pathLst>
                <a:path h="877824" w="877824">
                  <a:moveTo>
                    <a:pt x="0" y="438912"/>
                  </a:moveTo>
                  <a:cubicBezTo>
                    <a:pt x="0" y="196469"/>
                    <a:pt x="196469" y="0"/>
                    <a:pt x="438912" y="0"/>
                  </a:cubicBezTo>
                  <a:cubicBezTo>
                    <a:pt x="681355" y="0"/>
                    <a:pt x="877824" y="196469"/>
                    <a:pt x="877824" y="438912"/>
                  </a:cubicBezTo>
                  <a:cubicBezTo>
                    <a:pt x="877824" y="681355"/>
                    <a:pt x="681355" y="877824"/>
                    <a:pt x="438912" y="877824"/>
                  </a:cubicBezTo>
                  <a:cubicBezTo>
                    <a:pt x="196469" y="877824"/>
                    <a:pt x="0" y="681355"/>
                    <a:pt x="0" y="438912"/>
                  </a:cubicBezTo>
                  <a:close/>
                </a:path>
              </a:pathLst>
            </a:custGeom>
            <a:solidFill>
              <a:srgbClr val="E4BE78"/>
            </a:solidFill>
          </p:spPr>
        </p:sp>
      </p:grpSp>
      <p:grpSp>
        <p:nvGrpSpPr>
          <p:cNvPr name="Group 29" id="29"/>
          <p:cNvGrpSpPr/>
          <p:nvPr/>
        </p:nvGrpSpPr>
        <p:grpSpPr>
          <a:xfrm rot="0">
            <a:off x="1316736" y="4517136"/>
            <a:ext cx="658368" cy="658368"/>
            <a:chOff x="0" y="0"/>
            <a:chExt cx="877824" cy="877824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877824" cy="877824"/>
            </a:xfrm>
            <a:custGeom>
              <a:avLst/>
              <a:gdLst/>
              <a:ahLst/>
              <a:cxnLst/>
              <a:rect r="r" b="b" t="t" l="l"/>
              <a:pathLst>
                <a:path h="877824" w="877824">
                  <a:moveTo>
                    <a:pt x="0" y="0"/>
                  </a:moveTo>
                  <a:lnTo>
                    <a:pt x="877824" y="0"/>
                  </a:lnTo>
                  <a:lnTo>
                    <a:pt x="877824" y="877824"/>
                  </a:lnTo>
                  <a:lnTo>
                    <a:pt x="0" y="87782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78303" t="0" r="-78303" b="0"/>
              </a:stretch>
            </a:blip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28575"/>
              <a:ext cx="877824" cy="90639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3840"/>
                </a:lnSpc>
              </a:pPr>
              <a:r>
                <a:rPr lang="en-US" sz="3200" b="true">
                  <a:solidFill>
                    <a:srgbClr val="1A143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2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2340864" y="4315968"/>
            <a:ext cx="14630400" cy="1060704"/>
            <a:chOff x="0" y="0"/>
            <a:chExt cx="19507200" cy="1414272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19507200" cy="1414272"/>
            </a:xfrm>
            <a:custGeom>
              <a:avLst/>
              <a:gdLst/>
              <a:ahLst/>
              <a:cxnLst/>
              <a:rect r="r" b="b" t="t" l="l"/>
              <a:pathLst>
                <a:path h="1414272" w="19507200">
                  <a:moveTo>
                    <a:pt x="0" y="0"/>
                  </a:moveTo>
                  <a:lnTo>
                    <a:pt x="19507200" y="0"/>
                  </a:lnTo>
                  <a:lnTo>
                    <a:pt x="19507200" y="1414272"/>
                  </a:lnTo>
                  <a:lnTo>
                    <a:pt x="0" y="141427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18759" r="0" b="-218759"/>
              </a:stretch>
            </a:blip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47625"/>
              <a:ext cx="19507200" cy="1461897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939"/>
                </a:lnSpc>
              </a:pPr>
              <a:r>
                <a:rPr lang="en-US" sz="2499" b="true">
                  <a:solidFill>
                    <a:srgbClr val="F7F2E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Monte a reserva  —  </a:t>
              </a:r>
              <a:r>
                <a:rPr lang="en-US" sz="2499">
                  <a:solidFill>
                    <a:srgbClr val="A0A0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3 a 6 meses de gastos em Tesouro Selic ou CDB de liquidez diária.</a:t>
              </a: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1005840" y="5522976"/>
            <a:ext cx="16276320" cy="1060704"/>
            <a:chOff x="0" y="0"/>
            <a:chExt cx="21701760" cy="1414272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21701759" cy="1414272"/>
            </a:xfrm>
            <a:custGeom>
              <a:avLst/>
              <a:gdLst/>
              <a:ahLst/>
              <a:cxnLst/>
              <a:rect r="r" b="b" t="t" l="l"/>
              <a:pathLst>
                <a:path h="1414272" w="21701759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21457920" y="0"/>
                  </a:lnTo>
                  <a:cubicBezTo>
                    <a:pt x="21592539" y="0"/>
                    <a:pt x="21701759" y="109220"/>
                    <a:pt x="21701759" y="243840"/>
                  </a:cubicBezTo>
                  <a:lnTo>
                    <a:pt x="21701759" y="1170432"/>
                  </a:lnTo>
                  <a:cubicBezTo>
                    <a:pt x="21701759" y="1305052"/>
                    <a:pt x="21592539" y="1414272"/>
                    <a:pt x="21457920" y="1414272"/>
                  </a:cubicBezTo>
                  <a:lnTo>
                    <a:pt x="243840" y="1414272"/>
                  </a:lnTo>
                  <a:cubicBezTo>
                    <a:pt x="109220" y="1414272"/>
                    <a:pt x="0" y="1305052"/>
                    <a:pt x="0" y="1170432"/>
                  </a:cubicBezTo>
                  <a:close/>
                </a:path>
              </a:pathLst>
            </a:custGeom>
            <a:solidFill>
              <a:srgbClr val="20203A"/>
            </a:solidFill>
          </p:spPr>
        </p:sp>
      </p:grpSp>
      <p:grpSp>
        <p:nvGrpSpPr>
          <p:cNvPr name="Group 37" id="37"/>
          <p:cNvGrpSpPr/>
          <p:nvPr/>
        </p:nvGrpSpPr>
        <p:grpSpPr>
          <a:xfrm rot="0">
            <a:off x="1316736" y="5724144"/>
            <a:ext cx="658368" cy="658368"/>
            <a:chOff x="0" y="0"/>
            <a:chExt cx="877824" cy="877824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877824" cy="877824"/>
            </a:xfrm>
            <a:custGeom>
              <a:avLst/>
              <a:gdLst/>
              <a:ahLst/>
              <a:cxnLst/>
              <a:rect r="r" b="b" t="t" l="l"/>
              <a:pathLst>
                <a:path h="877824" w="877824">
                  <a:moveTo>
                    <a:pt x="0" y="438912"/>
                  </a:moveTo>
                  <a:cubicBezTo>
                    <a:pt x="0" y="196469"/>
                    <a:pt x="196469" y="0"/>
                    <a:pt x="438912" y="0"/>
                  </a:cubicBezTo>
                  <a:cubicBezTo>
                    <a:pt x="681355" y="0"/>
                    <a:pt x="877824" y="196469"/>
                    <a:pt x="877824" y="438912"/>
                  </a:cubicBezTo>
                  <a:cubicBezTo>
                    <a:pt x="877824" y="681355"/>
                    <a:pt x="681355" y="877824"/>
                    <a:pt x="438912" y="877824"/>
                  </a:cubicBezTo>
                  <a:cubicBezTo>
                    <a:pt x="196469" y="877824"/>
                    <a:pt x="0" y="681355"/>
                    <a:pt x="0" y="438912"/>
                  </a:cubicBezTo>
                  <a:close/>
                </a:path>
              </a:pathLst>
            </a:custGeom>
            <a:solidFill>
              <a:srgbClr val="6F6F95"/>
            </a:solidFill>
          </p:spPr>
        </p:sp>
      </p:grpSp>
      <p:grpSp>
        <p:nvGrpSpPr>
          <p:cNvPr name="Group 39" id="39"/>
          <p:cNvGrpSpPr/>
          <p:nvPr/>
        </p:nvGrpSpPr>
        <p:grpSpPr>
          <a:xfrm rot="0">
            <a:off x="1316736" y="5724144"/>
            <a:ext cx="658368" cy="658368"/>
            <a:chOff x="0" y="0"/>
            <a:chExt cx="877824" cy="877824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877824" cy="877824"/>
            </a:xfrm>
            <a:custGeom>
              <a:avLst/>
              <a:gdLst/>
              <a:ahLst/>
              <a:cxnLst/>
              <a:rect r="r" b="b" t="t" l="l"/>
              <a:pathLst>
                <a:path h="877824" w="877824">
                  <a:moveTo>
                    <a:pt x="0" y="0"/>
                  </a:moveTo>
                  <a:lnTo>
                    <a:pt x="877824" y="0"/>
                  </a:lnTo>
                  <a:lnTo>
                    <a:pt x="877824" y="877824"/>
                  </a:lnTo>
                  <a:lnTo>
                    <a:pt x="0" y="87782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78303" t="0" r="-78303" b="0"/>
              </a:stretch>
            </a:blipFill>
          </p:spPr>
        </p:sp>
        <p:sp>
          <p:nvSpPr>
            <p:cNvPr name="TextBox 41" id="41"/>
            <p:cNvSpPr txBox="true"/>
            <p:nvPr/>
          </p:nvSpPr>
          <p:spPr>
            <a:xfrm>
              <a:off x="0" y="-28575"/>
              <a:ext cx="877824" cy="90639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3840"/>
                </a:lnSpc>
              </a:pPr>
              <a:r>
                <a:rPr lang="en-US" sz="3200" b="true">
                  <a:solidFill>
                    <a:srgbClr val="1A143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3</a:t>
              </a:r>
            </a:p>
          </p:txBody>
        </p:sp>
      </p:grpSp>
      <p:grpSp>
        <p:nvGrpSpPr>
          <p:cNvPr name="Group 42" id="42"/>
          <p:cNvGrpSpPr/>
          <p:nvPr/>
        </p:nvGrpSpPr>
        <p:grpSpPr>
          <a:xfrm rot="0">
            <a:off x="2340864" y="5522976"/>
            <a:ext cx="14630400" cy="1060704"/>
            <a:chOff x="0" y="0"/>
            <a:chExt cx="19507200" cy="1414272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19507200" cy="1414272"/>
            </a:xfrm>
            <a:custGeom>
              <a:avLst/>
              <a:gdLst/>
              <a:ahLst/>
              <a:cxnLst/>
              <a:rect r="r" b="b" t="t" l="l"/>
              <a:pathLst>
                <a:path h="1414272" w="19507200">
                  <a:moveTo>
                    <a:pt x="0" y="0"/>
                  </a:moveTo>
                  <a:lnTo>
                    <a:pt x="19507200" y="0"/>
                  </a:lnTo>
                  <a:lnTo>
                    <a:pt x="19507200" y="1414272"/>
                  </a:lnTo>
                  <a:lnTo>
                    <a:pt x="0" y="141427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18759" r="0" b="-218759"/>
              </a:stretch>
            </a:blipFill>
          </p:spPr>
        </p:sp>
        <p:sp>
          <p:nvSpPr>
            <p:cNvPr name="TextBox 44" id="44"/>
            <p:cNvSpPr txBox="true"/>
            <p:nvPr/>
          </p:nvSpPr>
          <p:spPr>
            <a:xfrm>
              <a:off x="0" y="-47625"/>
              <a:ext cx="19507200" cy="1461897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939"/>
                </a:lnSpc>
              </a:pPr>
              <a:r>
                <a:rPr lang="en-US" sz="2499" b="true">
                  <a:solidFill>
                    <a:srgbClr val="F7F2E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Pegue o "match"  —  </a:t>
              </a:r>
              <a:r>
                <a:rPr lang="en-US" sz="2499">
                  <a:solidFill>
                    <a:srgbClr val="A0A0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Se a empresa oferece previdência patrocinada, contribua o suficiente para receber a parte dela.</a:t>
              </a:r>
            </a:p>
          </p:txBody>
        </p:sp>
      </p:grpSp>
      <p:grpSp>
        <p:nvGrpSpPr>
          <p:cNvPr name="Group 45" id="45"/>
          <p:cNvGrpSpPr/>
          <p:nvPr/>
        </p:nvGrpSpPr>
        <p:grpSpPr>
          <a:xfrm rot="0">
            <a:off x="1005840" y="6729984"/>
            <a:ext cx="16276320" cy="1060704"/>
            <a:chOff x="0" y="0"/>
            <a:chExt cx="21701760" cy="1414272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21701759" cy="1414272"/>
            </a:xfrm>
            <a:custGeom>
              <a:avLst/>
              <a:gdLst/>
              <a:ahLst/>
              <a:cxnLst/>
              <a:rect r="r" b="b" t="t" l="l"/>
              <a:pathLst>
                <a:path h="1414272" w="21701759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21457920" y="0"/>
                  </a:lnTo>
                  <a:cubicBezTo>
                    <a:pt x="21592539" y="0"/>
                    <a:pt x="21701759" y="109220"/>
                    <a:pt x="21701759" y="243840"/>
                  </a:cubicBezTo>
                  <a:lnTo>
                    <a:pt x="21701759" y="1170432"/>
                  </a:lnTo>
                  <a:cubicBezTo>
                    <a:pt x="21701759" y="1305052"/>
                    <a:pt x="21592539" y="1414272"/>
                    <a:pt x="21457920" y="1414272"/>
                  </a:cubicBezTo>
                  <a:lnTo>
                    <a:pt x="243840" y="1414272"/>
                  </a:lnTo>
                  <a:cubicBezTo>
                    <a:pt x="109220" y="1414272"/>
                    <a:pt x="0" y="1305052"/>
                    <a:pt x="0" y="1170432"/>
                  </a:cubicBezTo>
                  <a:close/>
                </a:path>
              </a:pathLst>
            </a:custGeom>
            <a:solidFill>
              <a:srgbClr val="20203A"/>
            </a:solidFill>
          </p:spPr>
        </p:sp>
      </p:grpSp>
      <p:grpSp>
        <p:nvGrpSpPr>
          <p:cNvPr name="Group 47" id="47"/>
          <p:cNvGrpSpPr/>
          <p:nvPr/>
        </p:nvGrpSpPr>
        <p:grpSpPr>
          <a:xfrm rot="0">
            <a:off x="1316736" y="6931152"/>
            <a:ext cx="658368" cy="658368"/>
            <a:chOff x="0" y="0"/>
            <a:chExt cx="877824" cy="877824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877824" cy="877824"/>
            </a:xfrm>
            <a:custGeom>
              <a:avLst/>
              <a:gdLst/>
              <a:ahLst/>
              <a:cxnLst/>
              <a:rect r="r" b="b" t="t" l="l"/>
              <a:pathLst>
                <a:path h="877824" w="877824">
                  <a:moveTo>
                    <a:pt x="0" y="438912"/>
                  </a:moveTo>
                  <a:cubicBezTo>
                    <a:pt x="0" y="196469"/>
                    <a:pt x="196469" y="0"/>
                    <a:pt x="438912" y="0"/>
                  </a:cubicBezTo>
                  <a:cubicBezTo>
                    <a:pt x="681355" y="0"/>
                    <a:pt x="877824" y="196469"/>
                    <a:pt x="877824" y="438912"/>
                  </a:cubicBezTo>
                  <a:cubicBezTo>
                    <a:pt x="877824" y="681355"/>
                    <a:pt x="681355" y="877824"/>
                    <a:pt x="438912" y="877824"/>
                  </a:cubicBezTo>
                  <a:cubicBezTo>
                    <a:pt x="196469" y="877824"/>
                    <a:pt x="0" y="681355"/>
                    <a:pt x="0" y="438912"/>
                  </a:cubicBezTo>
                  <a:close/>
                </a:path>
              </a:pathLst>
            </a:custGeom>
            <a:solidFill>
              <a:srgbClr val="6F6F95"/>
            </a:solidFill>
          </p:spPr>
        </p:sp>
      </p:grpSp>
      <p:grpSp>
        <p:nvGrpSpPr>
          <p:cNvPr name="Group 49" id="49"/>
          <p:cNvGrpSpPr/>
          <p:nvPr/>
        </p:nvGrpSpPr>
        <p:grpSpPr>
          <a:xfrm rot="0">
            <a:off x="1316736" y="6931152"/>
            <a:ext cx="658368" cy="658368"/>
            <a:chOff x="0" y="0"/>
            <a:chExt cx="877824" cy="877824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0" y="0"/>
              <a:ext cx="877824" cy="877824"/>
            </a:xfrm>
            <a:custGeom>
              <a:avLst/>
              <a:gdLst/>
              <a:ahLst/>
              <a:cxnLst/>
              <a:rect r="r" b="b" t="t" l="l"/>
              <a:pathLst>
                <a:path h="877824" w="877824">
                  <a:moveTo>
                    <a:pt x="0" y="0"/>
                  </a:moveTo>
                  <a:lnTo>
                    <a:pt x="877824" y="0"/>
                  </a:lnTo>
                  <a:lnTo>
                    <a:pt x="877824" y="877824"/>
                  </a:lnTo>
                  <a:lnTo>
                    <a:pt x="0" y="87782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78303" t="0" r="-78303" b="0"/>
              </a:stretch>
            </a:blipFill>
          </p:spPr>
        </p:sp>
        <p:sp>
          <p:nvSpPr>
            <p:cNvPr name="TextBox 51" id="51"/>
            <p:cNvSpPr txBox="true"/>
            <p:nvPr/>
          </p:nvSpPr>
          <p:spPr>
            <a:xfrm>
              <a:off x="0" y="-28575"/>
              <a:ext cx="877824" cy="90639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3840"/>
                </a:lnSpc>
              </a:pPr>
              <a:r>
                <a:rPr lang="en-US" sz="3200" b="true">
                  <a:solidFill>
                    <a:srgbClr val="1A143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4</a:t>
              </a:r>
            </a:p>
          </p:txBody>
        </p:sp>
      </p:grpSp>
      <p:grpSp>
        <p:nvGrpSpPr>
          <p:cNvPr name="Group 52" id="52"/>
          <p:cNvGrpSpPr/>
          <p:nvPr/>
        </p:nvGrpSpPr>
        <p:grpSpPr>
          <a:xfrm rot="0">
            <a:off x="2340864" y="6729984"/>
            <a:ext cx="14630400" cy="1060704"/>
            <a:chOff x="0" y="0"/>
            <a:chExt cx="19507200" cy="1414272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0"/>
              <a:ext cx="19507200" cy="1414272"/>
            </a:xfrm>
            <a:custGeom>
              <a:avLst/>
              <a:gdLst/>
              <a:ahLst/>
              <a:cxnLst/>
              <a:rect r="r" b="b" t="t" l="l"/>
              <a:pathLst>
                <a:path h="1414272" w="19507200">
                  <a:moveTo>
                    <a:pt x="0" y="0"/>
                  </a:moveTo>
                  <a:lnTo>
                    <a:pt x="19507200" y="0"/>
                  </a:lnTo>
                  <a:lnTo>
                    <a:pt x="19507200" y="1414272"/>
                  </a:lnTo>
                  <a:lnTo>
                    <a:pt x="0" y="141427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18759" r="0" b="-218759"/>
              </a:stretch>
            </a:blipFill>
          </p:spPr>
        </p:sp>
        <p:sp>
          <p:nvSpPr>
            <p:cNvPr name="TextBox 54" id="54"/>
            <p:cNvSpPr txBox="true"/>
            <p:nvPr/>
          </p:nvSpPr>
          <p:spPr>
            <a:xfrm>
              <a:off x="0" y="-47625"/>
              <a:ext cx="19507200" cy="1461897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939"/>
                </a:lnSpc>
              </a:pPr>
              <a:r>
                <a:rPr lang="en-US" sz="2499" b="true">
                  <a:solidFill>
                    <a:srgbClr val="F7F2E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Invista no longo prazo  —  </a:t>
              </a:r>
              <a:r>
                <a:rPr lang="en-US" sz="2499">
                  <a:solidFill>
                    <a:srgbClr val="A0A0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Previdência privada, ETFs e Tesouro IPCA+/RendA+ para o futuro.</a:t>
              </a:r>
            </a:p>
          </p:txBody>
        </p:sp>
      </p:grpSp>
      <p:grpSp>
        <p:nvGrpSpPr>
          <p:cNvPr name="Group 55" id="55"/>
          <p:cNvGrpSpPr/>
          <p:nvPr/>
        </p:nvGrpSpPr>
        <p:grpSpPr>
          <a:xfrm rot="0">
            <a:off x="1005840" y="7936992"/>
            <a:ext cx="16276320" cy="1060704"/>
            <a:chOff x="0" y="0"/>
            <a:chExt cx="21701760" cy="1414272"/>
          </a:xfrm>
        </p:grpSpPr>
        <p:sp>
          <p:nvSpPr>
            <p:cNvPr name="Freeform 56" id="56"/>
            <p:cNvSpPr/>
            <p:nvPr/>
          </p:nvSpPr>
          <p:spPr>
            <a:xfrm flipH="false" flipV="false" rot="0">
              <a:off x="0" y="0"/>
              <a:ext cx="21701759" cy="1414272"/>
            </a:xfrm>
            <a:custGeom>
              <a:avLst/>
              <a:gdLst/>
              <a:ahLst/>
              <a:cxnLst/>
              <a:rect r="r" b="b" t="t" l="l"/>
              <a:pathLst>
                <a:path h="1414272" w="21701759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21457920" y="0"/>
                  </a:lnTo>
                  <a:cubicBezTo>
                    <a:pt x="21592539" y="0"/>
                    <a:pt x="21701759" y="109220"/>
                    <a:pt x="21701759" y="243840"/>
                  </a:cubicBezTo>
                  <a:lnTo>
                    <a:pt x="21701759" y="1170432"/>
                  </a:lnTo>
                  <a:cubicBezTo>
                    <a:pt x="21701759" y="1305052"/>
                    <a:pt x="21592539" y="1414272"/>
                    <a:pt x="21457920" y="1414272"/>
                  </a:cubicBezTo>
                  <a:lnTo>
                    <a:pt x="243840" y="1414272"/>
                  </a:lnTo>
                  <a:cubicBezTo>
                    <a:pt x="109220" y="1414272"/>
                    <a:pt x="0" y="1305052"/>
                    <a:pt x="0" y="1170432"/>
                  </a:cubicBezTo>
                  <a:close/>
                </a:path>
              </a:pathLst>
            </a:custGeom>
            <a:solidFill>
              <a:srgbClr val="20203A"/>
            </a:solidFill>
          </p:spPr>
        </p:sp>
      </p:grpSp>
      <p:grpSp>
        <p:nvGrpSpPr>
          <p:cNvPr name="Group 57" id="57"/>
          <p:cNvGrpSpPr/>
          <p:nvPr/>
        </p:nvGrpSpPr>
        <p:grpSpPr>
          <a:xfrm rot="0">
            <a:off x="1316736" y="8138160"/>
            <a:ext cx="658368" cy="658368"/>
            <a:chOff x="0" y="0"/>
            <a:chExt cx="877824" cy="877824"/>
          </a:xfrm>
        </p:grpSpPr>
        <p:sp>
          <p:nvSpPr>
            <p:cNvPr name="Freeform 58" id="58"/>
            <p:cNvSpPr/>
            <p:nvPr/>
          </p:nvSpPr>
          <p:spPr>
            <a:xfrm flipH="false" flipV="false" rot="0">
              <a:off x="0" y="0"/>
              <a:ext cx="877824" cy="877824"/>
            </a:xfrm>
            <a:custGeom>
              <a:avLst/>
              <a:gdLst/>
              <a:ahLst/>
              <a:cxnLst/>
              <a:rect r="r" b="b" t="t" l="l"/>
              <a:pathLst>
                <a:path h="877824" w="877824">
                  <a:moveTo>
                    <a:pt x="0" y="438912"/>
                  </a:moveTo>
                  <a:cubicBezTo>
                    <a:pt x="0" y="196469"/>
                    <a:pt x="196469" y="0"/>
                    <a:pt x="438912" y="0"/>
                  </a:cubicBezTo>
                  <a:cubicBezTo>
                    <a:pt x="681355" y="0"/>
                    <a:pt x="877824" y="196469"/>
                    <a:pt x="877824" y="438912"/>
                  </a:cubicBezTo>
                  <a:cubicBezTo>
                    <a:pt x="877824" y="681355"/>
                    <a:pt x="681355" y="877824"/>
                    <a:pt x="438912" y="877824"/>
                  </a:cubicBezTo>
                  <a:cubicBezTo>
                    <a:pt x="196469" y="877824"/>
                    <a:pt x="0" y="681355"/>
                    <a:pt x="0" y="438912"/>
                  </a:cubicBezTo>
                  <a:close/>
                </a:path>
              </a:pathLst>
            </a:custGeom>
            <a:solidFill>
              <a:srgbClr val="6F6F95"/>
            </a:solidFill>
          </p:spPr>
        </p:sp>
      </p:grpSp>
      <p:grpSp>
        <p:nvGrpSpPr>
          <p:cNvPr name="Group 59" id="59"/>
          <p:cNvGrpSpPr/>
          <p:nvPr/>
        </p:nvGrpSpPr>
        <p:grpSpPr>
          <a:xfrm rot="0">
            <a:off x="1316736" y="8138160"/>
            <a:ext cx="658368" cy="658368"/>
            <a:chOff x="0" y="0"/>
            <a:chExt cx="877824" cy="877824"/>
          </a:xfrm>
        </p:grpSpPr>
        <p:sp>
          <p:nvSpPr>
            <p:cNvPr name="Freeform 60" id="60"/>
            <p:cNvSpPr/>
            <p:nvPr/>
          </p:nvSpPr>
          <p:spPr>
            <a:xfrm flipH="false" flipV="false" rot="0">
              <a:off x="0" y="0"/>
              <a:ext cx="877824" cy="877824"/>
            </a:xfrm>
            <a:custGeom>
              <a:avLst/>
              <a:gdLst/>
              <a:ahLst/>
              <a:cxnLst/>
              <a:rect r="r" b="b" t="t" l="l"/>
              <a:pathLst>
                <a:path h="877824" w="877824">
                  <a:moveTo>
                    <a:pt x="0" y="0"/>
                  </a:moveTo>
                  <a:lnTo>
                    <a:pt x="877824" y="0"/>
                  </a:lnTo>
                  <a:lnTo>
                    <a:pt x="877824" y="877824"/>
                  </a:lnTo>
                  <a:lnTo>
                    <a:pt x="0" y="87782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78303" t="0" r="-78303" b="0"/>
              </a:stretch>
            </a:blipFill>
          </p:spPr>
        </p:sp>
        <p:sp>
          <p:nvSpPr>
            <p:cNvPr name="TextBox 61" id="61"/>
            <p:cNvSpPr txBox="true"/>
            <p:nvPr/>
          </p:nvSpPr>
          <p:spPr>
            <a:xfrm>
              <a:off x="0" y="-28575"/>
              <a:ext cx="877824" cy="90639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3840"/>
                </a:lnSpc>
              </a:pPr>
              <a:r>
                <a:rPr lang="en-US" sz="3200" b="true">
                  <a:solidFill>
                    <a:srgbClr val="1A143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5</a:t>
              </a:r>
            </a:p>
          </p:txBody>
        </p:sp>
      </p:grpSp>
      <p:grpSp>
        <p:nvGrpSpPr>
          <p:cNvPr name="Group 62" id="62"/>
          <p:cNvGrpSpPr/>
          <p:nvPr/>
        </p:nvGrpSpPr>
        <p:grpSpPr>
          <a:xfrm rot="0">
            <a:off x="2340864" y="7936992"/>
            <a:ext cx="14630400" cy="1060704"/>
            <a:chOff x="0" y="0"/>
            <a:chExt cx="19507200" cy="1414272"/>
          </a:xfrm>
        </p:grpSpPr>
        <p:sp>
          <p:nvSpPr>
            <p:cNvPr name="Freeform 63" id="63"/>
            <p:cNvSpPr/>
            <p:nvPr/>
          </p:nvSpPr>
          <p:spPr>
            <a:xfrm flipH="false" flipV="false" rot="0">
              <a:off x="0" y="0"/>
              <a:ext cx="19507200" cy="1414272"/>
            </a:xfrm>
            <a:custGeom>
              <a:avLst/>
              <a:gdLst/>
              <a:ahLst/>
              <a:cxnLst/>
              <a:rect r="r" b="b" t="t" l="l"/>
              <a:pathLst>
                <a:path h="1414272" w="19507200">
                  <a:moveTo>
                    <a:pt x="0" y="0"/>
                  </a:moveTo>
                  <a:lnTo>
                    <a:pt x="19507200" y="0"/>
                  </a:lnTo>
                  <a:lnTo>
                    <a:pt x="19507200" y="1414272"/>
                  </a:lnTo>
                  <a:lnTo>
                    <a:pt x="0" y="141427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18759" r="0" b="-218759"/>
              </a:stretch>
            </a:blipFill>
          </p:spPr>
        </p:sp>
        <p:sp>
          <p:nvSpPr>
            <p:cNvPr name="TextBox 64" id="64"/>
            <p:cNvSpPr txBox="true"/>
            <p:nvPr/>
          </p:nvSpPr>
          <p:spPr>
            <a:xfrm>
              <a:off x="0" y="-47625"/>
              <a:ext cx="19507200" cy="1461897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939"/>
                </a:lnSpc>
              </a:pPr>
              <a:r>
                <a:rPr lang="en-US" sz="2499" b="true">
                  <a:solidFill>
                    <a:srgbClr val="F7F2E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Realize objetivos  —  </a:t>
              </a:r>
              <a:r>
                <a:rPr lang="en-US" sz="2499">
                  <a:solidFill>
                    <a:srgbClr val="A0A0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Com o que sobrar: intercâmbio, faculdade, entrada de um imóvel.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616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05840" y="9290304"/>
            <a:ext cx="1280160" cy="548640"/>
            <a:chOff x="0" y="0"/>
            <a:chExt cx="1706880" cy="7315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06880" cy="731520"/>
            </a:xfrm>
            <a:custGeom>
              <a:avLst/>
              <a:gdLst/>
              <a:ahLst/>
              <a:cxnLst/>
              <a:rect r="r" b="b" t="t" l="l"/>
              <a:pathLst>
                <a:path h="731520" w="1706880">
                  <a:moveTo>
                    <a:pt x="0" y="0"/>
                  </a:moveTo>
                  <a:lnTo>
                    <a:pt x="1706880" y="0"/>
                  </a:lnTo>
                  <a:lnTo>
                    <a:pt x="170688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4987" t="0" r="-4987" b="0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706880" cy="76962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280"/>
                </a:lnSpc>
              </a:pPr>
              <a:r>
                <a:rPr lang="en-US" sz="1900">
                  <a:solidFill>
                    <a:srgbClr val="A0A0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23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05840" y="603504"/>
            <a:ext cx="16459200" cy="548640"/>
            <a:chOff x="0" y="0"/>
            <a:chExt cx="21945600" cy="73152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1945600" cy="731520"/>
            </a:xfrm>
            <a:custGeom>
              <a:avLst/>
              <a:gdLst/>
              <a:ahLst/>
              <a:cxnLst/>
              <a:rect r="r" b="b" t="t" l="l"/>
              <a:pathLst>
                <a:path h="731520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534551" r="0" b="-534551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21945600" cy="77914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640"/>
                </a:lnSpc>
              </a:pPr>
              <a:r>
                <a:rPr lang="en-US" b="true" sz="2200" spc="399">
                  <a:solidFill>
                    <a:srgbClr val="E4BE7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MÓDULO 3 · REVISÃO RÁPIDA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05840" y="1353312"/>
            <a:ext cx="1170432" cy="1170432"/>
            <a:chOff x="0" y="0"/>
            <a:chExt cx="1560576" cy="156057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560576" cy="1560576"/>
            </a:xfrm>
            <a:custGeom>
              <a:avLst/>
              <a:gdLst/>
              <a:ahLst/>
              <a:cxnLst/>
              <a:rect r="r" b="b" t="t" l="l"/>
              <a:pathLst>
                <a:path h="1560576" w="1560576">
                  <a:moveTo>
                    <a:pt x="0" y="780288"/>
                  </a:moveTo>
                  <a:cubicBezTo>
                    <a:pt x="0" y="349377"/>
                    <a:pt x="349377" y="0"/>
                    <a:pt x="780288" y="0"/>
                  </a:cubicBezTo>
                  <a:cubicBezTo>
                    <a:pt x="1211199" y="0"/>
                    <a:pt x="1560576" y="349377"/>
                    <a:pt x="1560576" y="780288"/>
                  </a:cubicBezTo>
                  <a:cubicBezTo>
                    <a:pt x="1560576" y="1211199"/>
                    <a:pt x="1211199" y="1560576"/>
                    <a:pt x="780288" y="1560576"/>
                  </a:cubicBezTo>
                  <a:cubicBezTo>
                    <a:pt x="349377" y="1560576"/>
                    <a:pt x="0" y="1211199"/>
                    <a:pt x="0" y="780288"/>
                  </a:cubicBezTo>
                  <a:close/>
                </a:path>
              </a:pathLst>
            </a:custGeom>
            <a:solidFill>
              <a:srgbClr val="2B2B4C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298448" y="1645920"/>
            <a:ext cx="585216" cy="585216"/>
            <a:chOff x="0" y="0"/>
            <a:chExt cx="780288" cy="780288"/>
          </a:xfrm>
        </p:grpSpPr>
        <p:sp>
          <p:nvSpPr>
            <p:cNvPr name="Freeform 11" id="11" descr="preencoded.png"/>
            <p:cNvSpPr/>
            <p:nvPr/>
          </p:nvSpPr>
          <p:spPr>
            <a:xfrm flipH="false" flipV="false" rot="0">
              <a:off x="0" y="0"/>
              <a:ext cx="780288" cy="780288"/>
            </a:xfrm>
            <a:custGeom>
              <a:avLst/>
              <a:gdLst/>
              <a:ahLst/>
              <a:cxnLst/>
              <a:rect r="r" b="b" t="t" l="l"/>
              <a:pathLst>
                <a:path h="780288" w="780288">
                  <a:moveTo>
                    <a:pt x="0" y="0"/>
                  </a:moveTo>
                  <a:lnTo>
                    <a:pt x="780288" y="0"/>
                  </a:lnTo>
                  <a:lnTo>
                    <a:pt x="780288" y="780288"/>
                  </a:lnTo>
                  <a:lnTo>
                    <a:pt x="0" y="7802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2450592" y="1280160"/>
            <a:ext cx="14813280" cy="1353312"/>
            <a:chOff x="0" y="0"/>
            <a:chExt cx="19751040" cy="180441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9751039" cy="1804416"/>
            </a:xfrm>
            <a:custGeom>
              <a:avLst/>
              <a:gdLst/>
              <a:ahLst/>
              <a:cxnLst/>
              <a:rect r="r" b="b" t="t" l="l"/>
              <a:pathLst>
                <a:path h="1804416" w="19751039">
                  <a:moveTo>
                    <a:pt x="0" y="0"/>
                  </a:moveTo>
                  <a:lnTo>
                    <a:pt x="19751039" y="0"/>
                  </a:lnTo>
                  <a:lnTo>
                    <a:pt x="19751039" y="1804416"/>
                  </a:lnTo>
                  <a:lnTo>
                    <a:pt x="0" y="180441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63282" r="0" b="-163282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19050"/>
              <a:ext cx="19751040" cy="182346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927"/>
                </a:lnSpc>
              </a:pPr>
              <a:r>
                <a:rPr lang="en-US" sz="5200" b="true">
                  <a:solidFill>
                    <a:srgbClr val="F7F2EB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Teste seus conhecimentos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005840" y="3108960"/>
            <a:ext cx="16276320" cy="1920240"/>
            <a:chOff x="0" y="0"/>
            <a:chExt cx="21701760" cy="256032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1701759" cy="2560320"/>
            </a:xfrm>
            <a:custGeom>
              <a:avLst/>
              <a:gdLst/>
              <a:ahLst/>
              <a:cxnLst/>
              <a:rect r="r" b="b" t="t" l="l"/>
              <a:pathLst>
                <a:path h="2560320" w="21701759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21457920" y="0"/>
                  </a:lnTo>
                  <a:cubicBezTo>
                    <a:pt x="21592539" y="0"/>
                    <a:pt x="21701759" y="109220"/>
                    <a:pt x="21701759" y="243840"/>
                  </a:cubicBezTo>
                  <a:lnTo>
                    <a:pt x="21701759" y="2316480"/>
                  </a:lnTo>
                  <a:cubicBezTo>
                    <a:pt x="21701759" y="2451100"/>
                    <a:pt x="21592539" y="2560320"/>
                    <a:pt x="21457920" y="2560320"/>
                  </a:cubicBezTo>
                  <a:lnTo>
                    <a:pt x="243840" y="2560320"/>
                  </a:lnTo>
                  <a:cubicBezTo>
                    <a:pt x="109220" y="2560320"/>
                    <a:pt x="0" y="2451100"/>
                    <a:pt x="0" y="2316480"/>
                  </a:cubicBezTo>
                  <a:close/>
                </a:path>
              </a:pathLst>
            </a:custGeom>
            <a:solidFill>
              <a:srgbClr val="20203A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426464" y="3438144"/>
            <a:ext cx="768096" cy="768096"/>
            <a:chOff x="0" y="0"/>
            <a:chExt cx="1024128" cy="1024128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24128" cy="1024128"/>
            </a:xfrm>
            <a:custGeom>
              <a:avLst/>
              <a:gdLst/>
              <a:ahLst/>
              <a:cxnLst/>
              <a:rect r="r" b="b" t="t" l="l"/>
              <a:pathLst>
                <a:path h="1024128" w="1024128">
                  <a:moveTo>
                    <a:pt x="0" y="512064"/>
                  </a:moveTo>
                  <a:cubicBezTo>
                    <a:pt x="0" y="229235"/>
                    <a:pt x="229235" y="0"/>
                    <a:pt x="512064" y="0"/>
                  </a:cubicBezTo>
                  <a:cubicBezTo>
                    <a:pt x="794893" y="0"/>
                    <a:pt x="1024128" y="229235"/>
                    <a:pt x="1024128" y="512064"/>
                  </a:cubicBezTo>
                  <a:cubicBezTo>
                    <a:pt x="1024128" y="794893"/>
                    <a:pt x="794893" y="1024128"/>
                    <a:pt x="512064" y="1024128"/>
                  </a:cubicBezTo>
                  <a:cubicBezTo>
                    <a:pt x="229235" y="1024128"/>
                    <a:pt x="0" y="794893"/>
                    <a:pt x="0" y="512064"/>
                  </a:cubicBezTo>
                  <a:close/>
                </a:path>
              </a:pathLst>
            </a:custGeom>
            <a:solidFill>
              <a:srgbClr val="E4BE78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426464" y="3438144"/>
            <a:ext cx="768096" cy="768096"/>
            <a:chOff x="0" y="0"/>
            <a:chExt cx="1024128" cy="1024128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024128" cy="1024128"/>
            </a:xfrm>
            <a:custGeom>
              <a:avLst/>
              <a:gdLst/>
              <a:ahLst/>
              <a:cxnLst/>
              <a:rect r="r" b="b" t="t" l="l"/>
              <a:pathLst>
                <a:path h="1024128" w="1024128">
                  <a:moveTo>
                    <a:pt x="0" y="0"/>
                  </a:moveTo>
                  <a:lnTo>
                    <a:pt x="1024128" y="0"/>
                  </a:lnTo>
                  <a:lnTo>
                    <a:pt x="1024128" y="1024128"/>
                  </a:lnTo>
                  <a:lnTo>
                    <a:pt x="0" y="102412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78303" t="0" r="-78303" b="0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1024128" cy="106222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4320"/>
                </a:lnSpc>
              </a:pPr>
              <a:r>
                <a:rPr lang="en-US" sz="3600" b="true">
                  <a:solidFill>
                    <a:srgbClr val="1A143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1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2487168" y="3328416"/>
            <a:ext cx="14484096" cy="1737360"/>
            <a:chOff x="0" y="0"/>
            <a:chExt cx="19312128" cy="231648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9312128" cy="2316480"/>
            </a:xfrm>
            <a:custGeom>
              <a:avLst/>
              <a:gdLst/>
              <a:ahLst/>
              <a:cxnLst/>
              <a:rect r="r" b="b" t="t" l="l"/>
              <a:pathLst>
                <a:path h="2316480" w="19312128">
                  <a:moveTo>
                    <a:pt x="0" y="0"/>
                  </a:moveTo>
                  <a:lnTo>
                    <a:pt x="19312128" y="0"/>
                  </a:lnTo>
                  <a:lnTo>
                    <a:pt x="19312128" y="2316480"/>
                  </a:lnTo>
                  <a:lnTo>
                    <a:pt x="0" y="23164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12443" r="0" b="-112443"/>
              </a:stretch>
            </a:blip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66675"/>
              <a:ext cx="19312128" cy="238315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304"/>
                </a:lnSpc>
              </a:pPr>
              <a:r>
                <a:rPr lang="en-US" sz="2700">
                  <a:solidFill>
                    <a:srgbClr val="F1ECE4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Quem deposita o FGTS na sua conta da Caixa — você ou o empregador?  </a:t>
              </a:r>
              <a:r>
                <a:rPr lang="en-US" sz="2700" b="true">
                  <a:solidFill>
                    <a:srgbClr val="EFD49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→ o empregador</a:t>
              </a: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1005840" y="5303520"/>
            <a:ext cx="16276320" cy="1920240"/>
            <a:chOff x="0" y="0"/>
            <a:chExt cx="21701760" cy="256032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21701759" cy="2560320"/>
            </a:xfrm>
            <a:custGeom>
              <a:avLst/>
              <a:gdLst/>
              <a:ahLst/>
              <a:cxnLst/>
              <a:rect r="r" b="b" t="t" l="l"/>
              <a:pathLst>
                <a:path h="2560320" w="21701759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21457920" y="0"/>
                  </a:lnTo>
                  <a:cubicBezTo>
                    <a:pt x="21592539" y="0"/>
                    <a:pt x="21701759" y="109220"/>
                    <a:pt x="21701759" y="243840"/>
                  </a:cubicBezTo>
                  <a:lnTo>
                    <a:pt x="21701759" y="2316480"/>
                  </a:lnTo>
                  <a:cubicBezTo>
                    <a:pt x="21701759" y="2451100"/>
                    <a:pt x="21592539" y="2560320"/>
                    <a:pt x="21457920" y="2560320"/>
                  </a:cubicBezTo>
                  <a:lnTo>
                    <a:pt x="243840" y="2560320"/>
                  </a:lnTo>
                  <a:cubicBezTo>
                    <a:pt x="109220" y="2560320"/>
                    <a:pt x="0" y="2451100"/>
                    <a:pt x="0" y="2316480"/>
                  </a:cubicBezTo>
                  <a:close/>
                </a:path>
              </a:pathLst>
            </a:custGeom>
            <a:solidFill>
              <a:srgbClr val="20203A"/>
            </a:solid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1426464" y="5632704"/>
            <a:ext cx="768096" cy="768096"/>
            <a:chOff x="0" y="0"/>
            <a:chExt cx="1024128" cy="1024128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1024128" cy="1024128"/>
            </a:xfrm>
            <a:custGeom>
              <a:avLst/>
              <a:gdLst/>
              <a:ahLst/>
              <a:cxnLst/>
              <a:rect r="r" b="b" t="t" l="l"/>
              <a:pathLst>
                <a:path h="1024128" w="1024128">
                  <a:moveTo>
                    <a:pt x="0" y="512064"/>
                  </a:moveTo>
                  <a:cubicBezTo>
                    <a:pt x="0" y="229235"/>
                    <a:pt x="229235" y="0"/>
                    <a:pt x="512064" y="0"/>
                  </a:cubicBezTo>
                  <a:cubicBezTo>
                    <a:pt x="794893" y="0"/>
                    <a:pt x="1024128" y="229235"/>
                    <a:pt x="1024128" y="512064"/>
                  </a:cubicBezTo>
                  <a:cubicBezTo>
                    <a:pt x="1024128" y="794893"/>
                    <a:pt x="794893" y="1024128"/>
                    <a:pt x="512064" y="1024128"/>
                  </a:cubicBezTo>
                  <a:cubicBezTo>
                    <a:pt x="229235" y="1024128"/>
                    <a:pt x="0" y="794893"/>
                    <a:pt x="0" y="512064"/>
                  </a:cubicBezTo>
                  <a:close/>
                </a:path>
              </a:pathLst>
            </a:custGeom>
            <a:solidFill>
              <a:srgbClr val="E4BE78"/>
            </a:solidFill>
          </p:spPr>
        </p:sp>
      </p:grpSp>
      <p:grpSp>
        <p:nvGrpSpPr>
          <p:cNvPr name="Group 29" id="29"/>
          <p:cNvGrpSpPr/>
          <p:nvPr/>
        </p:nvGrpSpPr>
        <p:grpSpPr>
          <a:xfrm rot="0">
            <a:off x="1426464" y="5632704"/>
            <a:ext cx="768096" cy="768096"/>
            <a:chOff x="0" y="0"/>
            <a:chExt cx="1024128" cy="1024128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1024128" cy="1024128"/>
            </a:xfrm>
            <a:custGeom>
              <a:avLst/>
              <a:gdLst/>
              <a:ahLst/>
              <a:cxnLst/>
              <a:rect r="r" b="b" t="t" l="l"/>
              <a:pathLst>
                <a:path h="1024128" w="1024128">
                  <a:moveTo>
                    <a:pt x="0" y="0"/>
                  </a:moveTo>
                  <a:lnTo>
                    <a:pt x="1024128" y="0"/>
                  </a:lnTo>
                  <a:lnTo>
                    <a:pt x="1024128" y="1024128"/>
                  </a:lnTo>
                  <a:lnTo>
                    <a:pt x="0" y="102412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78303" t="0" r="-78303" b="0"/>
              </a:stretch>
            </a:blip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38100"/>
              <a:ext cx="1024128" cy="106222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4320"/>
                </a:lnSpc>
              </a:pPr>
              <a:r>
                <a:rPr lang="en-US" sz="3600" b="true">
                  <a:solidFill>
                    <a:srgbClr val="1A143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2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2487168" y="5522976"/>
            <a:ext cx="14484096" cy="1737360"/>
            <a:chOff x="0" y="0"/>
            <a:chExt cx="19312128" cy="231648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19312128" cy="2316480"/>
            </a:xfrm>
            <a:custGeom>
              <a:avLst/>
              <a:gdLst/>
              <a:ahLst/>
              <a:cxnLst/>
              <a:rect r="r" b="b" t="t" l="l"/>
              <a:pathLst>
                <a:path h="2316480" w="19312128">
                  <a:moveTo>
                    <a:pt x="0" y="0"/>
                  </a:moveTo>
                  <a:lnTo>
                    <a:pt x="19312128" y="0"/>
                  </a:lnTo>
                  <a:lnTo>
                    <a:pt x="19312128" y="2316480"/>
                  </a:lnTo>
                  <a:lnTo>
                    <a:pt x="0" y="23164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12443" r="0" b="-112443"/>
              </a:stretch>
            </a:blip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66675"/>
              <a:ext cx="19312128" cy="238315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304"/>
                </a:lnSpc>
              </a:pPr>
              <a:r>
                <a:rPr lang="en-US" sz="2700">
                  <a:solidFill>
                    <a:srgbClr val="F1ECE4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Para declaração simplificada do IR, qual costuma fazer mais sentido: PGBL ou VGBL?  </a:t>
              </a:r>
              <a:r>
                <a:rPr lang="en-US" sz="2700" b="true">
                  <a:solidFill>
                    <a:srgbClr val="EFD49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→ VGBL</a:t>
              </a: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1005840" y="7498080"/>
            <a:ext cx="16276320" cy="1682496"/>
            <a:chOff x="0" y="0"/>
            <a:chExt cx="21701760" cy="2243328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21701759" cy="2243328"/>
            </a:xfrm>
            <a:custGeom>
              <a:avLst/>
              <a:gdLst/>
              <a:ahLst/>
              <a:cxnLst/>
              <a:rect r="r" b="b" t="t" l="l"/>
              <a:pathLst>
                <a:path h="2243328" w="21701759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21457920" y="0"/>
                  </a:lnTo>
                  <a:cubicBezTo>
                    <a:pt x="21592539" y="0"/>
                    <a:pt x="21701759" y="109220"/>
                    <a:pt x="21701759" y="243840"/>
                  </a:cubicBezTo>
                  <a:lnTo>
                    <a:pt x="21701759" y="1999488"/>
                  </a:lnTo>
                  <a:cubicBezTo>
                    <a:pt x="21701759" y="2134108"/>
                    <a:pt x="21592539" y="2243328"/>
                    <a:pt x="21457920" y="2243328"/>
                  </a:cubicBezTo>
                  <a:lnTo>
                    <a:pt x="243840" y="2243328"/>
                  </a:lnTo>
                  <a:cubicBezTo>
                    <a:pt x="109220" y="2243328"/>
                    <a:pt x="0" y="2134108"/>
                    <a:pt x="0" y="1999488"/>
                  </a:cubicBezTo>
                  <a:close/>
                </a:path>
              </a:pathLst>
            </a:custGeom>
            <a:solidFill>
              <a:srgbClr val="292946"/>
            </a:solidFill>
          </p:spPr>
        </p:sp>
      </p:grpSp>
      <p:grpSp>
        <p:nvGrpSpPr>
          <p:cNvPr name="Group 37" id="37"/>
          <p:cNvGrpSpPr/>
          <p:nvPr/>
        </p:nvGrpSpPr>
        <p:grpSpPr>
          <a:xfrm rot="0">
            <a:off x="1408176" y="7882128"/>
            <a:ext cx="914400" cy="914400"/>
            <a:chOff x="0" y="0"/>
            <a:chExt cx="1219200" cy="121920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1219200" cy="1219200"/>
            </a:xfrm>
            <a:custGeom>
              <a:avLst/>
              <a:gdLst/>
              <a:ahLst/>
              <a:cxnLst/>
              <a:rect r="r" b="b" t="t" l="l"/>
              <a:pathLst>
                <a:path h="1219200" w="1219200">
                  <a:moveTo>
                    <a:pt x="0" y="609600"/>
                  </a:moveTo>
                  <a:cubicBezTo>
                    <a:pt x="0" y="272923"/>
                    <a:pt x="272923" y="0"/>
                    <a:pt x="609600" y="0"/>
                  </a:cubicBezTo>
                  <a:cubicBezTo>
                    <a:pt x="946277" y="0"/>
                    <a:pt x="1219200" y="272923"/>
                    <a:pt x="1219200" y="609600"/>
                  </a:cubicBezTo>
                  <a:cubicBezTo>
                    <a:pt x="1219200" y="946277"/>
                    <a:pt x="946277" y="1219200"/>
                    <a:pt x="609600" y="1219200"/>
                  </a:cubicBezTo>
                  <a:cubicBezTo>
                    <a:pt x="272923" y="1219200"/>
                    <a:pt x="0" y="946277"/>
                    <a:pt x="0" y="609600"/>
                  </a:cubicBezTo>
                  <a:close/>
                </a:path>
              </a:pathLst>
            </a:custGeom>
            <a:solidFill>
              <a:srgbClr val="2B2B4C"/>
            </a:solidFill>
          </p:spPr>
        </p:sp>
      </p:grpSp>
      <p:grpSp>
        <p:nvGrpSpPr>
          <p:cNvPr name="Group 39" id="39"/>
          <p:cNvGrpSpPr/>
          <p:nvPr/>
        </p:nvGrpSpPr>
        <p:grpSpPr>
          <a:xfrm rot="0">
            <a:off x="1627632" y="8101584"/>
            <a:ext cx="475488" cy="475488"/>
            <a:chOff x="0" y="0"/>
            <a:chExt cx="633984" cy="633984"/>
          </a:xfrm>
        </p:grpSpPr>
        <p:sp>
          <p:nvSpPr>
            <p:cNvPr name="Freeform 40" id="40" descr="preencoded.png"/>
            <p:cNvSpPr/>
            <p:nvPr/>
          </p:nvSpPr>
          <p:spPr>
            <a:xfrm flipH="false" flipV="false" rot="0">
              <a:off x="0" y="0"/>
              <a:ext cx="633984" cy="633984"/>
            </a:xfrm>
            <a:custGeom>
              <a:avLst/>
              <a:gdLst/>
              <a:ahLst/>
              <a:cxnLst/>
              <a:rect r="r" b="b" t="t" l="l"/>
              <a:pathLst>
                <a:path h="633984" w="633984">
                  <a:moveTo>
                    <a:pt x="0" y="0"/>
                  </a:moveTo>
                  <a:lnTo>
                    <a:pt x="633984" y="0"/>
                  </a:lnTo>
                  <a:lnTo>
                    <a:pt x="633984" y="633984"/>
                  </a:lnTo>
                  <a:lnTo>
                    <a:pt x="0" y="633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grpSp>
        <p:nvGrpSpPr>
          <p:cNvPr name="Group 41" id="41"/>
          <p:cNvGrpSpPr/>
          <p:nvPr/>
        </p:nvGrpSpPr>
        <p:grpSpPr>
          <a:xfrm rot="0">
            <a:off x="2651760" y="7717536"/>
            <a:ext cx="14228064" cy="1243584"/>
            <a:chOff x="0" y="0"/>
            <a:chExt cx="18970752" cy="1658112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18970752" cy="1658112"/>
            </a:xfrm>
            <a:custGeom>
              <a:avLst/>
              <a:gdLst/>
              <a:ahLst/>
              <a:cxnLst/>
              <a:rect r="r" b="b" t="t" l="l"/>
              <a:pathLst>
                <a:path h="1658112" w="18970752">
                  <a:moveTo>
                    <a:pt x="0" y="0"/>
                  </a:moveTo>
                  <a:lnTo>
                    <a:pt x="18970752" y="0"/>
                  </a:lnTo>
                  <a:lnTo>
                    <a:pt x="18970752" y="1658112"/>
                  </a:lnTo>
                  <a:lnTo>
                    <a:pt x="0" y="165811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72931" r="0" b="-172931"/>
              </a:stretch>
            </a:blipFill>
          </p:spPr>
        </p:sp>
        <p:sp>
          <p:nvSpPr>
            <p:cNvPr name="TextBox 43" id="43"/>
            <p:cNvSpPr txBox="true"/>
            <p:nvPr/>
          </p:nvSpPr>
          <p:spPr>
            <a:xfrm>
              <a:off x="0" y="-57150"/>
              <a:ext cx="18970752" cy="1715262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182"/>
                </a:lnSpc>
              </a:pPr>
              <a:r>
                <a:rPr lang="en-US" sz="2600" b="true">
                  <a:solidFill>
                    <a:srgbClr val="F7F2E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Lembre</a:t>
              </a:r>
            </a:p>
            <a:p>
              <a:pPr algn="l">
                <a:lnSpc>
                  <a:spcPts val="2815"/>
                </a:lnSpc>
              </a:pPr>
              <a:r>
                <a:rPr lang="en-US" sz="2300">
                  <a:solidFill>
                    <a:srgbClr val="A0A0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INSS, FGTS e seus próprios investimentos se somam. A terceira camada é a que mais cresce quando você começa cedo.</a:t>
              </a:r>
            </a:p>
          </p:txBody>
        </p:sp>
      </p:grp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616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05840" y="9290304"/>
            <a:ext cx="1280160" cy="548640"/>
            <a:chOff x="0" y="0"/>
            <a:chExt cx="1706880" cy="7315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06880" cy="731520"/>
            </a:xfrm>
            <a:custGeom>
              <a:avLst/>
              <a:gdLst/>
              <a:ahLst/>
              <a:cxnLst/>
              <a:rect r="r" b="b" t="t" l="l"/>
              <a:pathLst>
                <a:path h="731520" w="1706880">
                  <a:moveTo>
                    <a:pt x="0" y="0"/>
                  </a:moveTo>
                  <a:lnTo>
                    <a:pt x="1706880" y="0"/>
                  </a:lnTo>
                  <a:lnTo>
                    <a:pt x="170688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4987" t="0" r="-4987" b="0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706880" cy="76962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280"/>
                </a:lnSpc>
              </a:pPr>
              <a:r>
                <a:rPr lang="en-US" sz="1900">
                  <a:solidFill>
                    <a:srgbClr val="A0A0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24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05840" y="603504"/>
            <a:ext cx="16459200" cy="548640"/>
            <a:chOff x="0" y="0"/>
            <a:chExt cx="21945600" cy="73152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1945600" cy="731520"/>
            </a:xfrm>
            <a:custGeom>
              <a:avLst/>
              <a:gdLst/>
              <a:ahLst/>
              <a:cxnLst/>
              <a:rect r="r" b="b" t="t" l="l"/>
              <a:pathLst>
                <a:path h="731520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534551" r="0" b="-534551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21945600" cy="77914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640"/>
                </a:lnSpc>
              </a:pPr>
              <a:r>
                <a:rPr lang="en-US" b="true" sz="2200" spc="399">
                  <a:solidFill>
                    <a:srgbClr val="E4BE7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MÓDULO 4 · CRÉDITO &amp; DÍVIDAS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05840" y="1353312"/>
            <a:ext cx="1170432" cy="1170432"/>
            <a:chOff x="0" y="0"/>
            <a:chExt cx="1560576" cy="156057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560576" cy="1560576"/>
            </a:xfrm>
            <a:custGeom>
              <a:avLst/>
              <a:gdLst/>
              <a:ahLst/>
              <a:cxnLst/>
              <a:rect r="r" b="b" t="t" l="l"/>
              <a:pathLst>
                <a:path h="1560576" w="1560576">
                  <a:moveTo>
                    <a:pt x="0" y="780288"/>
                  </a:moveTo>
                  <a:cubicBezTo>
                    <a:pt x="0" y="349377"/>
                    <a:pt x="349377" y="0"/>
                    <a:pt x="780288" y="0"/>
                  </a:cubicBezTo>
                  <a:cubicBezTo>
                    <a:pt x="1211199" y="0"/>
                    <a:pt x="1560576" y="349377"/>
                    <a:pt x="1560576" y="780288"/>
                  </a:cubicBezTo>
                  <a:cubicBezTo>
                    <a:pt x="1560576" y="1211199"/>
                    <a:pt x="1211199" y="1560576"/>
                    <a:pt x="780288" y="1560576"/>
                  </a:cubicBezTo>
                  <a:cubicBezTo>
                    <a:pt x="349377" y="1560576"/>
                    <a:pt x="0" y="1211199"/>
                    <a:pt x="0" y="780288"/>
                  </a:cubicBezTo>
                  <a:close/>
                </a:path>
              </a:pathLst>
            </a:custGeom>
            <a:solidFill>
              <a:srgbClr val="2B2B4C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298448" y="1645920"/>
            <a:ext cx="585216" cy="585216"/>
            <a:chOff x="0" y="0"/>
            <a:chExt cx="780288" cy="780288"/>
          </a:xfrm>
        </p:grpSpPr>
        <p:sp>
          <p:nvSpPr>
            <p:cNvPr name="Freeform 11" id="11" descr="preencoded.png"/>
            <p:cNvSpPr/>
            <p:nvPr/>
          </p:nvSpPr>
          <p:spPr>
            <a:xfrm flipH="false" flipV="false" rot="0">
              <a:off x="0" y="0"/>
              <a:ext cx="780288" cy="780288"/>
            </a:xfrm>
            <a:custGeom>
              <a:avLst/>
              <a:gdLst/>
              <a:ahLst/>
              <a:cxnLst/>
              <a:rect r="r" b="b" t="t" l="l"/>
              <a:pathLst>
                <a:path h="780288" w="780288">
                  <a:moveTo>
                    <a:pt x="0" y="0"/>
                  </a:moveTo>
                  <a:lnTo>
                    <a:pt x="780288" y="0"/>
                  </a:lnTo>
                  <a:lnTo>
                    <a:pt x="780288" y="780288"/>
                  </a:lnTo>
                  <a:lnTo>
                    <a:pt x="0" y="7802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2450592" y="1280160"/>
            <a:ext cx="14813280" cy="1353312"/>
            <a:chOff x="0" y="0"/>
            <a:chExt cx="19751040" cy="180441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9751039" cy="1804416"/>
            </a:xfrm>
            <a:custGeom>
              <a:avLst/>
              <a:gdLst/>
              <a:ahLst/>
              <a:cxnLst/>
              <a:rect r="r" b="b" t="t" l="l"/>
              <a:pathLst>
                <a:path h="1804416" w="19751039">
                  <a:moveTo>
                    <a:pt x="0" y="0"/>
                  </a:moveTo>
                  <a:lnTo>
                    <a:pt x="19751039" y="0"/>
                  </a:lnTo>
                  <a:lnTo>
                    <a:pt x="19751039" y="1804416"/>
                  </a:lnTo>
                  <a:lnTo>
                    <a:pt x="0" y="180441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63282" r="0" b="-163282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19050"/>
              <a:ext cx="19751040" cy="182346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472"/>
                </a:lnSpc>
              </a:pPr>
              <a:r>
                <a:rPr lang="en-US" sz="4800" b="true">
                  <a:solidFill>
                    <a:srgbClr val="F7F2EB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Entendendo o crédito e o score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005840" y="2999232"/>
            <a:ext cx="16276320" cy="914400"/>
            <a:chOff x="0" y="0"/>
            <a:chExt cx="21701760" cy="12192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1701761" cy="1219200"/>
            </a:xfrm>
            <a:custGeom>
              <a:avLst/>
              <a:gdLst/>
              <a:ahLst/>
              <a:cxnLst/>
              <a:rect r="r" b="b" t="t" l="l"/>
              <a:pathLst>
                <a:path h="1219200" w="21701761">
                  <a:moveTo>
                    <a:pt x="0" y="0"/>
                  </a:moveTo>
                  <a:lnTo>
                    <a:pt x="21701761" y="0"/>
                  </a:lnTo>
                  <a:lnTo>
                    <a:pt x="21701761" y="1219200"/>
                  </a:lnTo>
                  <a:lnTo>
                    <a:pt x="0" y="12192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96833" r="0" b="-296833"/>
              </a:stretch>
            </a:blip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57150"/>
              <a:ext cx="21701760" cy="127635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182"/>
                </a:lnSpc>
              </a:pPr>
              <a:r>
                <a:rPr lang="en-US" sz="2600">
                  <a:solidFill>
                    <a:srgbClr val="F1ECE4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O score é uma nota de 0 a 1.000 que indica a chance de você pagar as contas em dia. Bancos e lojas consultam antes de liberar crédito.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005840" y="4096512"/>
            <a:ext cx="3840480" cy="914400"/>
            <a:chOff x="0" y="0"/>
            <a:chExt cx="5120640" cy="12192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5120640" cy="1219200"/>
            </a:xfrm>
            <a:custGeom>
              <a:avLst/>
              <a:gdLst/>
              <a:ahLst/>
              <a:cxnLst/>
              <a:rect r="r" b="b" t="t" l="l"/>
              <a:pathLst>
                <a:path h="1219200" w="5120640">
                  <a:moveTo>
                    <a:pt x="0" y="195072"/>
                  </a:moveTo>
                  <a:cubicBezTo>
                    <a:pt x="0" y="87376"/>
                    <a:pt x="87376" y="0"/>
                    <a:pt x="195072" y="0"/>
                  </a:cubicBezTo>
                  <a:lnTo>
                    <a:pt x="4925568" y="0"/>
                  </a:lnTo>
                  <a:cubicBezTo>
                    <a:pt x="5033264" y="0"/>
                    <a:pt x="5120640" y="87376"/>
                    <a:pt x="5120640" y="195072"/>
                  </a:cubicBezTo>
                  <a:lnTo>
                    <a:pt x="5120640" y="1024128"/>
                  </a:lnTo>
                  <a:cubicBezTo>
                    <a:pt x="5120640" y="1131824"/>
                    <a:pt x="5033264" y="1219200"/>
                    <a:pt x="4925568" y="1219200"/>
                  </a:cubicBezTo>
                  <a:lnTo>
                    <a:pt x="195072" y="1219200"/>
                  </a:lnTo>
                  <a:cubicBezTo>
                    <a:pt x="87376" y="1219200"/>
                    <a:pt x="0" y="1131824"/>
                    <a:pt x="0" y="1024128"/>
                  </a:cubicBezTo>
                  <a:close/>
                </a:path>
              </a:pathLst>
            </a:custGeom>
            <a:solidFill>
              <a:srgbClr val="3A3A52"/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005840" y="4096512"/>
            <a:ext cx="3840480" cy="914400"/>
            <a:chOff x="0" y="0"/>
            <a:chExt cx="5120640" cy="12192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5120640" cy="1219200"/>
            </a:xfrm>
            <a:custGeom>
              <a:avLst/>
              <a:gdLst/>
              <a:ahLst/>
              <a:cxnLst/>
              <a:rect r="r" b="b" t="t" l="l"/>
              <a:pathLst>
                <a:path h="1219200" w="5120640">
                  <a:moveTo>
                    <a:pt x="0" y="0"/>
                  </a:moveTo>
                  <a:lnTo>
                    <a:pt x="5120640" y="0"/>
                  </a:lnTo>
                  <a:lnTo>
                    <a:pt x="5120640" y="1219200"/>
                  </a:lnTo>
                  <a:lnTo>
                    <a:pt x="0" y="12192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1837" r="0" b="-31837"/>
              </a:stretch>
            </a:blip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38100"/>
              <a:ext cx="5120640" cy="125730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879"/>
                </a:lnSpc>
              </a:pPr>
              <a:r>
                <a:rPr lang="en-US" sz="2400" b="true">
                  <a:solidFill>
                    <a:srgbClr val="F7F2E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Muito baixo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005840" y="5084064"/>
            <a:ext cx="3840480" cy="438912"/>
            <a:chOff x="0" y="0"/>
            <a:chExt cx="5120640" cy="585216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5120640" cy="585216"/>
            </a:xfrm>
            <a:custGeom>
              <a:avLst/>
              <a:gdLst/>
              <a:ahLst/>
              <a:cxnLst/>
              <a:rect r="r" b="b" t="t" l="l"/>
              <a:pathLst>
                <a:path h="585216" w="5120640">
                  <a:moveTo>
                    <a:pt x="0" y="0"/>
                  </a:moveTo>
                  <a:lnTo>
                    <a:pt x="5120640" y="0"/>
                  </a:lnTo>
                  <a:lnTo>
                    <a:pt x="5120640" y="585216"/>
                  </a:lnTo>
                  <a:lnTo>
                    <a:pt x="0" y="58521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20494" r="0" b="-120494"/>
              </a:stretch>
            </a:blip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38100"/>
              <a:ext cx="5120640" cy="62331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A0A0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0–300</a:t>
              </a: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5093208" y="4096512"/>
            <a:ext cx="3840480" cy="914400"/>
            <a:chOff x="0" y="0"/>
            <a:chExt cx="5120640" cy="12192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5120640" cy="1219200"/>
            </a:xfrm>
            <a:custGeom>
              <a:avLst/>
              <a:gdLst/>
              <a:ahLst/>
              <a:cxnLst/>
              <a:rect r="r" b="b" t="t" l="l"/>
              <a:pathLst>
                <a:path h="1219200" w="5120640">
                  <a:moveTo>
                    <a:pt x="0" y="195072"/>
                  </a:moveTo>
                  <a:cubicBezTo>
                    <a:pt x="0" y="87376"/>
                    <a:pt x="87376" y="0"/>
                    <a:pt x="195072" y="0"/>
                  </a:cubicBezTo>
                  <a:lnTo>
                    <a:pt x="4925568" y="0"/>
                  </a:lnTo>
                  <a:cubicBezTo>
                    <a:pt x="5033264" y="0"/>
                    <a:pt x="5120640" y="87376"/>
                    <a:pt x="5120640" y="195072"/>
                  </a:cubicBezTo>
                  <a:lnTo>
                    <a:pt x="5120640" y="1024128"/>
                  </a:lnTo>
                  <a:cubicBezTo>
                    <a:pt x="5120640" y="1131824"/>
                    <a:pt x="5033264" y="1219200"/>
                    <a:pt x="4925568" y="1219200"/>
                  </a:cubicBezTo>
                  <a:lnTo>
                    <a:pt x="195072" y="1219200"/>
                  </a:lnTo>
                  <a:cubicBezTo>
                    <a:pt x="87376" y="1219200"/>
                    <a:pt x="0" y="1131824"/>
                    <a:pt x="0" y="1024128"/>
                  </a:cubicBezTo>
                  <a:close/>
                </a:path>
              </a:pathLst>
            </a:custGeom>
            <a:solidFill>
              <a:srgbClr val="565682"/>
            </a:solid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5093208" y="4096512"/>
            <a:ext cx="3840480" cy="914400"/>
            <a:chOff x="0" y="0"/>
            <a:chExt cx="5120640" cy="12192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5120640" cy="1219200"/>
            </a:xfrm>
            <a:custGeom>
              <a:avLst/>
              <a:gdLst/>
              <a:ahLst/>
              <a:cxnLst/>
              <a:rect r="r" b="b" t="t" l="l"/>
              <a:pathLst>
                <a:path h="1219200" w="5120640">
                  <a:moveTo>
                    <a:pt x="0" y="0"/>
                  </a:moveTo>
                  <a:lnTo>
                    <a:pt x="5120640" y="0"/>
                  </a:lnTo>
                  <a:lnTo>
                    <a:pt x="5120640" y="1219200"/>
                  </a:lnTo>
                  <a:lnTo>
                    <a:pt x="0" y="12192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1837" r="0" b="-31837"/>
              </a:stretch>
            </a:blipFill>
          </p:spPr>
        </p:sp>
        <p:sp>
          <p:nvSpPr>
            <p:cNvPr name="TextBox 30" id="30"/>
            <p:cNvSpPr txBox="true"/>
            <p:nvPr/>
          </p:nvSpPr>
          <p:spPr>
            <a:xfrm>
              <a:off x="0" y="-38100"/>
              <a:ext cx="5120640" cy="125730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879"/>
                </a:lnSpc>
              </a:pPr>
              <a:r>
                <a:rPr lang="en-US" sz="2400" b="true">
                  <a:solidFill>
                    <a:srgbClr val="F7F2E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Baixo</a:t>
              </a: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5093208" y="5084064"/>
            <a:ext cx="3840480" cy="438912"/>
            <a:chOff x="0" y="0"/>
            <a:chExt cx="5120640" cy="585216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5120640" cy="585216"/>
            </a:xfrm>
            <a:custGeom>
              <a:avLst/>
              <a:gdLst/>
              <a:ahLst/>
              <a:cxnLst/>
              <a:rect r="r" b="b" t="t" l="l"/>
              <a:pathLst>
                <a:path h="585216" w="5120640">
                  <a:moveTo>
                    <a:pt x="0" y="0"/>
                  </a:moveTo>
                  <a:lnTo>
                    <a:pt x="5120640" y="0"/>
                  </a:lnTo>
                  <a:lnTo>
                    <a:pt x="5120640" y="585216"/>
                  </a:lnTo>
                  <a:lnTo>
                    <a:pt x="0" y="58521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20494" r="0" b="-120494"/>
              </a:stretch>
            </a:blip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38100"/>
              <a:ext cx="5120640" cy="62331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A0A0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301–500</a:t>
              </a: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9180576" y="4096512"/>
            <a:ext cx="3840480" cy="914400"/>
            <a:chOff x="0" y="0"/>
            <a:chExt cx="5120640" cy="121920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5120640" cy="1219200"/>
            </a:xfrm>
            <a:custGeom>
              <a:avLst/>
              <a:gdLst/>
              <a:ahLst/>
              <a:cxnLst/>
              <a:rect r="r" b="b" t="t" l="l"/>
              <a:pathLst>
                <a:path h="1219200" w="5120640">
                  <a:moveTo>
                    <a:pt x="0" y="195072"/>
                  </a:moveTo>
                  <a:cubicBezTo>
                    <a:pt x="0" y="87376"/>
                    <a:pt x="87376" y="0"/>
                    <a:pt x="195072" y="0"/>
                  </a:cubicBezTo>
                  <a:lnTo>
                    <a:pt x="4925568" y="0"/>
                  </a:lnTo>
                  <a:cubicBezTo>
                    <a:pt x="5033264" y="0"/>
                    <a:pt x="5120640" y="87376"/>
                    <a:pt x="5120640" y="195072"/>
                  </a:cubicBezTo>
                  <a:lnTo>
                    <a:pt x="5120640" y="1024128"/>
                  </a:lnTo>
                  <a:cubicBezTo>
                    <a:pt x="5120640" y="1131824"/>
                    <a:pt x="5033264" y="1219200"/>
                    <a:pt x="4925568" y="1219200"/>
                  </a:cubicBezTo>
                  <a:lnTo>
                    <a:pt x="195072" y="1219200"/>
                  </a:lnTo>
                  <a:cubicBezTo>
                    <a:pt x="87376" y="1219200"/>
                    <a:pt x="0" y="1131824"/>
                    <a:pt x="0" y="1024128"/>
                  </a:cubicBezTo>
                  <a:close/>
                </a:path>
              </a:pathLst>
            </a:custGeom>
            <a:solidFill>
              <a:srgbClr val="B0975A"/>
            </a:solidFill>
          </p:spPr>
        </p:sp>
      </p:grpSp>
      <p:grpSp>
        <p:nvGrpSpPr>
          <p:cNvPr name="Group 36" id="36"/>
          <p:cNvGrpSpPr/>
          <p:nvPr/>
        </p:nvGrpSpPr>
        <p:grpSpPr>
          <a:xfrm rot="0">
            <a:off x="9180576" y="4096512"/>
            <a:ext cx="3840480" cy="914400"/>
            <a:chOff x="0" y="0"/>
            <a:chExt cx="5120640" cy="1219200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5120640" cy="1219200"/>
            </a:xfrm>
            <a:custGeom>
              <a:avLst/>
              <a:gdLst/>
              <a:ahLst/>
              <a:cxnLst/>
              <a:rect r="r" b="b" t="t" l="l"/>
              <a:pathLst>
                <a:path h="1219200" w="5120640">
                  <a:moveTo>
                    <a:pt x="0" y="0"/>
                  </a:moveTo>
                  <a:lnTo>
                    <a:pt x="5120640" y="0"/>
                  </a:lnTo>
                  <a:lnTo>
                    <a:pt x="5120640" y="1219200"/>
                  </a:lnTo>
                  <a:lnTo>
                    <a:pt x="0" y="12192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1837" r="0" b="-31837"/>
              </a:stretch>
            </a:blipFill>
          </p:spPr>
        </p:sp>
        <p:sp>
          <p:nvSpPr>
            <p:cNvPr name="TextBox 38" id="38"/>
            <p:cNvSpPr txBox="true"/>
            <p:nvPr/>
          </p:nvSpPr>
          <p:spPr>
            <a:xfrm>
              <a:off x="0" y="-38100"/>
              <a:ext cx="5120640" cy="125730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879"/>
                </a:lnSpc>
              </a:pPr>
              <a:r>
                <a:rPr lang="en-US" sz="2400" b="true">
                  <a:solidFill>
                    <a:srgbClr val="1A143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Bom</a:t>
              </a:r>
            </a:p>
          </p:txBody>
        </p:sp>
      </p:grpSp>
      <p:grpSp>
        <p:nvGrpSpPr>
          <p:cNvPr name="Group 39" id="39"/>
          <p:cNvGrpSpPr/>
          <p:nvPr/>
        </p:nvGrpSpPr>
        <p:grpSpPr>
          <a:xfrm rot="0">
            <a:off x="9180576" y="5084064"/>
            <a:ext cx="3840480" cy="438912"/>
            <a:chOff x="0" y="0"/>
            <a:chExt cx="5120640" cy="585216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5120640" cy="585216"/>
            </a:xfrm>
            <a:custGeom>
              <a:avLst/>
              <a:gdLst/>
              <a:ahLst/>
              <a:cxnLst/>
              <a:rect r="r" b="b" t="t" l="l"/>
              <a:pathLst>
                <a:path h="585216" w="5120640">
                  <a:moveTo>
                    <a:pt x="0" y="0"/>
                  </a:moveTo>
                  <a:lnTo>
                    <a:pt x="5120640" y="0"/>
                  </a:lnTo>
                  <a:lnTo>
                    <a:pt x="5120640" y="585216"/>
                  </a:lnTo>
                  <a:lnTo>
                    <a:pt x="0" y="58521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20494" r="0" b="-120494"/>
              </a:stretch>
            </a:blipFill>
          </p:spPr>
        </p:sp>
        <p:sp>
          <p:nvSpPr>
            <p:cNvPr name="TextBox 41" id="41"/>
            <p:cNvSpPr txBox="true"/>
            <p:nvPr/>
          </p:nvSpPr>
          <p:spPr>
            <a:xfrm>
              <a:off x="0" y="-38100"/>
              <a:ext cx="5120640" cy="62331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A0A0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501–700</a:t>
              </a:r>
            </a:p>
          </p:txBody>
        </p:sp>
      </p:grpSp>
      <p:grpSp>
        <p:nvGrpSpPr>
          <p:cNvPr name="Group 42" id="42"/>
          <p:cNvGrpSpPr/>
          <p:nvPr/>
        </p:nvGrpSpPr>
        <p:grpSpPr>
          <a:xfrm rot="0">
            <a:off x="13267944" y="4096512"/>
            <a:ext cx="3840480" cy="914400"/>
            <a:chOff x="0" y="0"/>
            <a:chExt cx="5120640" cy="1219200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5120640" cy="1219200"/>
            </a:xfrm>
            <a:custGeom>
              <a:avLst/>
              <a:gdLst/>
              <a:ahLst/>
              <a:cxnLst/>
              <a:rect r="r" b="b" t="t" l="l"/>
              <a:pathLst>
                <a:path h="1219200" w="5120640">
                  <a:moveTo>
                    <a:pt x="0" y="195072"/>
                  </a:moveTo>
                  <a:cubicBezTo>
                    <a:pt x="0" y="87376"/>
                    <a:pt x="87376" y="0"/>
                    <a:pt x="195072" y="0"/>
                  </a:cubicBezTo>
                  <a:lnTo>
                    <a:pt x="4925568" y="0"/>
                  </a:lnTo>
                  <a:cubicBezTo>
                    <a:pt x="5033264" y="0"/>
                    <a:pt x="5120640" y="87376"/>
                    <a:pt x="5120640" y="195072"/>
                  </a:cubicBezTo>
                  <a:lnTo>
                    <a:pt x="5120640" y="1024128"/>
                  </a:lnTo>
                  <a:cubicBezTo>
                    <a:pt x="5120640" y="1131824"/>
                    <a:pt x="5033264" y="1219200"/>
                    <a:pt x="4925568" y="1219200"/>
                  </a:cubicBezTo>
                  <a:lnTo>
                    <a:pt x="195072" y="1219200"/>
                  </a:lnTo>
                  <a:cubicBezTo>
                    <a:pt x="87376" y="1219200"/>
                    <a:pt x="0" y="1131824"/>
                    <a:pt x="0" y="1024128"/>
                  </a:cubicBezTo>
                  <a:close/>
                </a:path>
              </a:pathLst>
            </a:custGeom>
            <a:solidFill>
              <a:srgbClr val="E4BE78"/>
            </a:solidFill>
          </p:spPr>
        </p:sp>
      </p:grpSp>
      <p:grpSp>
        <p:nvGrpSpPr>
          <p:cNvPr name="Group 44" id="44"/>
          <p:cNvGrpSpPr/>
          <p:nvPr/>
        </p:nvGrpSpPr>
        <p:grpSpPr>
          <a:xfrm rot="0">
            <a:off x="13267944" y="4096512"/>
            <a:ext cx="3840480" cy="914400"/>
            <a:chOff x="0" y="0"/>
            <a:chExt cx="5120640" cy="1219200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5120640" cy="1219200"/>
            </a:xfrm>
            <a:custGeom>
              <a:avLst/>
              <a:gdLst/>
              <a:ahLst/>
              <a:cxnLst/>
              <a:rect r="r" b="b" t="t" l="l"/>
              <a:pathLst>
                <a:path h="1219200" w="5120640">
                  <a:moveTo>
                    <a:pt x="0" y="0"/>
                  </a:moveTo>
                  <a:lnTo>
                    <a:pt x="5120640" y="0"/>
                  </a:lnTo>
                  <a:lnTo>
                    <a:pt x="5120640" y="1219200"/>
                  </a:lnTo>
                  <a:lnTo>
                    <a:pt x="0" y="12192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1837" r="0" b="-31837"/>
              </a:stretch>
            </a:blipFill>
          </p:spPr>
        </p:sp>
        <p:sp>
          <p:nvSpPr>
            <p:cNvPr name="TextBox 46" id="46"/>
            <p:cNvSpPr txBox="true"/>
            <p:nvPr/>
          </p:nvSpPr>
          <p:spPr>
            <a:xfrm>
              <a:off x="0" y="-38100"/>
              <a:ext cx="5120640" cy="125730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879"/>
                </a:lnSpc>
              </a:pPr>
              <a:r>
                <a:rPr lang="en-US" sz="2400" b="true">
                  <a:solidFill>
                    <a:srgbClr val="1A143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Excelente</a:t>
              </a:r>
            </a:p>
          </p:txBody>
        </p:sp>
      </p:grpSp>
      <p:grpSp>
        <p:nvGrpSpPr>
          <p:cNvPr name="Group 47" id="47"/>
          <p:cNvGrpSpPr/>
          <p:nvPr/>
        </p:nvGrpSpPr>
        <p:grpSpPr>
          <a:xfrm rot="0">
            <a:off x="13267944" y="5084064"/>
            <a:ext cx="3840480" cy="438912"/>
            <a:chOff x="0" y="0"/>
            <a:chExt cx="5120640" cy="585216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5120640" cy="585216"/>
            </a:xfrm>
            <a:custGeom>
              <a:avLst/>
              <a:gdLst/>
              <a:ahLst/>
              <a:cxnLst/>
              <a:rect r="r" b="b" t="t" l="l"/>
              <a:pathLst>
                <a:path h="585216" w="5120640">
                  <a:moveTo>
                    <a:pt x="0" y="0"/>
                  </a:moveTo>
                  <a:lnTo>
                    <a:pt x="5120640" y="0"/>
                  </a:lnTo>
                  <a:lnTo>
                    <a:pt x="5120640" y="585216"/>
                  </a:lnTo>
                  <a:lnTo>
                    <a:pt x="0" y="58521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20494" r="0" b="-120494"/>
              </a:stretch>
            </a:blipFill>
          </p:spPr>
        </p:sp>
        <p:sp>
          <p:nvSpPr>
            <p:cNvPr name="TextBox 49" id="49"/>
            <p:cNvSpPr txBox="true"/>
            <p:nvPr/>
          </p:nvSpPr>
          <p:spPr>
            <a:xfrm>
              <a:off x="0" y="-38100"/>
              <a:ext cx="5120640" cy="62331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A0A0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701–1000</a:t>
              </a:r>
            </a:p>
          </p:txBody>
        </p:sp>
      </p:grpSp>
      <p:grpSp>
        <p:nvGrpSpPr>
          <p:cNvPr name="Group 50" id="50"/>
          <p:cNvGrpSpPr/>
          <p:nvPr/>
        </p:nvGrpSpPr>
        <p:grpSpPr>
          <a:xfrm rot="0">
            <a:off x="1005840" y="5852160"/>
            <a:ext cx="10149840" cy="3401568"/>
            <a:chOff x="0" y="0"/>
            <a:chExt cx="13533120" cy="4535424"/>
          </a:xfrm>
        </p:grpSpPr>
        <p:sp>
          <p:nvSpPr>
            <p:cNvPr name="Freeform 51" id="51"/>
            <p:cNvSpPr/>
            <p:nvPr/>
          </p:nvSpPr>
          <p:spPr>
            <a:xfrm flipH="false" flipV="false" rot="0">
              <a:off x="0" y="0"/>
              <a:ext cx="13533120" cy="4535424"/>
            </a:xfrm>
            <a:custGeom>
              <a:avLst/>
              <a:gdLst/>
              <a:ahLst/>
              <a:cxnLst/>
              <a:rect r="r" b="b" t="t" l="l"/>
              <a:pathLst>
                <a:path h="4535424" w="13533120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13289280" y="0"/>
                  </a:lnTo>
                  <a:cubicBezTo>
                    <a:pt x="13423900" y="0"/>
                    <a:pt x="13533120" y="109220"/>
                    <a:pt x="13533120" y="243840"/>
                  </a:cubicBezTo>
                  <a:lnTo>
                    <a:pt x="13533120" y="4291584"/>
                  </a:lnTo>
                  <a:cubicBezTo>
                    <a:pt x="13533120" y="4426204"/>
                    <a:pt x="13423900" y="4535424"/>
                    <a:pt x="13289280" y="4535424"/>
                  </a:cubicBezTo>
                  <a:lnTo>
                    <a:pt x="243840" y="4535424"/>
                  </a:lnTo>
                  <a:cubicBezTo>
                    <a:pt x="109220" y="4535424"/>
                    <a:pt x="0" y="4426204"/>
                    <a:pt x="0" y="4291584"/>
                  </a:cubicBezTo>
                  <a:close/>
                </a:path>
              </a:pathLst>
            </a:custGeom>
            <a:solidFill>
              <a:srgbClr val="20203A"/>
            </a:solidFill>
          </p:spPr>
        </p:sp>
      </p:grpSp>
      <p:grpSp>
        <p:nvGrpSpPr>
          <p:cNvPr name="Group 52" id="52"/>
          <p:cNvGrpSpPr/>
          <p:nvPr/>
        </p:nvGrpSpPr>
        <p:grpSpPr>
          <a:xfrm rot="0">
            <a:off x="1426464" y="6108192"/>
            <a:ext cx="9326880" cy="548640"/>
            <a:chOff x="0" y="0"/>
            <a:chExt cx="12435840" cy="731520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0"/>
              <a:ext cx="12435840" cy="731520"/>
            </a:xfrm>
            <a:custGeom>
              <a:avLst/>
              <a:gdLst/>
              <a:ahLst/>
              <a:cxnLst/>
              <a:rect r="r" b="b" t="t" l="l"/>
              <a:pathLst>
                <a:path h="731520" w="12435840">
                  <a:moveTo>
                    <a:pt x="0" y="0"/>
                  </a:moveTo>
                  <a:lnTo>
                    <a:pt x="12435840" y="0"/>
                  </a:lnTo>
                  <a:lnTo>
                    <a:pt x="1243584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81245" r="0" b="-281245"/>
              </a:stretch>
            </a:blipFill>
          </p:spPr>
        </p:sp>
        <p:sp>
          <p:nvSpPr>
            <p:cNvPr name="TextBox 54" id="54"/>
            <p:cNvSpPr txBox="true"/>
            <p:nvPr/>
          </p:nvSpPr>
          <p:spPr>
            <a:xfrm>
              <a:off x="0" y="-28575"/>
              <a:ext cx="12435840" cy="76009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359"/>
                </a:lnSpc>
              </a:pPr>
              <a:r>
                <a:rPr lang="en-US" sz="2799" b="true">
                  <a:solidFill>
                    <a:srgbClr val="F7F2EB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O que mais pesa no seu score</a:t>
              </a:r>
            </a:p>
          </p:txBody>
        </p:sp>
      </p:grpSp>
      <p:sp>
        <p:nvSpPr>
          <p:cNvPr name="TextBox 55" id="55"/>
          <p:cNvSpPr txBox="true"/>
          <p:nvPr/>
        </p:nvSpPr>
        <p:spPr>
          <a:xfrm rot="0">
            <a:off x="1426464" y="6718935"/>
            <a:ext cx="9326880" cy="2425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54990" indent="-277495" lvl="1">
              <a:lnSpc>
                <a:spcPts val="2760"/>
              </a:lnSpc>
              <a:buFont typeface="Arial"/>
              <a:buChar char="•"/>
            </a:pPr>
            <a:r>
              <a:rPr lang="en-US" sz="2300">
                <a:solidFill>
                  <a:srgbClr val="F1ECE4"/>
                </a:solidFill>
                <a:latin typeface="Calibri (MS)"/>
                <a:ea typeface="Calibri (MS)"/>
                <a:cs typeface="Calibri (MS)"/>
                <a:sym typeface="Calibri (MS)"/>
              </a:rPr>
              <a:t>Pagar as contas em dia (o fator mais importante)</a:t>
            </a:r>
          </a:p>
          <a:p>
            <a:pPr algn="l" marL="554990" indent="-277495" lvl="1">
              <a:lnSpc>
                <a:spcPts val="2760"/>
              </a:lnSpc>
              <a:buFont typeface="Arial"/>
              <a:buChar char="•"/>
            </a:pPr>
            <a:r>
              <a:rPr lang="en-US" sz="2300">
                <a:solidFill>
                  <a:srgbClr val="F1ECE4"/>
                </a:solidFill>
                <a:latin typeface="Calibri (MS)"/>
                <a:ea typeface="Calibri (MS)"/>
                <a:cs typeface="Calibri (MS)"/>
                <a:sym typeface="Calibri (MS)"/>
              </a:rPr>
              <a:t>Não viver no limite do crédito</a:t>
            </a:r>
          </a:p>
          <a:p>
            <a:pPr algn="l" marL="554990" indent="-277495" lvl="1">
              <a:lnSpc>
                <a:spcPts val="2760"/>
              </a:lnSpc>
              <a:buFont typeface="Arial"/>
              <a:buChar char="•"/>
            </a:pPr>
            <a:r>
              <a:rPr lang="en-US" sz="2300">
                <a:solidFill>
                  <a:srgbClr val="F1ECE4"/>
                </a:solidFill>
                <a:latin typeface="Calibri (MS)"/>
                <a:ea typeface="Calibri (MS)"/>
                <a:cs typeface="Calibri (MS)"/>
                <a:sym typeface="Calibri (MS)"/>
              </a:rPr>
              <a:t>Tempo de relacionamento e idade do CPF</a:t>
            </a:r>
          </a:p>
          <a:p>
            <a:pPr algn="l" marL="554990" indent="-277495" lvl="1">
              <a:lnSpc>
                <a:spcPts val="2760"/>
              </a:lnSpc>
              <a:buFont typeface="Arial"/>
              <a:buChar char="•"/>
            </a:pPr>
            <a:r>
              <a:rPr lang="en-US" sz="2300">
                <a:solidFill>
                  <a:srgbClr val="F1ECE4"/>
                </a:solidFill>
                <a:latin typeface="Calibri (MS)"/>
                <a:ea typeface="Calibri (MS)"/>
                <a:cs typeface="Calibri (MS)"/>
                <a:sym typeface="Calibri (MS)"/>
              </a:rPr>
              <a:t>Dados cadastrais atualizados</a:t>
            </a:r>
          </a:p>
        </p:txBody>
      </p:sp>
      <p:grpSp>
        <p:nvGrpSpPr>
          <p:cNvPr name="Group 56" id="56"/>
          <p:cNvGrpSpPr/>
          <p:nvPr/>
        </p:nvGrpSpPr>
        <p:grpSpPr>
          <a:xfrm rot="0">
            <a:off x="11612880" y="5852160"/>
            <a:ext cx="5669280" cy="3401568"/>
            <a:chOff x="0" y="0"/>
            <a:chExt cx="7559040" cy="4535424"/>
          </a:xfrm>
        </p:grpSpPr>
        <p:sp>
          <p:nvSpPr>
            <p:cNvPr name="Freeform 57" id="57"/>
            <p:cNvSpPr/>
            <p:nvPr/>
          </p:nvSpPr>
          <p:spPr>
            <a:xfrm flipH="false" flipV="false" rot="0">
              <a:off x="0" y="0"/>
              <a:ext cx="7559040" cy="4535424"/>
            </a:xfrm>
            <a:custGeom>
              <a:avLst/>
              <a:gdLst/>
              <a:ahLst/>
              <a:cxnLst/>
              <a:rect r="r" b="b" t="t" l="l"/>
              <a:pathLst>
                <a:path h="4535424" w="7559040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7315200" y="0"/>
                  </a:lnTo>
                  <a:cubicBezTo>
                    <a:pt x="7449820" y="0"/>
                    <a:pt x="7559040" y="109220"/>
                    <a:pt x="7559040" y="243840"/>
                  </a:cubicBezTo>
                  <a:lnTo>
                    <a:pt x="7559040" y="4291584"/>
                  </a:lnTo>
                  <a:cubicBezTo>
                    <a:pt x="7559040" y="4426204"/>
                    <a:pt x="7449820" y="4535424"/>
                    <a:pt x="7315200" y="4535424"/>
                  </a:cubicBezTo>
                  <a:lnTo>
                    <a:pt x="243840" y="4535424"/>
                  </a:lnTo>
                  <a:cubicBezTo>
                    <a:pt x="109220" y="4535424"/>
                    <a:pt x="0" y="4426204"/>
                    <a:pt x="0" y="4291584"/>
                  </a:cubicBezTo>
                  <a:close/>
                </a:path>
              </a:pathLst>
            </a:custGeom>
            <a:solidFill>
              <a:srgbClr val="292946"/>
            </a:solidFill>
          </p:spPr>
        </p:sp>
      </p:grpSp>
      <p:grpSp>
        <p:nvGrpSpPr>
          <p:cNvPr name="Group 58" id="58"/>
          <p:cNvGrpSpPr/>
          <p:nvPr/>
        </p:nvGrpSpPr>
        <p:grpSpPr>
          <a:xfrm rot="0">
            <a:off x="12070080" y="6254496"/>
            <a:ext cx="914400" cy="914400"/>
            <a:chOff x="0" y="0"/>
            <a:chExt cx="1219200" cy="1219200"/>
          </a:xfrm>
        </p:grpSpPr>
        <p:sp>
          <p:nvSpPr>
            <p:cNvPr name="Freeform 59" id="59"/>
            <p:cNvSpPr/>
            <p:nvPr/>
          </p:nvSpPr>
          <p:spPr>
            <a:xfrm flipH="false" flipV="false" rot="0">
              <a:off x="0" y="0"/>
              <a:ext cx="1219200" cy="1219200"/>
            </a:xfrm>
            <a:custGeom>
              <a:avLst/>
              <a:gdLst/>
              <a:ahLst/>
              <a:cxnLst/>
              <a:rect r="r" b="b" t="t" l="l"/>
              <a:pathLst>
                <a:path h="1219200" w="1219200">
                  <a:moveTo>
                    <a:pt x="0" y="609600"/>
                  </a:moveTo>
                  <a:cubicBezTo>
                    <a:pt x="0" y="272923"/>
                    <a:pt x="272923" y="0"/>
                    <a:pt x="609600" y="0"/>
                  </a:cubicBezTo>
                  <a:cubicBezTo>
                    <a:pt x="946277" y="0"/>
                    <a:pt x="1219200" y="272923"/>
                    <a:pt x="1219200" y="609600"/>
                  </a:cubicBezTo>
                  <a:cubicBezTo>
                    <a:pt x="1219200" y="946277"/>
                    <a:pt x="946277" y="1219200"/>
                    <a:pt x="609600" y="1219200"/>
                  </a:cubicBezTo>
                  <a:cubicBezTo>
                    <a:pt x="272923" y="1219200"/>
                    <a:pt x="0" y="946277"/>
                    <a:pt x="0" y="609600"/>
                  </a:cubicBezTo>
                  <a:close/>
                </a:path>
              </a:pathLst>
            </a:custGeom>
            <a:solidFill>
              <a:srgbClr val="2B2B4C"/>
            </a:solidFill>
          </p:spPr>
        </p:sp>
      </p:grpSp>
      <p:grpSp>
        <p:nvGrpSpPr>
          <p:cNvPr name="Group 60" id="60"/>
          <p:cNvGrpSpPr/>
          <p:nvPr/>
        </p:nvGrpSpPr>
        <p:grpSpPr>
          <a:xfrm rot="0">
            <a:off x="12298680" y="6483096"/>
            <a:ext cx="457200" cy="457200"/>
            <a:chOff x="0" y="0"/>
            <a:chExt cx="609600" cy="609600"/>
          </a:xfrm>
        </p:grpSpPr>
        <p:sp>
          <p:nvSpPr>
            <p:cNvPr name="Freeform 61" id="61" descr="preencoded.png"/>
            <p:cNvSpPr/>
            <p:nvPr/>
          </p:nvSpPr>
          <p:spPr>
            <a:xfrm flipH="false" flipV="false" rot="0">
              <a:off x="0" y="0"/>
              <a:ext cx="609600" cy="609600"/>
            </a:xfrm>
            <a:custGeom>
              <a:avLst/>
              <a:gdLst/>
              <a:ahLst/>
              <a:cxnLst/>
              <a:rect r="r" b="b" t="t" l="l"/>
              <a:pathLst>
                <a:path h="609600" w="609600">
                  <a:moveTo>
                    <a:pt x="0" y="0"/>
                  </a:moveTo>
                  <a:lnTo>
                    <a:pt x="609600" y="0"/>
                  </a:lnTo>
                  <a:lnTo>
                    <a:pt x="609600" y="609600"/>
                  </a:lnTo>
                  <a:lnTo>
                    <a:pt x="0" y="60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grpSp>
        <p:nvGrpSpPr>
          <p:cNvPr name="Group 62" id="62"/>
          <p:cNvGrpSpPr/>
          <p:nvPr/>
        </p:nvGrpSpPr>
        <p:grpSpPr>
          <a:xfrm rot="0">
            <a:off x="13167360" y="6254496"/>
            <a:ext cx="3840480" cy="914400"/>
            <a:chOff x="0" y="0"/>
            <a:chExt cx="5120640" cy="1219200"/>
          </a:xfrm>
        </p:grpSpPr>
        <p:sp>
          <p:nvSpPr>
            <p:cNvPr name="Freeform 63" id="63"/>
            <p:cNvSpPr/>
            <p:nvPr/>
          </p:nvSpPr>
          <p:spPr>
            <a:xfrm flipH="false" flipV="false" rot="0">
              <a:off x="0" y="0"/>
              <a:ext cx="5120640" cy="1219200"/>
            </a:xfrm>
            <a:custGeom>
              <a:avLst/>
              <a:gdLst/>
              <a:ahLst/>
              <a:cxnLst/>
              <a:rect r="r" b="b" t="t" l="l"/>
              <a:pathLst>
                <a:path h="1219200" w="5120640">
                  <a:moveTo>
                    <a:pt x="0" y="0"/>
                  </a:moveTo>
                  <a:lnTo>
                    <a:pt x="5120640" y="0"/>
                  </a:lnTo>
                  <a:lnTo>
                    <a:pt x="5120640" y="1219200"/>
                  </a:lnTo>
                  <a:lnTo>
                    <a:pt x="0" y="12192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1837" r="0" b="-31837"/>
              </a:stretch>
            </a:blipFill>
          </p:spPr>
        </p:sp>
        <p:sp>
          <p:nvSpPr>
            <p:cNvPr name="TextBox 64" id="64"/>
            <p:cNvSpPr txBox="true"/>
            <p:nvPr/>
          </p:nvSpPr>
          <p:spPr>
            <a:xfrm>
              <a:off x="0" y="-28575"/>
              <a:ext cx="5120640" cy="124777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240"/>
                </a:lnSpc>
              </a:pPr>
              <a:r>
                <a:rPr lang="en-US" sz="2700" b="true">
                  <a:solidFill>
                    <a:srgbClr val="F7F2EB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Cadastro Positivo</a:t>
              </a:r>
            </a:p>
          </p:txBody>
        </p:sp>
      </p:grpSp>
      <p:sp>
        <p:nvSpPr>
          <p:cNvPr name="TextBox 65" id="65"/>
          <p:cNvSpPr txBox="true"/>
          <p:nvPr/>
        </p:nvSpPr>
        <p:spPr>
          <a:xfrm rot="0">
            <a:off x="12070080" y="7367778"/>
            <a:ext cx="4937760" cy="18127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19"/>
              </a:lnSpc>
            </a:pPr>
            <a:r>
              <a:rPr lang="en-US" sz="2200">
                <a:solidFill>
                  <a:srgbClr val="A0A0BE"/>
                </a:solidFill>
                <a:latin typeface="Calibri (MS)"/>
                <a:ea typeface="Calibri (MS)"/>
                <a:cs typeface="Calibri (MS)"/>
                <a:sym typeface="Calibri (MS)"/>
              </a:rPr>
              <a:t>Hoje, contas pagas em dia (luz, água, telefone) entram automaticamente e ajudam a subir seu score.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616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05840" y="9290304"/>
            <a:ext cx="1280160" cy="548640"/>
            <a:chOff x="0" y="0"/>
            <a:chExt cx="1706880" cy="7315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06880" cy="731520"/>
            </a:xfrm>
            <a:custGeom>
              <a:avLst/>
              <a:gdLst/>
              <a:ahLst/>
              <a:cxnLst/>
              <a:rect r="r" b="b" t="t" l="l"/>
              <a:pathLst>
                <a:path h="731520" w="1706880">
                  <a:moveTo>
                    <a:pt x="0" y="0"/>
                  </a:moveTo>
                  <a:lnTo>
                    <a:pt x="1706880" y="0"/>
                  </a:lnTo>
                  <a:lnTo>
                    <a:pt x="170688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4987" t="0" r="-4987" b="0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706880" cy="76962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280"/>
                </a:lnSpc>
              </a:pPr>
              <a:r>
                <a:rPr lang="en-US" sz="1900">
                  <a:solidFill>
                    <a:srgbClr val="A0A0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25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05840" y="603504"/>
            <a:ext cx="16459200" cy="548640"/>
            <a:chOff x="0" y="0"/>
            <a:chExt cx="21945600" cy="73152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1945600" cy="731520"/>
            </a:xfrm>
            <a:custGeom>
              <a:avLst/>
              <a:gdLst/>
              <a:ahLst/>
              <a:cxnLst/>
              <a:rect r="r" b="b" t="t" l="l"/>
              <a:pathLst>
                <a:path h="731520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534551" r="0" b="-534551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21945600" cy="77914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640"/>
                </a:lnSpc>
              </a:pPr>
              <a:r>
                <a:rPr lang="en-US" b="true" sz="2200" spc="399">
                  <a:solidFill>
                    <a:srgbClr val="E4BE7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MÓDULO 4 · CRÉDITO &amp; DÍVIDAS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05840" y="1353312"/>
            <a:ext cx="1170432" cy="1170432"/>
            <a:chOff x="0" y="0"/>
            <a:chExt cx="1560576" cy="156057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560576" cy="1560576"/>
            </a:xfrm>
            <a:custGeom>
              <a:avLst/>
              <a:gdLst/>
              <a:ahLst/>
              <a:cxnLst/>
              <a:rect r="r" b="b" t="t" l="l"/>
              <a:pathLst>
                <a:path h="1560576" w="1560576">
                  <a:moveTo>
                    <a:pt x="0" y="780288"/>
                  </a:moveTo>
                  <a:cubicBezTo>
                    <a:pt x="0" y="349377"/>
                    <a:pt x="349377" y="0"/>
                    <a:pt x="780288" y="0"/>
                  </a:cubicBezTo>
                  <a:cubicBezTo>
                    <a:pt x="1211199" y="0"/>
                    <a:pt x="1560576" y="349377"/>
                    <a:pt x="1560576" y="780288"/>
                  </a:cubicBezTo>
                  <a:cubicBezTo>
                    <a:pt x="1560576" y="1211199"/>
                    <a:pt x="1211199" y="1560576"/>
                    <a:pt x="780288" y="1560576"/>
                  </a:cubicBezTo>
                  <a:cubicBezTo>
                    <a:pt x="349377" y="1560576"/>
                    <a:pt x="0" y="1211199"/>
                    <a:pt x="0" y="780288"/>
                  </a:cubicBezTo>
                  <a:close/>
                </a:path>
              </a:pathLst>
            </a:custGeom>
            <a:solidFill>
              <a:srgbClr val="2B2B4C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298448" y="1645920"/>
            <a:ext cx="585216" cy="585216"/>
            <a:chOff x="0" y="0"/>
            <a:chExt cx="780288" cy="780288"/>
          </a:xfrm>
        </p:grpSpPr>
        <p:sp>
          <p:nvSpPr>
            <p:cNvPr name="Freeform 11" id="11" descr="preencoded.png"/>
            <p:cNvSpPr/>
            <p:nvPr/>
          </p:nvSpPr>
          <p:spPr>
            <a:xfrm flipH="false" flipV="false" rot="0">
              <a:off x="0" y="0"/>
              <a:ext cx="780288" cy="780288"/>
            </a:xfrm>
            <a:custGeom>
              <a:avLst/>
              <a:gdLst/>
              <a:ahLst/>
              <a:cxnLst/>
              <a:rect r="r" b="b" t="t" l="l"/>
              <a:pathLst>
                <a:path h="780288" w="780288">
                  <a:moveTo>
                    <a:pt x="0" y="0"/>
                  </a:moveTo>
                  <a:lnTo>
                    <a:pt x="780288" y="0"/>
                  </a:lnTo>
                  <a:lnTo>
                    <a:pt x="780288" y="780288"/>
                  </a:lnTo>
                  <a:lnTo>
                    <a:pt x="0" y="7802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2450592" y="1280160"/>
            <a:ext cx="14813280" cy="1353312"/>
            <a:chOff x="0" y="0"/>
            <a:chExt cx="19751040" cy="180441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9751039" cy="1804416"/>
            </a:xfrm>
            <a:custGeom>
              <a:avLst/>
              <a:gdLst/>
              <a:ahLst/>
              <a:cxnLst/>
              <a:rect r="r" b="b" t="t" l="l"/>
              <a:pathLst>
                <a:path h="1804416" w="19751039">
                  <a:moveTo>
                    <a:pt x="0" y="0"/>
                  </a:moveTo>
                  <a:lnTo>
                    <a:pt x="19751039" y="0"/>
                  </a:lnTo>
                  <a:lnTo>
                    <a:pt x="19751039" y="1804416"/>
                  </a:lnTo>
                  <a:lnTo>
                    <a:pt x="0" y="180441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63282" r="0" b="-163282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9525"/>
              <a:ext cx="19751040" cy="1813941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699"/>
                </a:lnSpc>
              </a:pPr>
              <a:r>
                <a:rPr lang="en-US" sz="4999" b="true">
                  <a:solidFill>
                    <a:srgbClr val="F7F2EB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Cartão de crédito explicado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005840" y="3145536"/>
            <a:ext cx="10149840" cy="1828800"/>
            <a:chOff x="0" y="0"/>
            <a:chExt cx="13533120" cy="24384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3533120" cy="2438400"/>
            </a:xfrm>
            <a:custGeom>
              <a:avLst/>
              <a:gdLst/>
              <a:ahLst/>
              <a:cxnLst/>
              <a:rect r="r" b="b" t="t" l="l"/>
              <a:pathLst>
                <a:path h="2438400" w="13533120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13289280" y="0"/>
                  </a:lnTo>
                  <a:cubicBezTo>
                    <a:pt x="13423900" y="0"/>
                    <a:pt x="13533120" y="109220"/>
                    <a:pt x="13533120" y="243840"/>
                  </a:cubicBezTo>
                  <a:lnTo>
                    <a:pt x="13533120" y="2194560"/>
                  </a:lnTo>
                  <a:cubicBezTo>
                    <a:pt x="13533120" y="2329180"/>
                    <a:pt x="13423900" y="2438400"/>
                    <a:pt x="13289280" y="2438400"/>
                  </a:cubicBezTo>
                  <a:lnTo>
                    <a:pt x="243840" y="2438400"/>
                  </a:lnTo>
                  <a:cubicBezTo>
                    <a:pt x="109220" y="2438400"/>
                    <a:pt x="0" y="2329180"/>
                    <a:pt x="0" y="2194560"/>
                  </a:cubicBezTo>
                  <a:close/>
                </a:path>
              </a:pathLst>
            </a:custGeom>
            <a:solidFill>
              <a:srgbClr val="20203A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426464" y="3584448"/>
            <a:ext cx="950976" cy="950976"/>
            <a:chOff x="0" y="0"/>
            <a:chExt cx="1267968" cy="1267968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267968" cy="1267968"/>
            </a:xfrm>
            <a:custGeom>
              <a:avLst/>
              <a:gdLst/>
              <a:ahLst/>
              <a:cxnLst/>
              <a:rect r="r" b="b" t="t" l="l"/>
              <a:pathLst>
                <a:path h="1267968" w="1267968">
                  <a:moveTo>
                    <a:pt x="0" y="633984"/>
                  </a:moveTo>
                  <a:cubicBezTo>
                    <a:pt x="0" y="283845"/>
                    <a:pt x="283845" y="0"/>
                    <a:pt x="633984" y="0"/>
                  </a:cubicBezTo>
                  <a:cubicBezTo>
                    <a:pt x="984123" y="0"/>
                    <a:pt x="1267968" y="283845"/>
                    <a:pt x="1267968" y="633984"/>
                  </a:cubicBezTo>
                  <a:cubicBezTo>
                    <a:pt x="1267968" y="984123"/>
                    <a:pt x="984123" y="1267968"/>
                    <a:pt x="633984" y="1267968"/>
                  </a:cubicBezTo>
                  <a:cubicBezTo>
                    <a:pt x="283845" y="1267968"/>
                    <a:pt x="0" y="984123"/>
                    <a:pt x="0" y="633984"/>
                  </a:cubicBezTo>
                  <a:close/>
                </a:path>
              </a:pathLst>
            </a:custGeom>
            <a:solidFill>
              <a:srgbClr val="6F6F95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664208" y="3822192"/>
            <a:ext cx="475488" cy="475488"/>
            <a:chOff x="0" y="0"/>
            <a:chExt cx="633984" cy="633984"/>
          </a:xfrm>
        </p:grpSpPr>
        <p:sp>
          <p:nvSpPr>
            <p:cNvPr name="Freeform 20" id="20" descr="preencoded.png"/>
            <p:cNvSpPr/>
            <p:nvPr/>
          </p:nvSpPr>
          <p:spPr>
            <a:xfrm flipH="false" flipV="false" rot="0">
              <a:off x="0" y="0"/>
              <a:ext cx="633984" cy="633984"/>
            </a:xfrm>
            <a:custGeom>
              <a:avLst/>
              <a:gdLst/>
              <a:ahLst/>
              <a:cxnLst/>
              <a:rect r="r" b="b" t="t" l="l"/>
              <a:pathLst>
                <a:path h="633984" w="633984">
                  <a:moveTo>
                    <a:pt x="0" y="0"/>
                  </a:moveTo>
                  <a:lnTo>
                    <a:pt x="633984" y="0"/>
                  </a:lnTo>
                  <a:lnTo>
                    <a:pt x="633984" y="633984"/>
                  </a:lnTo>
                  <a:lnTo>
                    <a:pt x="0" y="633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2670048" y="3273552"/>
            <a:ext cx="8229600" cy="1609344"/>
            <a:chOff x="0" y="0"/>
            <a:chExt cx="10972800" cy="2145792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0972800" cy="2145792"/>
            </a:xfrm>
            <a:custGeom>
              <a:avLst/>
              <a:gdLst/>
              <a:ahLst/>
              <a:cxnLst/>
              <a:rect r="r" b="b" t="t" l="l"/>
              <a:pathLst>
                <a:path h="2145792" w="10972800">
                  <a:moveTo>
                    <a:pt x="0" y="0"/>
                  </a:moveTo>
                  <a:lnTo>
                    <a:pt x="10972800" y="0"/>
                  </a:lnTo>
                  <a:lnTo>
                    <a:pt x="10972800" y="2145792"/>
                  </a:lnTo>
                  <a:lnTo>
                    <a:pt x="0" y="214579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49639" r="0" b="-49639"/>
              </a:stretch>
            </a:blip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47625"/>
              <a:ext cx="10972800" cy="2193417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359"/>
                </a:lnSpc>
              </a:pPr>
              <a:r>
                <a:rPr lang="en-US" sz="2799" b="true">
                  <a:solidFill>
                    <a:srgbClr val="F7F2E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Pague a fatura TOTAL</a:t>
              </a:r>
            </a:p>
            <a:p>
              <a:pPr algn="l">
                <a:lnSpc>
                  <a:spcPts val="2640"/>
                </a:lnSpc>
              </a:pPr>
              <a:r>
                <a:rPr lang="en-US" sz="2200">
                  <a:solidFill>
                    <a:srgbClr val="A0A0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Se quitar tudo na data, você não paga juros — é um prazo gratuito. O cartão vira ferramenta, não dívida.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1005840" y="5157216"/>
            <a:ext cx="10149840" cy="1828800"/>
            <a:chOff x="0" y="0"/>
            <a:chExt cx="13533120" cy="24384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3533120" cy="2438400"/>
            </a:xfrm>
            <a:custGeom>
              <a:avLst/>
              <a:gdLst/>
              <a:ahLst/>
              <a:cxnLst/>
              <a:rect r="r" b="b" t="t" l="l"/>
              <a:pathLst>
                <a:path h="2438400" w="13533120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13289280" y="0"/>
                  </a:lnTo>
                  <a:cubicBezTo>
                    <a:pt x="13423900" y="0"/>
                    <a:pt x="13533120" y="109220"/>
                    <a:pt x="13533120" y="243840"/>
                  </a:cubicBezTo>
                  <a:lnTo>
                    <a:pt x="13533120" y="2194560"/>
                  </a:lnTo>
                  <a:cubicBezTo>
                    <a:pt x="13533120" y="2329180"/>
                    <a:pt x="13423900" y="2438400"/>
                    <a:pt x="13289280" y="2438400"/>
                  </a:cubicBezTo>
                  <a:lnTo>
                    <a:pt x="243840" y="2438400"/>
                  </a:lnTo>
                  <a:cubicBezTo>
                    <a:pt x="109220" y="2438400"/>
                    <a:pt x="0" y="2329180"/>
                    <a:pt x="0" y="2194560"/>
                  </a:cubicBezTo>
                  <a:close/>
                </a:path>
              </a:pathLst>
            </a:custGeom>
            <a:solidFill>
              <a:srgbClr val="20203A"/>
            </a:solid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1426464" y="5596128"/>
            <a:ext cx="950976" cy="950976"/>
            <a:chOff x="0" y="0"/>
            <a:chExt cx="1267968" cy="1267968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267968" cy="1267968"/>
            </a:xfrm>
            <a:custGeom>
              <a:avLst/>
              <a:gdLst/>
              <a:ahLst/>
              <a:cxnLst/>
              <a:rect r="r" b="b" t="t" l="l"/>
              <a:pathLst>
                <a:path h="1267968" w="1267968">
                  <a:moveTo>
                    <a:pt x="0" y="633984"/>
                  </a:moveTo>
                  <a:cubicBezTo>
                    <a:pt x="0" y="283845"/>
                    <a:pt x="283845" y="0"/>
                    <a:pt x="633984" y="0"/>
                  </a:cubicBezTo>
                  <a:cubicBezTo>
                    <a:pt x="984123" y="0"/>
                    <a:pt x="1267968" y="283845"/>
                    <a:pt x="1267968" y="633984"/>
                  </a:cubicBezTo>
                  <a:cubicBezTo>
                    <a:pt x="1267968" y="984123"/>
                    <a:pt x="984123" y="1267968"/>
                    <a:pt x="633984" y="1267968"/>
                  </a:cubicBezTo>
                  <a:cubicBezTo>
                    <a:pt x="283845" y="1267968"/>
                    <a:pt x="0" y="984123"/>
                    <a:pt x="0" y="633984"/>
                  </a:cubicBezTo>
                  <a:close/>
                </a:path>
              </a:pathLst>
            </a:custGeom>
            <a:solidFill>
              <a:srgbClr val="2B2B4C"/>
            </a:solid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1664208" y="5833872"/>
            <a:ext cx="475488" cy="475488"/>
            <a:chOff x="0" y="0"/>
            <a:chExt cx="633984" cy="633984"/>
          </a:xfrm>
        </p:grpSpPr>
        <p:sp>
          <p:nvSpPr>
            <p:cNvPr name="Freeform 29" id="29" descr="preencoded.png"/>
            <p:cNvSpPr/>
            <p:nvPr/>
          </p:nvSpPr>
          <p:spPr>
            <a:xfrm flipH="false" flipV="false" rot="0">
              <a:off x="0" y="0"/>
              <a:ext cx="633984" cy="633984"/>
            </a:xfrm>
            <a:custGeom>
              <a:avLst/>
              <a:gdLst/>
              <a:ahLst/>
              <a:cxnLst/>
              <a:rect r="r" b="b" t="t" l="l"/>
              <a:pathLst>
                <a:path h="633984" w="633984">
                  <a:moveTo>
                    <a:pt x="0" y="0"/>
                  </a:moveTo>
                  <a:lnTo>
                    <a:pt x="633984" y="0"/>
                  </a:lnTo>
                  <a:lnTo>
                    <a:pt x="633984" y="633984"/>
                  </a:lnTo>
                  <a:lnTo>
                    <a:pt x="0" y="633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2670048" y="5285232"/>
            <a:ext cx="8229600" cy="1609344"/>
            <a:chOff x="0" y="0"/>
            <a:chExt cx="10972800" cy="2145792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10972800" cy="2145792"/>
            </a:xfrm>
            <a:custGeom>
              <a:avLst/>
              <a:gdLst/>
              <a:ahLst/>
              <a:cxnLst/>
              <a:rect r="r" b="b" t="t" l="l"/>
              <a:pathLst>
                <a:path h="2145792" w="10972800">
                  <a:moveTo>
                    <a:pt x="0" y="0"/>
                  </a:moveTo>
                  <a:lnTo>
                    <a:pt x="10972800" y="0"/>
                  </a:lnTo>
                  <a:lnTo>
                    <a:pt x="10972800" y="2145792"/>
                  </a:lnTo>
                  <a:lnTo>
                    <a:pt x="0" y="214579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49639" r="0" b="-49639"/>
              </a:stretch>
            </a:blipFill>
          </p:spPr>
        </p:sp>
        <p:sp>
          <p:nvSpPr>
            <p:cNvPr name="TextBox 32" id="32"/>
            <p:cNvSpPr txBox="true"/>
            <p:nvPr/>
          </p:nvSpPr>
          <p:spPr>
            <a:xfrm>
              <a:off x="0" y="-47625"/>
              <a:ext cx="10972800" cy="2193417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359"/>
                </a:lnSpc>
              </a:pPr>
              <a:r>
                <a:rPr lang="en-US" sz="2799" b="true">
                  <a:solidFill>
                    <a:srgbClr val="F7F2E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Cuidado com o rotativo</a:t>
              </a:r>
            </a:p>
            <a:p>
              <a:pPr algn="l">
                <a:lnSpc>
                  <a:spcPts val="2640"/>
                </a:lnSpc>
              </a:pPr>
              <a:r>
                <a:rPr lang="en-US" sz="2200">
                  <a:solidFill>
                    <a:srgbClr val="A0A0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Pagar só o mínimo joga o resto no rotativo, o juro mais alto do mercado. Por lei, a dívida não passa do dobro — mas ainda é caríssima.</a:t>
              </a: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1005840" y="7168896"/>
            <a:ext cx="10149840" cy="1828800"/>
            <a:chOff x="0" y="0"/>
            <a:chExt cx="13533120" cy="2438400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13533120" cy="2438400"/>
            </a:xfrm>
            <a:custGeom>
              <a:avLst/>
              <a:gdLst/>
              <a:ahLst/>
              <a:cxnLst/>
              <a:rect r="r" b="b" t="t" l="l"/>
              <a:pathLst>
                <a:path h="2438400" w="13533120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13289280" y="0"/>
                  </a:lnTo>
                  <a:cubicBezTo>
                    <a:pt x="13423900" y="0"/>
                    <a:pt x="13533120" y="109220"/>
                    <a:pt x="13533120" y="243840"/>
                  </a:cubicBezTo>
                  <a:lnTo>
                    <a:pt x="13533120" y="2194560"/>
                  </a:lnTo>
                  <a:cubicBezTo>
                    <a:pt x="13533120" y="2329180"/>
                    <a:pt x="13423900" y="2438400"/>
                    <a:pt x="13289280" y="2438400"/>
                  </a:cubicBezTo>
                  <a:lnTo>
                    <a:pt x="243840" y="2438400"/>
                  </a:lnTo>
                  <a:cubicBezTo>
                    <a:pt x="109220" y="2438400"/>
                    <a:pt x="0" y="2329180"/>
                    <a:pt x="0" y="2194560"/>
                  </a:cubicBezTo>
                  <a:close/>
                </a:path>
              </a:pathLst>
            </a:custGeom>
            <a:solidFill>
              <a:srgbClr val="20203A"/>
            </a:solidFill>
          </p:spPr>
        </p:sp>
      </p:grpSp>
      <p:grpSp>
        <p:nvGrpSpPr>
          <p:cNvPr name="Group 35" id="35"/>
          <p:cNvGrpSpPr/>
          <p:nvPr/>
        </p:nvGrpSpPr>
        <p:grpSpPr>
          <a:xfrm rot="0">
            <a:off x="1426464" y="7607808"/>
            <a:ext cx="950976" cy="950976"/>
            <a:chOff x="0" y="0"/>
            <a:chExt cx="1267968" cy="1267968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1267968" cy="1267968"/>
            </a:xfrm>
            <a:custGeom>
              <a:avLst/>
              <a:gdLst/>
              <a:ahLst/>
              <a:cxnLst/>
              <a:rect r="r" b="b" t="t" l="l"/>
              <a:pathLst>
                <a:path h="1267968" w="1267968">
                  <a:moveTo>
                    <a:pt x="0" y="633984"/>
                  </a:moveTo>
                  <a:cubicBezTo>
                    <a:pt x="0" y="283845"/>
                    <a:pt x="283845" y="0"/>
                    <a:pt x="633984" y="0"/>
                  </a:cubicBezTo>
                  <a:cubicBezTo>
                    <a:pt x="984123" y="0"/>
                    <a:pt x="1267968" y="283845"/>
                    <a:pt x="1267968" y="633984"/>
                  </a:cubicBezTo>
                  <a:cubicBezTo>
                    <a:pt x="1267968" y="984123"/>
                    <a:pt x="984123" y="1267968"/>
                    <a:pt x="633984" y="1267968"/>
                  </a:cubicBezTo>
                  <a:cubicBezTo>
                    <a:pt x="283845" y="1267968"/>
                    <a:pt x="0" y="984123"/>
                    <a:pt x="0" y="633984"/>
                  </a:cubicBezTo>
                  <a:close/>
                </a:path>
              </a:pathLst>
            </a:custGeom>
            <a:solidFill>
              <a:srgbClr val="2B2B4C"/>
            </a:solidFill>
          </p:spPr>
        </p:sp>
      </p:grpSp>
      <p:grpSp>
        <p:nvGrpSpPr>
          <p:cNvPr name="Group 37" id="37"/>
          <p:cNvGrpSpPr/>
          <p:nvPr/>
        </p:nvGrpSpPr>
        <p:grpSpPr>
          <a:xfrm rot="0">
            <a:off x="1664208" y="7845552"/>
            <a:ext cx="475488" cy="475488"/>
            <a:chOff x="0" y="0"/>
            <a:chExt cx="633984" cy="633984"/>
          </a:xfrm>
        </p:grpSpPr>
        <p:sp>
          <p:nvSpPr>
            <p:cNvPr name="Freeform 38" id="38" descr="preencoded.png"/>
            <p:cNvSpPr/>
            <p:nvPr/>
          </p:nvSpPr>
          <p:spPr>
            <a:xfrm flipH="false" flipV="false" rot="0">
              <a:off x="0" y="0"/>
              <a:ext cx="633984" cy="633984"/>
            </a:xfrm>
            <a:custGeom>
              <a:avLst/>
              <a:gdLst/>
              <a:ahLst/>
              <a:cxnLst/>
              <a:rect r="r" b="b" t="t" l="l"/>
              <a:pathLst>
                <a:path h="633984" w="633984">
                  <a:moveTo>
                    <a:pt x="0" y="0"/>
                  </a:moveTo>
                  <a:lnTo>
                    <a:pt x="633984" y="0"/>
                  </a:lnTo>
                  <a:lnTo>
                    <a:pt x="633984" y="633984"/>
                  </a:lnTo>
                  <a:lnTo>
                    <a:pt x="0" y="633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grpSp>
        <p:nvGrpSpPr>
          <p:cNvPr name="Group 39" id="39"/>
          <p:cNvGrpSpPr/>
          <p:nvPr/>
        </p:nvGrpSpPr>
        <p:grpSpPr>
          <a:xfrm rot="0">
            <a:off x="2670048" y="7296912"/>
            <a:ext cx="8229600" cy="1609344"/>
            <a:chOff x="0" y="0"/>
            <a:chExt cx="10972800" cy="2145792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10972800" cy="2145792"/>
            </a:xfrm>
            <a:custGeom>
              <a:avLst/>
              <a:gdLst/>
              <a:ahLst/>
              <a:cxnLst/>
              <a:rect r="r" b="b" t="t" l="l"/>
              <a:pathLst>
                <a:path h="2145792" w="10972800">
                  <a:moveTo>
                    <a:pt x="0" y="0"/>
                  </a:moveTo>
                  <a:lnTo>
                    <a:pt x="10972800" y="0"/>
                  </a:lnTo>
                  <a:lnTo>
                    <a:pt x="10972800" y="2145792"/>
                  </a:lnTo>
                  <a:lnTo>
                    <a:pt x="0" y="214579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49639" r="0" b="-49639"/>
              </a:stretch>
            </a:blipFill>
          </p:spPr>
        </p:sp>
        <p:sp>
          <p:nvSpPr>
            <p:cNvPr name="TextBox 41" id="41"/>
            <p:cNvSpPr txBox="true"/>
            <p:nvPr/>
          </p:nvSpPr>
          <p:spPr>
            <a:xfrm>
              <a:off x="0" y="-47625"/>
              <a:ext cx="10972800" cy="2193417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359"/>
                </a:lnSpc>
              </a:pPr>
              <a:r>
                <a:rPr lang="en-US" sz="2799" b="true">
                  <a:solidFill>
                    <a:srgbClr val="F7F2E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Parcelado também compromete</a:t>
              </a:r>
            </a:p>
            <a:p>
              <a:pPr algn="l">
                <a:lnSpc>
                  <a:spcPts val="2640"/>
                </a:lnSpc>
              </a:pPr>
              <a:r>
                <a:rPr lang="en-US" sz="2200">
                  <a:solidFill>
                    <a:srgbClr val="A0A0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Cada "sem juros" ocupa sua fatura dos próximos meses. Some tudo antes de parcelar de novo.</a:t>
              </a:r>
            </a:p>
          </p:txBody>
        </p:sp>
      </p:grpSp>
      <p:grpSp>
        <p:nvGrpSpPr>
          <p:cNvPr name="Group 42" id="42"/>
          <p:cNvGrpSpPr/>
          <p:nvPr/>
        </p:nvGrpSpPr>
        <p:grpSpPr>
          <a:xfrm rot="0">
            <a:off x="11612880" y="3145536"/>
            <a:ext cx="5669280" cy="6108192"/>
            <a:chOff x="0" y="0"/>
            <a:chExt cx="7559040" cy="8144256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7559040" cy="8144256"/>
            </a:xfrm>
            <a:custGeom>
              <a:avLst/>
              <a:gdLst/>
              <a:ahLst/>
              <a:cxnLst/>
              <a:rect r="r" b="b" t="t" l="l"/>
              <a:pathLst>
                <a:path h="8144256" w="7559040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7315200" y="0"/>
                  </a:lnTo>
                  <a:cubicBezTo>
                    <a:pt x="7449820" y="0"/>
                    <a:pt x="7559040" y="109220"/>
                    <a:pt x="7559040" y="243840"/>
                  </a:cubicBezTo>
                  <a:lnTo>
                    <a:pt x="7559040" y="7900416"/>
                  </a:lnTo>
                  <a:cubicBezTo>
                    <a:pt x="7559040" y="8035036"/>
                    <a:pt x="7449820" y="8144256"/>
                    <a:pt x="7315200" y="8144256"/>
                  </a:cubicBezTo>
                  <a:lnTo>
                    <a:pt x="243840" y="8144256"/>
                  </a:lnTo>
                  <a:cubicBezTo>
                    <a:pt x="109220" y="8144256"/>
                    <a:pt x="0" y="8035036"/>
                    <a:pt x="0" y="7900416"/>
                  </a:cubicBezTo>
                  <a:close/>
                </a:path>
              </a:pathLst>
            </a:custGeom>
            <a:solidFill>
              <a:srgbClr val="292946"/>
            </a:solidFill>
          </p:spPr>
        </p:sp>
      </p:grpSp>
      <p:grpSp>
        <p:nvGrpSpPr>
          <p:cNvPr name="Group 44" id="44"/>
          <p:cNvGrpSpPr/>
          <p:nvPr/>
        </p:nvGrpSpPr>
        <p:grpSpPr>
          <a:xfrm rot="0">
            <a:off x="12070080" y="3584448"/>
            <a:ext cx="1024128" cy="1024128"/>
            <a:chOff x="0" y="0"/>
            <a:chExt cx="1365504" cy="1365504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1365504" cy="1365504"/>
            </a:xfrm>
            <a:custGeom>
              <a:avLst/>
              <a:gdLst/>
              <a:ahLst/>
              <a:cxnLst/>
              <a:rect r="r" b="b" t="t" l="l"/>
              <a:pathLst>
                <a:path h="1365504" w="1365504">
                  <a:moveTo>
                    <a:pt x="0" y="682752"/>
                  </a:moveTo>
                  <a:cubicBezTo>
                    <a:pt x="0" y="305689"/>
                    <a:pt x="305689" y="0"/>
                    <a:pt x="682752" y="0"/>
                  </a:cubicBezTo>
                  <a:cubicBezTo>
                    <a:pt x="1059815" y="0"/>
                    <a:pt x="1365504" y="305689"/>
                    <a:pt x="1365504" y="682752"/>
                  </a:cubicBezTo>
                  <a:cubicBezTo>
                    <a:pt x="1365504" y="1059815"/>
                    <a:pt x="1059815" y="1365504"/>
                    <a:pt x="682752" y="1365504"/>
                  </a:cubicBezTo>
                  <a:cubicBezTo>
                    <a:pt x="305689" y="1365504"/>
                    <a:pt x="0" y="1059815"/>
                    <a:pt x="0" y="682752"/>
                  </a:cubicBezTo>
                  <a:close/>
                </a:path>
              </a:pathLst>
            </a:custGeom>
            <a:solidFill>
              <a:srgbClr val="2B2B4C"/>
            </a:solidFill>
          </p:spPr>
        </p:sp>
      </p:grpSp>
      <p:grpSp>
        <p:nvGrpSpPr>
          <p:cNvPr name="Group 46" id="46"/>
          <p:cNvGrpSpPr/>
          <p:nvPr/>
        </p:nvGrpSpPr>
        <p:grpSpPr>
          <a:xfrm rot="0">
            <a:off x="12326112" y="3840480"/>
            <a:ext cx="512064" cy="512064"/>
            <a:chOff x="0" y="0"/>
            <a:chExt cx="682752" cy="682752"/>
          </a:xfrm>
        </p:grpSpPr>
        <p:sp>
          <p:nvSpPr>
            <p:cNvPr name="Freeform 47" id="47" descr="preencoded.png"/>
            <p:cNvSpPr/>
            <p:nvPr/>
          </p:nvSpPr>
          <p:spPr>
            <a:xfrm flipH="false" flipV="false" rot="0">
              <a:off x="0" y="0"/>
              <a:ext cx="682752" cy="682752"/>
            </a:xfrm>
            <a:custGeom>
              <a:avLst/>
              <a:gdLst/>
              <a:ahLst/>
              <a:cxnLst/>
              <a:rect r="r" b="b" t="t" l="l"/>
              <a:pathLst>
                <a:path h="682752" w="682752">
                  <a:moveTo>
                    <a:pt x="0" y="0"/>
                  </a:moveTo>
                  <a:lnTo>
                    <a:pt x="682752" y="0"/>
                  </a:lnTo>
                  <a:lnTo>
                    <a:pt x="682752" y="682752"/>
                  </a:lnTo>
                  <a:lnTo>
                    <a:pt x="0" y="6827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  <p:grpSp>
        <p:nvGrpSpPr>
          <p:cNvPr name="Group 48" id="48"/>
          <p:cNvGrpSpPr/>
          <p:nvPr/>
        </p:nvGrpSpPr>
        <p:grpSpPr>
          <a:xfrm rot="0">
            <a:off x="13313664" y="3584448"/>
            <a:ext cx="3657600" cy="1024128"/>
            <a:chOff x="0" y="0"/>
            <a:chExt cx="4876800" cy="1365504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4876800" cy="1365504"/>
            </a:xfrm>
            <a:custGeom>
              <a:avLst/>
              <a:gdLst/>
              <a:ahLst/>
              <a:cxnLst/>
              <a:rect r="r" b="b" t="t" l="l"/>
              <a:pathLst>
                <a:path h="1365504" w="4876800">
                  <a:moveTo>
                    <a:pt x="0" y="0"/>
                  </a:moveTo>
                  <a:lnTo>
                    <a:pt x="4876800" y="0"/>
                  </a:lnTo>
                  <a:lnTo>
                    <a:pt x="4876800" y="1365504"/>
                  </a:lnTo>
                  <a:lnTo>
                    <a:pt x="0" y="136550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9589" r="0" b="-19589"/>
              </a:stretch>
            </a:blipFill>
          </p:spPr>
        </p:sp>
        <p:sp>
          <p:nvSpPr>
            <p:cNvPr name="TextBox 50" id="50"/>
            <p:cNvSpPr txBox="true"/>
            <p:nvPr/>
          </p:nvSpPr>
          <p:spPr>
            <a:xfrm>
              <a:off x="0" y="-28575"/>
              <a:ext cx="4876800" cy="139407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600"/>
                </a:lnSpc>
              </a:pPr>
              <a:r>
                <a:rPr lang="en-US" sz="3000" b="true">
                  <a:solidFill>
                    <a:srgbClr val="F7F2EB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Regra de ouro</a:t>
              </a:r>
            </a:p>
          </p:txBody>
        </p:sp>
      </p:grpSp>
      <p:sp>
        <p:nvSpPr>
          <p:cNvPr name="TextBox 51" id="51"/>
          <p:cNvSpPr txBox="true"/>
          <p:nvPr/>
        </p:nvSpPr>
        <p:spPr>
          <a:xfrm rot="0">
            <a:off x="12070080" y="4880610"/>
            <a:ext cx="4937760" cy="4080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24"/>
              </a:lnSpc>
            </a:pPr>
            <a:r>
              <a:rPr lang="en-US" sz="2400">
                <a:solidFill>
                  <a:srgbClr val="A0A0BE"/>
                </a:solidFill>
                <a:latin typeface="Calibri (MS)"/>
                <a:ea typeface="Calibri (MS)"/>
                <a:cs typeface="Calibri (MS)"/>
                <a:sym typeface="Calibri (MS)"/>
              </a:rPr>
              <a:t>O cartão não é renda extra.</a:t>
            </a:r>
          </a:p>
          <a:p>
            <a:pPr algn="l">
              <a:lnSpc>
                <a:spcPts val="3024"/>
              </a:lnSpc>
            </a:pPr>
          </a:p>
          <a:p>
            <a:pPr algn="l">
              <a:lnSpc>
                <a:spcPts val="3024"/>
              </a:lnSpc>
            </a:pPr>
            <a:r>
              <a:rPr lang="en-US" sz="2400">
                <a:solidFill>
                  <a:srgbClr val="A0A0BE"/>
                </a:solidFill>
                <a:latin typeface="Calibri (MS)"/>
                <a:ea typeface="Calibri (MS)"/>
                <a:cs typeface="Calibri (MS)"/>
                <a:sym typeface="Calibri (MS)"/>
              </a:rPr>
              <a:t>Se você não conseguiria pagar à vista, provavelmente não deveria comprar parcelado.</a:t>
            </a:r>
          </a:p>
          <a:p>
            <a:pPr algn="l">
              <a:lnSpc>
                <a:spcPts val="3024"/>
              </a:lnSpc>
            </a:pPr>
          </a:p>
          <a:p>
            <a:pPr algn="l">
              <a:lnSpc>
                <a:spcPts val="3024"/>
              </a:lnSpc>
            </a:pPr>
            <a:r>
              <a:rPr lang="en-US" sz="2400">
                <a:solidFill>
                  <a:srgbClr val="A0A0BE"/>
                </a:solidFill>
                <a:latin typeface="Calibri (MS)"/>
                <a:ea typeface="Calibri (MS)"/>
                <a:cs typeface="Calibri (MS)"/>
                <a:sym typeface="Calibri (MS)"/>
              </a:rPr>
              <a:t>Limite alto não é dinheiro seu — é tentação.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616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05840" y="9290304"/>
            <a:ext cx="1280160" cy="548640"/>
            <a:chOff x="0" y="0"/>
            <a:chExt cx="1706880" cy="7315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06880" cy="731520"/>
            </a:xfrm>
            <a:custGeom>
              <a:avLst/>
              <a:gdLst/>
              <a:ahLst/>
              <a:cxnLst/>
              <a:rect r="r" b="b" t="t" l="l"/>
              <a:pathLst>
                <a:path h="731520" w="1706880">
                  <a:moveTo>
                    <a:pt x="0" y="0"/>
                  </a:moveTo>
                  <a:lnTo>
                    <a:pt x="1706880" y="0"/>
                  </a:lnTo>
                  <a:lnTo>
                    <a:pt x="170688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4987" t="0" r="-4987" b="0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706880" cy="76962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280"/>
                </a:lnSpc>
              </a:pPr>
              <a:r>
                <a:rPr lang="en-US" sz="1900">
                  <a:solidFill>
                    <a:srgbClr val="A0A0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26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05840" y="603504"/>
            <a:ext cx="16459200" cy="548640"/>
            <a:chOff x="0" y="0"/>
            <a:chExt cx="21945600" cy="73152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1945600" cy="731520"/>
            </a:xfrm>
            <a:custGeom>
              <a:avLst/>
              <a:gdLst/>
              <a:ahLst/>
              <a:cxnLst/>
              <a:rect r="r" b="b" t="t" l="l"/>
              <a:pathLst>
                <a:path h="731520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534551" r="0" b="-534551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21945600" cy="77914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640"/>
                </a:lnSpc>
              </a:pPr>
              <a:r>
                <a:rPr lang="en-US" b="true" sz="2200" spc="399">
                  <a:solidFill>
                    <a:srgbClr val="E4BE7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MÓDULO 4 · CRÉDITO &amp; DÍVIDAS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05840" y="1353312"/>
            <a:ext cx="1170432" cy="1170432"/>
            <a:chOff x="0" y="0"/>
            <a:chExt cx="1560576" cy="156057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560576" cy="1560576"/>
            </a:xfrm>
            <a:custGeom>
              <a:avLst/>
              <a:gdLst/>
              <a:ahLst/>
              <a:cxnLst/>
              <a:rect r="r" b="b" t="t" l="l"/>
              <a:pathLst>
                <a:path h="1560576" w="1560576">
                  <a:moveTo>
                    <a:pt x="0" y="780288"/>
                  </a:moveTo>
                  <a:cubicBezTo>
                    <a:pt x="0" y="349377"/>
                    <a:pt x="349377" y="0"/>
                    <a:pt x="780288" y="0"/>
                  </a:cubicBezTo>
                  <a:cubicBezTo>
                    <a:pt x="1211199" y="0"/>
                    <a:pt x="1560576" y="349377"/>
                    <a:pt x="1560576" y="780288"/>
                  </a:cubicBezTo>
                  <a:cubicBezTo>
                    <a:pt x="1560576" y="1211199"/>
                    <a:pt x="1211199" y="1560576"/>
                    <a:pt x="780288" y="1560576"/>
                  </a:cubicBezTo>
                  <a:cubicBezTo>
                    <a:pt x="349377" y="1560576"/>
                    <a:pt x="0" y="1211199"/>
                    <a:pt x="0" y="780288"/>
                  </a:cubicBezTo>
                  <a:close/>
                </a:path>
              </a:pathLst>
            </a:custGeom>
            <a:solidFill>
              <a:srgbClr val="2B2B4C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298448" y="1645920"/>
            <a:ext cx="585216" cy="585216"/>
            <a:chOff x="0" y="0"/>
            <a:chExt cx="780288" cy="780288"/>
          </a:xfrm>
        </p:grpSpPr>
        <p:sp>
          <p:nvSpPr>
            <p:cNvPr name="Freeform 11" id="11" descr="preencoded.png"/>
            <p:cNvSpPr/>
            <p:nvPr/>
          </p:nvSpPr>
          <p:spPr>
            <a:xfrm flipH="false" flipV="false" rot="0">
              <a:off x="0" y="0"/>
              <a:ext cx="780288" cy="780288"/>
            </a:xfrm>
            <a:custGeom>
              <a:avLst/>
              <a:gdLst/>
              <a:ahLst/>
              <a:cxnLst/>
              <a:rect r="r" b="b" t="t" l="l"/>
              <a:pathLst>
                <a:path h="780288" w="780288">
                  <a:moveTo>
                    <a:pt x="0" y="0"/>
                  </a:moveTo>
                  <a:lnTo>
                    <a:pt x="780288" y="0"/>
                  </a:lnTo>
                  <a:lnTo>
                    <a:pt x="780288" y="780288"/>
                  </a:lnTo>
                  <a:lnTo>
                    <a:pt x="0" y="7802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2450592" y="1280160"/>
            <a:ext cx="14813280" cy="1353312"/>
            <a:chOff x="0" y="0"/>
            <a:chExt cx="19751040" cy="180441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9751039" cy="1804416"/>
            </a:xfrm>
            <a:custGeom>
              <a:avLst/>
              <a:gdLst/>
              <a:ahLst/>
              <a:cxnLst/>
              <a:rect r="r" b="b" t="t" l="l"/>
              <a:pathLst>
                <a:path h="1804416" w="19751039">
                  <a:moveTo>
                    <a:pt x="0" y="0"/>
                  </a:moveTo>
                  <a:lnTo>
                    <a:pt x="19751039" y="0"/>
                  </a:lnTo>
                  <a:lnTo>
                    <a:pt x="19751039" y="1804416"/>
                  </a:lnTo>
                  <a:lnTo>
                    <a:pt x="0" y="180441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63282" r="0" b="-163282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19050"/>
              <a:ext cx="19751040" cy="182346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927"/>
                </a:lnSpc>
              </a:pPr>
              <a:r>
                <a:rPr lang="en-US" sz="5200" b="true">
                  <a:solidFill>
                    <a:srgbClr val="F7F2EB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Score de crédito: o básico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005840" y="3145536"/>
            <a:ext cx="16276320" cy="2194560"/>
            <a:chOff x="0" y="0"/>
            <a:chExt cx="21701760" cy="292608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1701759" cy="2926080"/>
            </a:xfrm>
            <a:custGeom>
              <a:avLst/>
              <a:gdLst/>
              <a:ahLst/>
              <a:cxnLst/>
              <a:rect r="r" b="b" t="t" l="l"/>
              <a:pathLst>
                <a:path h="2926080" w="21701759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21457920" y="0"/>
                  </a:lnTo>
                  <a:cubicBezTo>
                    <a:pt x="21592539" y="0"/>
                    <a:pt x="21701759" y="109220"/>
                    <a:pt x="21701759" y="243840"/>
                  </a:cubicBezTo>
                  <a:lnTo>
                    <a:pt x="21701759" y="2682240"/>
                  </a:lnTo>
                  <a:cubicBezTo>
                    <a:pt x="21701759" y="2816860"/>
                    <a:pt x="21592539" y="2926080"/>
                    <a:pt x="21457920" y="2926080"/>
                  </a:cubicBezTo>
                  <a:lnTo>
                    <a:pt x="243840" y="2926080"/>
                  </a:lnTo>
                  <a:cubicBezTo>
                    <a:pt x="109220" y="2926080"/>
                    <a:pt x="0" y="2816860"/>
                    <a:pt x="0" y="2682240"/>
                  </a:cubicBezTo>
                  <a:close/>
                </a:path>
              </a:pathLst>
            </a:custGeom>
            <a:solidFill>
              <a:srgbClr val="292946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554480" y="3730752"/>
            <a:ext cx="1060704" cy="1060704"/>
            <a:chOff x="0" y="0"/>
            <a:chExt cx="1414272" cy="1414272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414272" cy="1414272"/>
            </a:xfrm>
            <a:custGeom>
              <a:avLst/>
              <a:gdLst/>
              <a:ahLst/>
              <a:cxnLst/>
              <a:rect r="r" b="b" t="t" l="l"/>
              <a:pathLst>
                <a:path h="1414272" w="1414272">
                  <a:moveTo>
                    <a:pt x="0" y="707136"/>
                  </a:moveTo>
                  <a:cubicBezTo>
                    <a:pt x="0" y="316611"/>
                    <a:pt x="316611" y="0"/>
                    <a:pt x="707136" y="0"/>
                  </a:cubicBezTo>
                  <a:cubicBezTo>
                    <a:pt x="1097661" y="0"/>
                    <a:pt x="1414272" y="316611"/>
                    <a:pt x="1414272" y="707136"/>
                  </a:cubicBezTo>
                  <a:cubicBezTo>
                    <a:pt x="1414272" y="1097661"/>
                    <a:pt x="1097661" y="1414272"/>
                    <a:pt x="707136" y="1414272"/>
                  </a:cubicBezTo>
                  <a:cubicBezTo>
                    <a:pt x="316611" y="1414272"/>
                    <a:pt x="0" y="1097661"/>
                    <a:pt x="0" y="707136"/>
                  </a:cubicBezTo>
                  <a:close/>
                </a:path>
              </a:pathLst>
            </a:custGeom>
            <a:solidFill>
              <a:srgbClr val="6F6F95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819656" y="3995928"/>
            <a:ext cx="530352" cy="530352"/>
            <a:chOff x="0" y="0"/>
            <a:chExt cx="707136" cy="707136"/>
          </a:xfrm>
        </p:grpSpPr>
        <p:sp>
          <p:nvSpPr>
            <p:cNvPr name="Freeform 20" id="20" descr="preencoded.png"/>
            <p:cNvSpPr/>
            <p:nvPr/>
          </p:nvSpPr>
          <p:spPr>
            <a:xfrm flipH="false" flipV="false" rot="0">
              <a:off x="0" y="0"/>
              <a:ext cx="707136" cy="707136"/>
            </a:xfrm>
            <a:custGeom>
              <a:avLst/>
              <a:gdLst/>
              <a:ahLst/>
              <a:cxnLst/>
              <a:rect r="r" b="b" t="t" l="l"/>
              <a:pathLst>
                <a:path h="707136" w="707136">
                  <a:moveTo>
                    <a:pt x="0" y="0"/>
                  </a:moveTo>
                  <a:lnTo>
                    <a:pt x="707136" y="0"/>
                  </a:lnTo>
                  <a:lnTo>
                    <a:pt x="707136" y="707136"/>
                  </a:lnTo>
                  <a:lnTo>
                    <a:pt x="0" y="707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2834640" y="3364992"/>
            <a:ext cx="14081760" cy="1755648"/>
            <a:chOff x="0" y="0"/>
            <a:chExt cx="18775680" cy="2340864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8775680" cy="2340864"/>
            </a:xfrm>
            <a:custGeom>
              <a:avLst/>
              <a:gdLst/>
              <a:ahLst/>
              <a:cxnLst/>
              <a:rect r="r" b="b" t="t" l="l"/>
              <a:pathLst>
                <a:path h="2340864" w="18775680">
                  <a:moveTo>
                    <a:pt x="0" y="0"/>
                  </a:moveTo>
                  <a:lnTo>
                    <a:pt x="18775680" y="0"/>
                  </a:lnTo>
                  <a:lnTo>
                    <a:pt x="18775680" y="2340864"/>
                  </a:lnTo>
                  <a:lnTo>
                    <a:pt x="0" y="234086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06286" r="0" b="-106286"/>
              </a:stretch>
            </a:blip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76200"/>
              <a:ext cx="18775680" cy="241706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402"/>
                </a:lnSpc>
              </a:pPr>
              <a:r>
                <a:rPr lang="en-US" sz="2700" b="true">
                  <a:solidFill>
                    <a:srgbClr val="DCD8E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MITO: </a:t>
              </a:r>
              <a:r>
                <a:rPr lang="en-US" sz="2700" i="true">
                  <a:solidFill>
                    <a:srgbClr val="F1ECE4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"consultar meu próprio score estraga o score."  </a:t>
              </a:r>
              <a:r>
                <a:rPr lang="en-US" sz="2700" b="true">
                  <a:solidFill>
                    <a:srgbClr val="EFD49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FALSO.</a:t>
              </a:r>
              <a:r>
                <a:rPr lang="en-US" sz="2700">
                  <a:solidFill>
                    <a:srgbClr val="F1ECE4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Você pode ver seu CPF e seu score quantas vezes quiser, de graça, sem prejudicar nada.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1005840" y="5705856"/>
            <a:ext cx="16276320" cy="2450592"/>
            <a:chOff x="0" y="0"/>
            <a:chExt cx="21701760" cy="3267456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21701759" cy="3267456"/>
            </a:xfrm>
            <a:custGeom>
              <a:avLst/>
              <a:gdLst/>
              <a:ahLst/>
              <a:cxnLst/>
              <a:rect r="r" b="b" t="t" l="l"/>
              <a:pathLst>
                <a:path h="3267456" w="21701759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21457920" y="0"/>
                  </a:lnTo>
                  <a:cubicBezTo>
                    <a:pt x="21592539" y="0"/>
                    <a:pt x="21701759" y="109220"/>
                    <a:pt x="21701759" y="243840"/>
                  </a:cubicBezTo>
                  <a:lnTo>
                    <a:pt x="21701759" y="3023616"/>
                  </a:lnTo>
                  <a:cubicBezTo>
                    <a:pt x="21701759" y="3158236"/>
                    <a:pt x="21592539" y="3267456"/>
                    <a:pt x="21457920" y="3267456"/>
                  </a:cubicBezTo>
                  <a:lnTo>
                    <a:pt x="243840" y="3267456"/>
                  </a:lnTo>
                  <a:cubicBezTo>
                    <a:pt x="109220" y="3267456"/>
                    <a:pt x="0" y="3158236"/>
                    <a:pt x="0" y="3023616"/>
                  </a:cubicBezTo>
                  <a:close/>
                </a:path>
              </a:pathLst>
            </a:custGeom>
            <a:solidFill>
              <a:srgbClr val="20203A"/>
            </a:solid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1426464" y="5961888"/>
            <a:ext cx="15361920" cy="548640"/>
            <a:chOff x="0" y="0"/>
            <a:chExt cx="20482560" cy="73152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20482561" cy="731520"/>
            </a:xfrm>
            <a:custGeom>
              <a:avLst/>
              <a:gdLst/>
              <a:ahLst/>
              <a:cxnLst/>
              <a:rect r="r" b="b" t="t" l="l"/>
              <a:pathLst>
                <a:path h="731520" w="20482561">
                  <a:moveTo>
                    <a:pt x="0" y="0"/>
                  </a:moveTo>
                  <a:lnTo>
                    <a:pt x="20482561" y="0"/>
                  </a:lnTo>
                  <a:lnTo>
                    <a:pt x="20482561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495581" r="0" b="-495581"/>
              </a:stretch>
            </a:blip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28575"/>
              <a:ext cx="20482560" cy="76009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359"/>
                </a:lnSpc>
              </a:pPr>
              <a:r>
                <a:rPr lang="en-US" sz="2799" b="true">
                  <a:solidFill>
                    <a:srgbClr val="F7F2EB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Como melhorar seu score</a:t>
              </a:r>
            </a:p>
          </p:txBody>
        </p:sp>
      </p:grpSp>
      <p:sp>
        <p:nvSpPr>
          <p:cNvPr name="TextBox 29" id="29"/>
          <p:cNvSpPr txBox="true"/>
          <p:nvPr/>
        </p:nvSpPr>
        <p:spPr>
          <a:xfrm rot="0">
            <a:off x="1426464" y="6582156"/>
            <a:ext cx="7680960" cy="1501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79120" indent="-289560" lvl="1">
              <a:lnSpc>
                <a:spcPts val="2879"/>
              </a:lnSpc>
              <a:buFont typeface="Arial"/>
              <a:buChar char="•"/>
            </a:pPr>
            <a:r>
              <a:rPr lang="en-US" sz="2400">
                <a:solidFill>
                  <a:srgbClr val="F1ECE4"/>
                </a:solidFill>
                <a:latin typeface="Calibri (MS)"/>
                <a:ea typeface="Calibri (MS)"/>
                <a:cs typeface="Calibri (MS)"/>
                <a:sym typeface="Calibri (MS)"/>
              </a:rPr>
              <a:t>Pague tudo em dia, sempre</a:t>
            </a:r>
          </a:p>
          <a:p>
            <a:pPr algn="l" marL="579120" indent="-289560" lvl="1">
              <a:lnSpc>
                <a:spcPts val="2879"/>
              </a:lnSpc>
              <a:buFont typeface="Arial"/>
              <a:buChar char="•"/>
            </a:pPr>
            <a:r>
              <a:rPr lang="en-US" sz="2400">
                <a:solidFill>
                  <a:srgbClr val="F1ECE4"/>
                </a:solidFill>
                <a:latin typeface="Calibri (MS)"/>
                <a:ea typeface="Calibri (MS)"/>
                <a:cs typeface="Calibri (MS)"/>
                <a:sym typeface="Calibri (MS)"/>
              </a:rPr>
              <a:t>Mantenha o Cadastro Positivo ativo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9144000" y="6582156"/>
            <a:ext cx="7680960" cy="1501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79120" indent="-289560" lvl="1">
              <a:lnSpc>
                <a:spcPts val="2879"/>
              </a:lnSpc>
              <a:buFont typeface="Arial"/>
              <a:buChar char="•"/>
            </a:pPr>
            <a:r>
              <a:rPr lang="en-US" sz="2400">
                <a:solidFill>
                  <a:srgbClr val="F1ECE4"/>
                </a:solidFill>
                <a:latin typeface="Calibri (MS)"/>
                <a:ea typeface="Calibri (MS)"/>
                <a:cs typeface="Calibri (MS)"/>
                <a:sym typeface="Calibri (MS)"/>
              </a:rPr>
              <a:t>Não use todo o limite do cartão</a:t>
            </a:r>
          </a:p>
          <a:p>
            <a:pPr algn="l" marL="579120" indent="-289560" lvl="1">
              <a:lnSpc>
                <a:spcPts val="2879"/>
              </a:lnSpc>
              <a:buFont typeface="Arial"/>
              <a:buChar char="•"/>
            </a:pPr>
            <a:r>
              <a:rPr lang="en-US" sz="2400">
                <a:solidFill>
                  <a:srgbClr val="F1ECE4"/>
                </a:solidFill>
                <a:latin typeface="Calibri (MS)"/>
                <a:ea typeface="Calibri (MS)"/>
                <a:cs typeface="Calibri (MS)"/>
                <a:sym typeface="Calibri (MS)"/>
              </a:rPr>
              <a:t>Evite pedir vários créditos de uma vez</a:t>
            </a:r>
          </a:p>
        </p:txBody>
      </p:sp>
      <p:grpSp>
        <p:nvGrpSpPr>
          <p:cNvPr name="Group 31" id="31"/>
          <p:cNvGrpSpPr/>
          <p:nvPr/>
        </p:nvGrpSpPr>
        <p:grpSpPr>
          <a:xfrm rot="0">
            <a:off x="1426464" y="8485632"/>
            <a:ext cx="329184" cy="329184"/>
            <a:chOff x="0" y="0"/>
            <a:chExt cx="438912" cy="438912"/>
          </a:xfrm>
        </p:grpSpPr>
        <p:sp>
          <p:nvSpPr>
            <p:cNvPr name="Freeform 32" id="32" descr="preencoded.png"/>
            <p:cNvSpPr/>
            <p:nvPr/>
          </p:nvSpPr>
          <p:spPr>
            <a:xfrm flipH="false" flipV="false" rot="0">
              <a:off x="0" y="0"/>
              <a:ext cx="438912" cy="438912"/>
            </a:xfrm>
            <a:custGeom>
              <a:avLst/>
              <a:gdLst/>
              <a:ahLst/>
              <a:cxnLst/>
              <a:rect r="r" b="b" t="t" l="l"/>
              <a:pathLst>
                <a:path h="438912" w="438912">
                  <a:moveTo>
                    <a:pt x="0" y="0"/>
                  </a:moveTo>
                  <a:lnTo>
                    <a:pt x="438912" y="0"/>
                  </a:lnTo>
                  <a:lnTo>
                    <a:pt x="438912" y="438912"/>
                  </a:lnTo>
                  <a:lnTo>
                    <a:pt x="0" y="4389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grpSp>
        <p:nvGrpSpPr>
          <p:cNvPr name="Group 33" id="33"/>
          <p:cNvGrpSpPr/>
          <p:nvPr/>
        </p:nvGrpSpPr>
        <p:grpSpPr>
          <a:xfrm rot="0">
            <a:off x="1901952" y="8375904"/>
            <a:ext cx="14630400" cy="548640"/>
            <a:chOff x="0" y="0"/>
            <a:chExt cx="19507200" cy="731520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19507200" cy="731520"/>
            </a:xfrm>
            <a:custGeom>
              <a:avLst/>
              <a:gdLst/>
              <a:ahLst/>
              <a:cxnLst/>
              <a:rect r="r" b="b" t="t" l="l"/>
              <a:pathLst>
                <a:path h="731520" w="19507200">
                  <a:moveTo>
                    <a:pt x="0" y="0"/>
                  </a:moveTo>
                  <a:lnTo>
                    <a:pt x="19507200" y="0"/>
                  </a:lnTo>
                  <a:lnTo>
                    <a:pt x="1950720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469601" r="0" b="-469601"/>
              </a:stretch>
            </a:blipFill>
          </p:spPr>
        </p:sp>
        <p:sp>
          <p:nvSpPr>
            <p:cNvPr name="TextBox 35" id="35"/>
            <p:cNvSpPr txBox="true"/>
            <p:nvPr/>
          </p:nvSpPr>
          <p:spPr>
            <a:xfrm>
              <a:off x="0" y="-38100"/>
              <a:ext cx="19507200" cy="76962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879"/>
                </a:lnSpc>
              </a:pPr>
              <a:r>
                <a:rPr lang="en-US" b="true" sz="2400" u="sng">
                  <a:solidFill>
                    <a:srgbClr val="E4BE78"/>
                  </a:solidFill>
                  <a:latin typeface="Calibri (MS) Bold"/>
                  <a:ea typeface="Calibri (MS) Bold"/>
                  <a:cs typeface="Calibri (MS) Bold"/>
                  <a:sym typeface="Calibri (MS) Bold"/>
                  <a:hlinkClick r:id="rId7" tooltip="https://www.serasa.com.br/score/"/>
                </a:rPr>
                <a:t>Veja seu score de graça em serasa.com.br/score (conta gratuita, seu CPF).</a:t>
              </a:r>
            </a:p>
          </p:txBody>
        </p:sp>
      </p:grp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616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05840" y="9290304"/>
            <a:ext cx="1280160" cy="548640"/>
            <a:chOff x="0" y="0"/>
            <a:chExt cx="1706880" cy="7315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06880" cy="731520"/>
            </a:xfrm>
            <a:custGeom>
              <a:avLst/>
              <a:gdLst/>
              <a:ahLst/>
              <a:cxnLst/>
              <a:rect r="r" b="b" t="t" l="l"/>
              <a:pathLst>
                <a:path h="731520" w="1706880">
                  <a:moveTo>
                    <a:pt x="0" y="0"/>
                  </a:moveTo>
                  <a:lnTo>
                    <a:pt x="1706880" y="0"/>
                  </a:lnTo>
                  <a:lnTo>
                    <a:pt x="170688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4987" t="0" r="-4987" b="0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706880" cy="76962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280"/>
                </a:lnSpc>
              </a:pPr>
              <a:r>
                <a:rPr lang="en-US" sz="1900">
                  <a:solidFill>
                    <a:srgbClr val="A0A0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27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05840" y="603504"/>
            <a:ext cx="16459200" cy="548640"/>
            <a:chOff x="0" y="0"/>
            <a:chExt cx="21945600" cy="73152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1945600" cy="731520"/>
            </a:xfrm>
            <a:custGeom>
              <a:avLst/>
              <a:gdLst/>
              <a:ahLst/>
              <a:cxnLst/>
              <a:rect r="r" b="b" t="t" l="l"/>
              <a:pathLst>
                <a:path h="731520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534551" r="0" b="-534551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21945600" cy="77914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640"/>
                </a:lnSpc>
              </a:pPr>
              <a:r>
                <a:rPr lang="en-US" b="true" sz="2200" spc="399">
                  <a:solidFill>
                    <a:srgbClr val="E4BE7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MÓDULO 4 · CRÉDITO &amp; DÍVIDAS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05840" y="1353312"/>
            <a:ext cx="1170432" cy="1170432"/>
            <a:chOff x="0" y="0"/>
            <a:chExt cx="1560576" cy="156057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560576" cy="1560576"/>
            </a:xfrm>
            <a:custGeom>
              <a:avLst/>
              <a:gdLst/>
              <a:ahLst/>
              <a:cxnLst/>
              <a:rect r="r" b="b" t="t" l="l"/>
              <a:pathLst>
                <a:path h="1560576" w="1560576">
                  <a:moveTo>
                    <a:pt x="0" y="780288"/>
                  </a:moveTo>
                  <a:cubicBezTo>
                    <a:pt x="0" y="349377"/>
                    <a:pt x="349377" y="0"/>
                    <a:pt x="780288" y="0"/>
                  </a:cubicBezTo>
                  <a:cubicBezTo>
                    <a:pt x="1211199" y="0"/>
                    <a:pt x="1560576" y="349377"/>
                    <a:pt x="1560576" y="780288"/>
                  </a:cubicBezTo>
                  <a:cubicBezTo>
                    <a:pt x="1560576" y="1211199"/>
                    <a:pt x="1211199" y="1560576"/>
                    <a:pt x="780288" y="1560576"/>
                  </a:cubicBezTo>
                  <a:cubicBezTo>
                    <a:pt x="349377" y="1560576"/>
                    <a:pt x="0" y="1211199"/>
                    <a:pt x="0" y="780288"/>
                  </a:cubicBezTo>
                  <a:close/>
                </a:path>
              </a:pathLst>
            </a:custGeom>
            <a:solidFill>
              <a:srgbClr val="2B2B4C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298448" y="1645920"/>
            <a:ext cx="585216" cy="585216"/>
            <a:chOff x="0" y="0"/>
            <a:chExt cx="780288" cy="780288"/>
          </a:xfrm>
        </p:grpSpPr>
        <p:sp>
          <p:nvSpPr>
            <p:cNvPr name="Freeform 11" id="11" descr="preencoded.png"/>
            <p:cNvSpPr/>
            <p:nvPr/>
          </p:nvSpPr>
          <p:spPr>
            <a:xfrm flipH="false" flipV="false" rot="0">
              <a:off x="0" y="0"/>
              <a:ext cx="780288" cy="780288"/>
            </a:xfrm>
            <a:custGeom>
              <a:avLst/>
              <a:gdLst/>
              <a:ahLst/>
              <a:cxnLst/>
              <a:rect r="r" b="b" t="t" l="l"/>
              <a:pathLst>
                <a:path h="780288" w="780288">
                  <a:moveTo>
                    <a:pt x="0" y="0"/>
                  </a:moveTo>
                  <a:lnTo>
                    <a:pt x="780288" y="0"/>
                  </a:lnTo>
                  <a:lnTo>
                    <a:pt x="780288" y="780288"/>
                  </a:lnTo>
                  <a:lnTo>
                    <a:pt x="0" y="7802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2450592" y="1280160"/>
            <a:ext cx="14813280" cy="1353312"/>
            <a:chOff x="0" y="0"/>
            <a:chExt cx="19751040" cy="180441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9751039" cy="1804416"/>
            </a:xfrm>
            <a:custGeom>
              <a:avLst/>
              <a:gdLst/>
              <a:ahLst/>
              <a:cxnLst/>
              <a:rect r="r" b="b" t="t" l="l"/>
              <a:pathLst>
                <a:path h="1804416" w="19751039">
                  <a:moveTo>
                    <a:pt x="0" y="0"/>
                  </a:moveTo>
                  <a:lnTo>
                    <a:pt x="19751039" y="0"/>
                  </a:lnTo>
                  <a:lnTo>
                    <a:pt x="19751039" y="1804416"/>
                  </a:lnTo>
                  <a:lnTo>
                    <a:pt x="0" y="180441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63282" r="0" b="-163282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19050"/>
              <a:ext cx="19751040" cy="182346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927"/>
                </a:lnSpc>
              </a:pPr>
              <a:r>
                <a:rPr lang="en-US" sz="5200" b="true">
                  <a:solidFill>
                    <a:srgbClr val="F7F2EB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Saindo das dívidas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005840" y="3182112"/>
            <a:ext cx="5157216" cy="3547872"/>
            <a:chOff x="0" y="0"/>
            <a:chExt cx="6876288" cy="4730496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6876288" cy="4730496"/>
            </a:xfrm>
            <a:custGeom>
              <a:avLst/>
              <a:gdLst/>
              <a:ahLst/>
              <a:cxnLst/>
              <a:rect r="r" b="b" t="t" l="l"/>
              <a:pathLst>
                <a:path h="4730496" w="6876288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6632448" y="0"/>
                  </a:lnTo>
                  <a:cubicBezTo>
                    <a:pt x="6767068" y="0"/>
                    <a:pt x="6876288" y="109220"/>
                    <a:pt x="6876288" y="243840"/>
                  </a:cubicBezTo>
                  <a:lnTo>
                    <a:pt x="6876288" y="4486656"/>
                  </a:lnTo>
                  <a:cubicBezTo>
                    <a:pt x="6876288" y="4621276"/>
                    <a:pt x="6767068" y="4730496"/>
                    <a:pt x="6632448" y="4730496"/>
                  </a:cubicBezTo>
                  <a:lnTo>
                    <a:pt x="243840" y="4730496"/>
                  </a:lnTo>
                  <a:cubicBezTo>
                    <a:pt x="109220" y="4730496"/>
                    <a:pt x="0" y="4621276"/>
                    <a:pt x="0" y="4486656"/>
                  </a:cubicBezTo>
                  <a:close/>
                </a:path>
              </a:pathLst>
            </a:custGeom>
            <a:solidFill>
              <a:srgbClr val="20203A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3017520" y="3657600"/>
            <a:ext cx="1133856" cy="1133856"/>
            <a:chOff x="0" y="0"/>
            <a:chExt cx="1511808" cy="1511808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511808" cy="1511808"/>
            </a:xfrm>
            <a:custGeom>
              <a:avLst/>
              <a:gdLst/>
              <a:ahLst/>
              <a:cxnLst/>
              <a:rect r="r" b="b" t="t" l="l"/>
              <a:pathLst>
                <a:path h="1511808" w="1511808">
                  <a:moveTo>
                    <a:pt x="0" y="755904"/>
                  </a:moveTo>
                  <a:cubicBezTo>
                    <a:pt x="0" y="338455"/>
                    <a:pt x="338455" y="0"/>
                    <a:pt x="755904" y="0"/>
                  </a:cubicBezTo>
                  <a:cubicBezTo>
                    <a:pt x="1173353" y="0"/>
                    <a:pt x="1511808" y="338455"/>
                    <a:pt x="1511808" y="755904"/>
                  </a:cubicBezTo>
                  <a:cubicBezTo>
                    <a:pt x="1511808" y="1173353"/>
                    <a:pt x="1173353" y="1511808"/>
                    <a:pt x="755904" y="1511808"/>
                  </a:cubicBezTo>
                  <a:cubicBezTo>
                    <a:pt x="338455" y="1511808"/>
                    <a:pt x="0" y="1173353"/>
                    <a:pt x="0" y="755904"/>
                  </a:cubicBezTo>
                  <a:close/>
                </a:path>
              </a:pathLst>
            </a:custGeom>
            <a:solidFill>
              <a:srgbClr val="6F6F95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3300984" y="3941064"/>
            <a:ext cx="566928" cy="566928"/>
            <a:chOff x="0" y="0"/>
            <a:chExt cx="755904" cy="755904"/>
          </a:xfrm>
        </p:grpSpPr>
        <p:sp>
          <p:nvSpPr>
            <p:cNvPr name="Freeform 20" id="20" descr="preencoded.png"/>
            <p:cNvSpPr/>
            <p:nvPr/>
          </p:nvSpPr>
          <p:spPr>
            <a:xfrm flipH="false" flipV="false" rot="0">
              <a:off x="0" y="0"/>
              <a:ext cx="755904" cy="755904"/>
            </a:xfrm>
            <a:custGeom>
              <a:avLst/>
              <a:gdLst/>
              <a:ahLst/>
              <a:cxnLst/>
              <a:rect r="r" b="b" t="t" l="l"/>
              <a:pathLst>
                <a:path h="755904" w="755904">
                  <a:moveTo>
                    <a:pt x="0" y="0"/>
                  </a:moveTo>
                  <a:lnTo>
                    <a:pt x="755904" y="0"/>
                  </a:lnTo>
                  <a:lnTo>
                    <a:pt x="755904" y="755904"/>
                  </a:lnTo>
                  <a:lnTo>
                    <a:pt x="0" y="7559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1298448" y="5047488"/>
            <a:ext cx="4572000" cy="548640"/>
            <a:chOff x="0" y="0"/>
            <a:chExt cx="6096000" cy="73152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6096000" cy="731520"/>
            </a:xfrm>
            <a:custGeom>
              <a:avLst/>
              <a:gdLst/>
              <a:ahLst/>
              <a:cxnLst/>
              <a:rect r="r" b="b" t="t" l="l"/>
              <a:pathLst>
                <a:path h="731520" w="6096000">
                  <a:moveTo>
                    <a:pt x="0" y="0"/>
                  </a:moveTo>
                  <a:lnTo>
                    <a:pt x="6096000" y="0"/>
                  </a:lnTo>
                  <a:lnTo>
                    <a:pt x="609600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12375" r="0" b="-112375"/>
              </a:stretch>
            </a:blip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19050"/>
              <a:ext cx="6096000" cy="75057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3479"/>
                </a:lnSpc>
              </a:pPr>
              <a:r>
                <a:rPr lang="en-US" sz="2900" b="true">
                  <a:solidFill>
                    <a:srgbClr val="F7F2EB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Liste tudo</a:t>
              </a:r>
            </a:p>
          </p:txBody>
        </p:sp>
      </p:grpSp>
      <p:sp>
        <p:nvSpPr>
          <p:cNvPr name="TextBox 24" id="24"/>
          <p:cNvSpPr txBox="true"/>
          <p:nvPr/>
        </p:nvSpPr>
        <p:spPr>
          <a:xfrm rot="0">
            <a:off x="1335024" y="5575554"/>
            <a:ext cx="4498848" cy="10812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19"/>
              </a:lnSpc>
            </a:pPr>
            <a:r>
              <a:rPr lang="en-US" sz="2200">
                <a:solidFill>
                  <a:srgbClr val="A0A0BE"/>
                </a:solidFill>
                <a:latin typeface="Calibri (MS)"/>
                <a:ea typeface="Calibri (MS)"/>
                <a:cs typeface="Calibri (MS)"/>
                <a:sym typeface="Calibri (MS)"/>
              </a:rPr>
              <a:t>Anote cada dívida: valor, juros e vencimento. Clareza é o primeiro passo.</a:t>
            </a:r>
          </a:p>
        </p:txBody>
      </p:sp>
      <p:grpSp>
        <p:nvGrpSpPr>
          <p:cNvPr name="Group 25" id="25"/>
          <p:cNvGrpSpPr/>
          <p:nvPr/>
        </p:nvGrpSpPr>
        <p:grpSpPr>
          <a:xfrm rot="0">
            <a:off x="6492240" y="3182112"/>
            <a:ext cx="5157216" cy="3547872"/>
            <a:chOff x="0" y="0"/>
            <a:chExt cx="6876288" cy="4730496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6876288" cy="4730496"/>
            </a:xfrm>
            <a:custGeom>
              <a:avLst/>
              <a:gdLst/>
              <a:ahLst/>
              <a:cxnLst/>
              <a:rect r="r" b="b" t="t" l="l"/>
              <a:pathLst>
                <a:path h="4730496" w="6876288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6632448" y="0"/>
                  </a:lnTo>
                  <a:cubicBezTo>
                    <a:pt x="6767068" y="0"/>
                    <a:pt x="6876288" y="109220"/>
                    <a:pt x="6876288" y="243840"/>
                  </a:cubicBezTo>
                  <a:lnTo>
                    <a:pt x="6876288" y="4486656"/>
                  </a:lnTo>
                  <a:cubicBezTo>
                    <a:pt x="6876288" y="4621276"/>
                    <a:pt x="6767068" y="4730496"/>
                    <a:pt x="6632448" y="4730496"/>
                  </a:cubicBezTo>
                  <a:lnTo>
                    <a:pt x="243840" y="4730496"/>
                  </a:lnTo>
                  <a:cubicBezTo>
                    <a:pt x="109220" y="4730496"/>
                    <a:pt x="0" y="4621276"/>
                    <a:pt x="0" y="4486656"/>
                  </a:cubicBezTo>
                  <a:close/>
                </a:path>
              </a:pathLst>
            </a:custGeom>
            <a:solidFill>
              <a:srgbClr val="20203A"/>
            </a:solid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8503920" y="3657600"/>
            <a:ext cx="1133856" cy="1133856"/>
            <a:chOff x="0" y="0"/>
            <a:chExt cx="1511808" cy="1511808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1511808" cy="1511808"/>
            </a:xfrm>
            <a:custGeom>
              <a:avLst/>
              <a:gdLst/>
              <a:ahLst/>
              <a:cxnLst/>
              <a:rect r="r" b="b" t="t" l="l"/>
              <a:pathLst>
                <a:path h="1511808" w="1511808">
                  <a:moveTo>
                    <a:pt x="0" y="755904"/>
                  </a:moveTo>
                  <a:cubicBezTo>
                    <a:pt x="0" y="338455"/>
                    <a:pt x="338455" y="0"/>
                    <a:pt x="755904" y="0"/>
                  </a:cubicBezTo>
                  <a:cubicBezTo>
                    <a:pt x="1173353" y="0"/>
                    <a:pt x="1511808" y="338455"/>
                    <a:pt x="1511808" y="755904"/>
                  </a:cubicBezTo>
                  <a:cubicBezTo>
                    <a:pt x="1511808" y="1173353"/>
                    <a:pt x="1173353" y="1511808"/>
                    <a:pt x="755904" y="1511808"/>
                  </a:cubicBezTo>
                  <a:cubicBezTo>
                    <a:pt x="338455" y="1511808"/>
                    <a:pt x="0" y="1173353"/>
                    <a:pt x="0" y="755904"/>
                  </a:cubicBezTo>
                  <a:close/>
                </a:path>
              </a:pathLst>
            </a:custGeom>
            <a:solidFill>
              <a:srgbClr val="6F6F95"/>
            </a:solidFill>
          </p:spPr>
        </p:sp>
      </p:grpSp>
      <p:grpSp>
        <p:nvGrpSpPr>
          <p:cNvPr name="Group 29" id="29"/>
          <p:cNvGrpSpPr/>
          <p:nvPr/>
        </p:nvGrpSpPr>
        <p:grpSpPr>
          <a:xfrm rot="0">
            <a:off x="8787384" y="3941064"/>
            <a:ext cx="566928" cy="566928"/>
            <a:chOff x="0" y="0"/>
            <a:chExt cx="755904" cy="755904"/>
          </a:xfrm>
        </p:grpSpPr>
        <p:sp>
          <p:nvSpPr>
            <p:cNvPr name="Freeform 30" id="30" descr="preencoded.png"/>
            <p:cNvSpPr/>
            <p:nvPr/>
          </p:nvSpPr>
          <p:spPr>
            <a:xfrm flipH="false" flipV="false" rot="0">
              <a:off x="0" y="0"/>
              <a:ext cx="755904" cy="755904"/>
            </a:xfrm>
            <a:custGeom>
              <a:avLst/>
              <a:gdLst/>
              <a:ahLst/>
              <a:cxnLst/>
              <a:rect r="r" b="b" t="t" l="l"/>
              <a:pathLst>
                <a:path h="755904" w="755904">
                  <a:moveTo>
                    <a:pt x="0" y="0"/>
                  </a:moveTo>
                  <a:lnTo>
                    <a:pt x="755904" y="0"/>
                  </a:lnTo>
                  <a:lnTo>
                    <a:pt x="755904" y="755904"/>
                  </a:lnTo>
                  <a:lnTo>
                    <a:pt x="0" y="7559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grpSp>
        <p:nvGrpSpPr>
          <p:cNvPr name="Group 31" id="31"/>
          <p:cNvGrpSpPr/>
          <p:nvPr/>
        </p:nvGrpSpPr>
        <p:grpSpPr>
          <a:xfrm rot="0">
            <a:off x="6784848" y="5047488"/>
            <a:ext cx="4572000" cy="548640"/>
            <a:chOff x="0" y="0"/>
            <a:chExt cx="6096000" cy="73152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6096000" cy="731520"/>
            </a:xfrm>
            <a:custGeom>
              <a:avLst/>
              <a:gdLst/>
              <a:ahLst/>
              <a:cxnLst/>
              <a:rect r="r" b="b" t="t" l="l"/>
              <a:pathLst>
                <a:path h="731520" w="6096000">
                  <a:moveTo>
                    <a:pt x="0" y="0"/>
                  </a:moveTo>
                  <a:lnTo>
                    <a:pt x="6096000" y="0"/>
                  </a:lnTo>
                  <a:lnTo>
                    <a:pt x="609600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12375" r="0" b="-112375"/>
              </a:stretch>
            </a:blip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19050"/>
              <a:ext cx="6096000" cy="75057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3479"/>
                </a:lnSpc>
              </a:pPr>
              <a:r>
                <a:rPr lang="en-US" sz="2900" b="true">
                  <a:solidFill>
                    <a:srgbClr val="F7F2EB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Ataque a mais cara</a:t>
              </a:r>
            </a:p>
          </p:txBody>
        </p:sp>
      </p:grpSp>
      <p:sp>
        <p:nvSpPr>
          <p:cNvPr name="TextBox 34" id="34"/>
          <p:cNvSpPr txBox="true"/>
          <p:nvPr/>
        </p:nvSpPr>
        <p:spPr>
          <a:xfrm rot="0">
            <a:off x="6821424" y="5575554"/>
            <a:ext cx="4498848" cy="10812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19"/>
              </a:lnSpc>
            </a:pPr>
            <a:r>
              <a:rPr lang="en-US" sz="2200">
                <a:solidFill>
                  <a:srgbClr val="A0A0BE"/>
                </a:solidFill>
                <a:latin typeface="Calibri (MS)"/>
                <a:ea typeface="Calibri (MS)"/>
                <a:cs typeface="Calibri (MS)"/>
                <a:sym typeface="Calibri (MS)"/>
              </a:rPr>
              <a:t>Quite primeiro a de juro mais alto (economiza mais). Ou a menor, para ganhar ânimo.</a:t>
            </a:r>
          </a:p>
        </p:txBody>
      </p:sp>
      <p:grpSp>
        <p:nvGrpSpPr>
          <p:cNvPr name="Group 35" id="35"/>
          <p:cNvGrpSpPr/>
          <p:nvPr/>
        </p:nvGrpSpPr>
        <p:grpSpPr>
          <a:xfrm rot="0">
            <a:off x="11978640" y="3182112"/>
            <a:ext cx="5157216" cy="3547872"/>
            <a:chOff x="0" y="0"/>
            <a:chExt cx="6876288" cy="4730496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6876288" cy="4730496"/>
            </a:xfrm>
            <a:custGeom>
              <a:avLst/>
              <a:gdLst/>
              <a:ahLst/>
              <a:cxnLst/>
              <a:rect r="r" b="b" t="t" l="l"/>
              <a:pathLst>
                <a:path h="4730496" w="6876288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6632448" y="0"/>
                  </a:lnTo>
                  <a:cubicBezTo>
                    <a:pt x="6767068" y="0"/>
                    <a:pt x="6876288" y="109220"/>
                    <a:pt x="6876288" y="243840"/>
                  </a:cubicBezTo>
                  <a:lnTo>
                    <a:pt x="6876288" y="4486656"/>
                  </a:lnTo>
                  <a:cubicBezTo>
                    <a:pt x="6876288" y="4621276"/>
                    <a:pt x="6767068" y="4730496"/>
                    <a:pt x="6632448" y="4730496"/>
                  </a:cubicBezTo>
                  <a:lnTo>
                    <a:pt x="243840" y="4730496"/>
                  </a:lnTo>
                  <a:cubicBezTo>
                    <a:pt x="109220" y="4730496"/>
                    <a:pt x="0" y="4621276"/>
                    <a:pt x="0" y="4486656"/>
                  </a:cubicBezTo>
                  <a:close/>
                </a:path>
              </a:pathLst>
            </a:custGeom>
            <a:solidFill>
              <a:srgbClr val="20203A"/>
            </a:solidFill>
          </p:spPr>
        </p:sp>
      </p:grpSp>
      <p:grpSp>
        <p:nvGrpSpPr>
          <p:cNvPr name="Group 37" id="37"/>
          <p:cNvGrpSpPr/>
          <p:nvPr/>
        </p:nvGrpSpPr>
        <p:grpSpPr>
          <a:xfrm rot="0">
            <a:off x="13990320" y="3657600"/>
            <a:ext cx="1133856" cy="1133856"/>
            <a:chOff x="0" y="0"/>
            <a:chExt cx="1511808" cy="1511808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1511808" cy="1511808"/>
            </a:xfrm>
            <a:custGeom>
              <a:avLst/>
              <a:gdLst/>
              <a:ahLst/>
              <a:cxnLst/>
              <a:rect r="r" b="b" t="t" l="l"/>
              <a:pathLst>
                <a:path h="1511808" w="1511808">
                  <a:moveTo>
                    <a:pt x="0" y="755904"/>
                  </a:moveTo>
                  <a:cubicBezTo>
                    <a:pt x="0" y="338455"/>
                    <a:pt x="338455" y="0"/>
                    <a:pt x="755904" y="0"/>
                  </a:cubicBezTo>
                  <a:cubicBezTo>
                    <a:pt x="1173353" y="0"/>
                    <a:pt x="1511808" y="338455"/>
                    <a:pt x="1511808" y="755904"/>
                  </a:cubicBezTo>
                  <a:cubicBezTo>
                    <a:pt x="1511808" y="1173353"/>
                    <a:pt x="1173353" y="1511808"/>
                    <a:pt x="755904" y="1511808"/>
                  </a:cubicBezTo>
                  <a:cubicBezTo>
                    <a:pt x="338455" y="1511808"/>
                    <a:pt x="0" y="1173353"/>
                    <a:pt x="0" y="755904"/>
                  </a:cubicBezTo>
                  <a:close/>
                </a:path>
              </a:pathLst>
            </a:custGeom>
            <a:solidFill>
              <a:srgbClr val="6F6F95"/>
            </a:solidFill>
          </p:spPr>
        </p:sp>
      </p:grpSp>
      <p:grpSp>
        <p:nvGrpSpPr>
          <p:cNvPr name="Group 39" id="39"/>
          <p:cNvGrpSpPr/>
          <p:nvPr/>
        </p:nvGrpSpPr>
        <p:grpSpPr>
          <a:xfrm rot="0">
            <a:off x="14273784" y="3941064"/>
            <a:ext cx="566928" cy="566928"/>
            <a:chOff x="0" y="0"/>
            <a:chExt cx="755904" cy="755904"/>
          </a:xfrm>
        </p:grpSpPr>
        <p:sp>
          <p:nvSpPr>
            <p:cNvPr name="Freeform 40" id="40" descr="preencoded.png"/>
            <p:cNvSpPr/>
            <p:nvPr/>
          </p:nvSpPr>
          <p:spPr>
            <a:xfrm flipH="false" flipV="false" rot="0">
              <a:off x="0" y="0"/>
              <a:ext cx="755904" cy="755904"/>
            </a:xfrm>
            <a:custGeom>
              <a:avLst/>
              <a:gdLst/>
              <a:ahLst/>
              <a:cxnLst/>
              <a:rect r="r" b="b" t="t" l="l"/>
              <a:pathLst>
                <a:path h="755904" w="755904">
                  <a:moveTo>
                    <a:pt x="0" y="0"/>
                  </a:moveTo>
                  <a:lnTo>
                    <a:pt x="755904" y="0"/>
                  </a:lnTo>
                  <a:lnTo>
                    <a:pt x="755904" y="755904"/>
                  </a:lnTo>
                  <a:lnTo>
                    <a:pt x="0" y="7559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grpSp>
        <p:nvGrpSpPr>
          <p:cNvPr name="Group 41" id="41"/>
          <p:cNvGrpSpPr/>
          <p:nvPr/>
        </p:nvGrpSpPr>
        <p:grpSpPr>
          <a:xfrm rot="0">
            <a:off x="12271248" y="5047488"/>
            <a:ext cx="4572000" cy="548640"/>
            <a:chOff x="0" y="0"/>
            <a:chExt cx="6096000" cy="731520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6096000" cy="731520"/>
            </a:xfrm>
            <a:custGeom>
              <a:avLst/>
              <a:gdLst/>
              <a:ahLst/>
              <a:cxnLst/>
              <a:rect r="r" b="b" t="t" l="l"/>
              <a:pathLst>
                <a:path h="731520" w="6096000">
                  <a:moveTo>
                    <a:pt x="0" y="0"/>
                  </a:moveTo>
                  <a:lnTo>
                    <a:pt x="6096000" y="0"/>
                  </a:lnTo>
                  <a:lnTo>
                    <a:pt x="609600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12375" r="0" b="-112375"/>
              </a:stretch>
            </a:blipFill>
          </p:spPr>
        </p:sp>
        <p:sp>
          <p:nvSpPr>
            <p:cNvPr name="TextBox 43" id="43"/>
            <p:cNvSpPr txBox="true"/>
            <p:nvPr/>
          </p:nvSpPr>
          <p:spPr>
            <a:xfrm>
              <a:off x="0" y="-19050"/>
              <a:ext cx="6096000" cy="75057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3479"/>
                </a:lnSpc>
              </a:pPr>
              <a:r>
                <a:rPr lang="en-US" sz="2900" b="true">
                  <a:solidFill>
                    <a:srgbClr val="F7F2EB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Renegocie</a:t>
              </a:r>
            </a:p>
          </p:txBody>
        </p:sp>
      </p:grpSp>
      <p:sp>
        <p:nvSpPr>
          <p:cNvPr name="TextBox 44" id="44"/>
          <p:cNvSpPr txBox="true"/>
          <p:nvPr/>
        </p:nvSpPr>
        <p:spPr>
          <a:xfrm rot="0">
            <a:off x="12307824" y="5575554"/>
            <a:ext cx="4498848" cy="10812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19"/>
              </a:lnSpc>
            </a:pPr>
            <a:r>
              <a:rPr lang="en-US" sz="2200">
                <a:solidFill>
                  <a:srgbClr val="A0A0BE"/>
                </a:solidFill>
                <a:latin typeface="Calibri (MS)"/>
                <a:ea typeface="Calibri (MS)"/>
                <a:cs typeface="Calibri (MS)"/>
                <a:sym typeface="Calibri (MS)"/>
              </a:rPr>
              <a:t>Serasa Limpa Nome e os apps dos bancos oferecem descontos para quitar.</a:t>
            </a:r>
          </a:p>
        </p:txBody>
      </p:sp>
      <p:grpSp>
        <p:nvGrpSpPr>
          <p:cNvPr name="Group 45" id="45"/>
          <p:cNvGrpSpPr/>
          <p:nvPr/>
        </p:nvGrpSpPr>
        <p:grpSpPr>
          <a:xfrm rot="0">
            <a:off x="1005840" y="7022592"/>
            <a:ext cx="16276320" cy="1280160"/>
            <a:chOff x="0" y="0"/>
            <a:chExt cx="21701760" cy="1706880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21701759" cy="1706880"/>
            </a:xfrm>
            <a:custGeom>
              <a:avLst/>
              <a:gdLst/>
              <a:ahLst/>
              <a:cxnLst/>
              <a:rect r="r" b="b" t="t" l="l"/>
              <a:pathLst>
                <a:path h="1706880" w="21701759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21457920" y="0"/>
                  </a:lnTo>
                  <a:cubicBezTo>
                    <a:pt x="21592539" y="0"/>
                    <a:pt x="21701759" y="109220"/>
                    <a:pt x="21701759" y="243840"/>
                  </a:cubicBezTo>
                  <a:lnTo>
                    <a:pt x="21701759" y="1463040"/>
                  </a:lnTo>
                  <a:cubicBezTo>
                    <a:pt x="21701759" y="1597660"/>
                    <a:pt x="21592539" y="1706880"/>
                    <a:pt x="21457920" y="1706880"/>
                  </a:cubicBezTo>
                  <a:lnTo>
                    <a:pt x="243840" y="1706880"/>
                  </a:lnTo>
                  <a:cubicBezTo>
                    <a:pt x="109220" y="1706880"/>
                    <a:pt x="0" y="1597660"/>
                    <a:pt x="0" y="1463040"/>
                  </a:cubicBezTo>
                  <a:close/>
                </a:path>
              </a:pathLst>
            </a:custGeom>
            <a:solidFill>
              <a:srgbClr val="292946"/>
            </a:solidFill>
          </p:spPr>
        </p:sp>
      </p:grpSp>
      <p:grpSp>
        <p:nvGrpSpPr>
          <p:cNvPr name="Group 47" id="47"/>
          <p:cNvGrpSpPr/>
          <p:nvPr/>
        </p:nvGrpSpPr>
        <p:grpSpPr>
          <a:xfrm rot="0">
            <a:off x="1408176" y="7205472"/>
            <a:ext cx="914400" cy="914400"/>
            <a:chOff x="0" y="0"/>
            <a:chExt cx="1219200" cy="1219200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1219200" cy="1219200"/>
            </a:xfrm>
            <a:custGeom>
              <a:avLst/>
              <a:gdLst/>
              <a:ahLst/>
              <a:cxnLst/>
              <a:rect r="r" b="b" t="t" l="l"/>
              <a:pathLst>
                <a:path h="1219200" w="1219200">
                  <a:moveTo>
                    <a:pt x="0" y="609600"/>
                  </a:moveTo>
                  <a:cubicBezTo>
                    <a:pt x="0" y="272923"/>
                    <a:pt x="272923" y="0"/>
                    <a:pt x="609600" y="0"/>
                  </a:cubicBezTo>
                  <a:cubicBezTo>
                    <a:pt x="946277" y="0"/>
                    <a:pt x="1219200" y="272923"/>
                    <a:pt x="1219200" y="609600"/>
                  </a:cubicBezTo>
                  <a:cubicBezTo>
                    <a:pt x="1219200" y="946277"/>
                    <a:pt x="946277" y="1219200"/>
                    <a:pt x="609600" y="1219200"/>
                  </a:cubicBezTo>
                  <a:cubicBezTo>
                    <a:pt x="272923" y="1219200"/>
                    <a:pt x="0" y="946277"/>
                    <a:pt x="0" y="609600"/>
                  </a:cubicBezTo>
                  <a:close/>
                </a:path>
              </a:pathLst>
            </a:custGeom>
            <a:solidFill>
              <a:srgbClr val="2B2B4C"/>
            </a:solidFill>
          </p:spPr>
        </p:sp>
      </p:grpSp>
      <p:grpSp>
        <p:nvGrpSpPr>
          <p:cNvPr name="Group 49" id="49"/>
          <p:cNvGrpSpPr/>
          <p:nvPr/>
        </p:nvGrpSpPr>
        <p:grpSpPr>
          <a:xfrm rot="0">
            <a:off x="1627632" y="7424928"/>
            <a:ext cx="475488" cy="475488"/>
            <a:chOff x="0" y="0"/>
            <a:chExt cx="633984" cy="633984"/>
          </a:xfrm>
        </p:grpSpPr>
        <p:sp>
          <p:nvSpPr>
            <p:cNvPr name="Freeform 50" id="50" descr="preencoded.png"/>
            <p:cNvSpPr/>
            <p:nvPr/>
          </p:nvSpPr>
          <p:spPr>
            <a:xfrm flipH="false" flipV="false" rot="0">
              <a:off x="0" y="0"/>
              <a:ext cx="633984" cy="633984"/>
            </a:xfrm>
            <a:custGeom>
              <a:avLst/>
              <a:gdLst/>
              <a:ahLst/>
              <a:cxnLst/>
              <a:rect r="r" b="b" t="t" l="l"/>
              <a:pathLst>
                <a:path h="633984" w="633984">
                  <a:moveTo>
                    <a:pt x="0" y="0"/>
                  </a:moveTo>
                  <a:lnTo>
                    <a:pt x="633984" y="0"/>
                  </a:lnTo>
                  <a:lnTo>
                    <a:pt x="633984" y="633984"/>
                  </a:lnTo>
                  <a:lnTo>
                    <a:pt x="0" y="633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  <p:grpSp>
        <p:nvGrpSpPr>
          <p:cNvPr name="Group 51" id="51"/>
          <p:cNvGrpSpPr/>
          <p:nvPr/>
        </p:nvGrpSpPr>
        <p:grpSpPr>
          <a:xfrm rot="0">
            <a:off x="2651760" y="7242048"/>
            <a:ext cx="14228064" cy="841248"/>
            <a:chOff x="0" y="0"/>
            <a:chExt cx="18970752" cy="1121664"/>
          </a:xfrm>
        </p:grpSpPr>
        <p:sp>
          <p:nvSpPr>
            <p:cNvPr name="Freeform 52" id="52"/>
            <p:cNvSpPr/>
            <p:nvPr/>
          </p:nvSpPr>
          <p:spPr>
            <a:xfrm flipH="false" flipV="false" rot="0">
              <a:off x="0" y="0"/>
              <a:ext cx="18970752" cy="1121664"/>
            </a:xfrm>
            <a:custGeom>
              <a:avLst/>
              <a:gdLst/>
              <a:ahLst/>
              <a:cxnLst/>
              <a:rect r="r" b="b" t="t" l="l"/>
              <a:pathLst>
                <a:path h="1121664" w="18970752">
                  <a:moveTo>
                    <a:pt x="0" y="0"/>
                  </a:moveTo>
                  <a:lnTo>
                    <a:pt x="18970752" y="0"/>
                  </a:lnTo>
                  <a:lnTo>
                    <a:pt x="18970752" y="1121664"/>
                  </a:lnTo>
                  <a:lnTo>
                    <a:pt x="0" y="112166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79551" r="0" b="-279551"/>
              </a:stretch>
            </a:blipFill>
          </p:spPr>
        </p:sp>
        <p:sp>
          <p:nvSpPr>
            <p:cNvPr name="TextBox 53" id="53"/>
            <p:cNvSpPr txBox="true"/>
            <p:nvPr/>
          </p:nvSpPr>
          <p:spPr>
            <a:xfrm>
              <a:off x="0" y="-57150"/>
              <a:ext cx="18970752" cy="117881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182"/>
                </a:lnSpc>
              </a:pPr>
              <a:r>
                <a:rPr lang="en-US" sz="2600" b="true">
                  <a:solidFill>
                    <a:srgbClr val="F7F2E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Lei do Superendividamento (14.181/2021)</a:t>
              </a:r>
            </a:p>
            <a:p>
              <a:pPr algn="l">
                <a:lnSpc>
                  <a:spcPts val="2815"/>
                </a:lnSpc>
              </a:pPr>
              <a:r>
                <a:rPr lang="en-US" sz="2300">
                  <a:solidFill>
                    <a:srgbClr val="A0A0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Garante um "mínimo existencial" e o direito de renegociar todas as dívidas de uma vez, sem ficar sem o básico.</a:t>
              </a:r>
            </a:p>
          </p:txBody>
        </p:sp>
      </p:grpSp>
      <p:grpSp>
        <p:nvGrpSpPr>
          <p:cNvPr name="Group 54" id="54"/>
          <p:cNvGrpSpPr/>
          <p:nvPr/>
        </p:nvGrpSpPr>
        <p:grpSpPr>
          <a:xfrm rot="0">
            <a:off x="1005840" y="8449056"/>
            <a:ext cx="16276320" cy="1024128"/>
            <a:chOff x="0" y="0"/>
            <a:chExt cx="21701760" cy="1365504"/>
          </a:xfrm>
        </p:grpSpPr>
        <p:sp>
          <p:nvSpPr>
            <p:cNvPr name="Freeform 55" id="55"/>
            <p:cNvSpPr/>
            <p:nvPr/>
          </p:nvSpPr>
          <p:spPr>
            <a:xfrm flipH="false" flipV="false" rot="0">
              <a:off x="0" y="0"/>
              <a:ext cx="21701759" cy="1365504"/>
            </a:xfrm>
            <a:custGeom>
              <a:avLst/>
              <a:gdLst/>
              <a:ahLst/>
              <a:cxnLst/>
              <a:rect r="r" b="b" t="t" l="l"/>
              <a:pathLst>
                <a:path h="1365504" w="21701759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21457920" y="0"/>
                  </a:lnTo>
                  <a:cubicBezTo>
                    <a:pt x="21592539" y="0"/>
                    <a:pt x="21701759" y="109220"/>
                    <a:pt x="21701759" y="243840"/>
                  </a:cubicBezTo>
                  <a:lnTo>
                    <a:pt x="21701759" y="1121664"/>
                  </a:lnTo>
                  <a:cubicBezTo>
                    <a:pt x="21701759" y="1256284"/>
                    <a:pt x="21592539" y="1365504"/>
                    <a:pt x="21457920" y="1365504"/>
                  </a:cubicBezTo>
                  <a:lnTo>
                    <a:pt x="243840" y="1365504"/>
                  </a:lnTo>
                  <a:cubicBezTo>
                    <a:pt x="109220" y="1365504"/>
                    <a:pt x="0" y="1256284"/>
                    <a:pt x="0" y="1121664"/>
                  </a:cubicBezTo>
                  <a:close/>
                </a:path>
              </a:pathLst>
            </a:custGeom>
            <a:solidFill>
              <a:srgbClr val="292946"/>
            </a:solidFill>
          </p:spPr>
        </p:sp>
      </p:grpSp>
      <p:grpSp>
        <p:nvGrpSpPr>
          <p:cNvPr name="Group 56" id="56"/>
          <p:cNvGrpSpPr/>
          <p:nvPr/>
        </p:nvGrpSpPr>
        <p:grpSpPr>
          <a:xfrm rot="0">
            <a:off x="1463040" y="8449056"/>
            <a:ext cx="15544800" cy="475488"/>
            <a:chOff x="0" y="0"/>
            <a:chExt cx="20726400" cy="633984"/>
          </a:xfrm>
        </p:grpSpPr>
        <p:sp>
          <p:nvSpPr>
            <p:cNvPr name="Freeform 57" id="57"/>
            <p:cNvSpPr/>
            <p:nvPr/>
          </p:nvSpPr>
          <p:spPr>
            <a:xfrm flipH="false" flipV="false" rot="0">
              <a:off x="0" y="0"/>
              <a:ext cx="20726400" cy="633984"/>
            </a:xfrm>
            <a:custGeom>
              <a:avLst/>
              <a:gdLst/>
              <a:ahLst/>
              <a:cxnLst/>
              <a:rect r="r" b="b" t="t" l="l"/>
              <a:pathLst>
                <a:path h="633984" w="20726400">
                  <a:moveTo>
                    <a:pt x="0" y="0"/>
                  </a:moveTo>
                  <a:lnTo>
                    <a:pt x="20726400" y="0"/>
                  </a:lnTo>
                  <a:lnTo>
                    <a:pt x="20726400" y="633984"/>
                  </a:lnTo>
                  <a:lnTo>
                    <a:pt x="0" y="63398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587010" r="0" b="-587010"/>
              </a:stretch>
            </a:blipFill>
          </p:spPr>
        </p:sp>
        <p:sp>
          <p:nvSpPr>
            <p:cNvPr name="TextBox 58" id="58"/>
            <p:cNvSpPr txBox="true"/>
            <p:nvPr/>
          </p:nvSpPr>
          <p:spPr>
            <a:xfrm>
              <a:off x="0" y="-38100"/>
              <a:ext cx="20726400" cy="67208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400"/>
                </a:lnSpc>
              </a:pPr>
              <a:r>
                <a:rPr lang="en-US" b="true" sz="2000" spc="300">
                  <a:solidFill>
                    <a:srgbClr val="E4BE7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RECURSOS GRATUITOS</a:t>
              </a:r>
            </a:p>
          </p:txBody>
        </p:sp>
      </p:grpSp>
      <p:grpSp>
        <p:nvGrpSpPr>
          <p:cNvPr name="Group 59" id="59"/>
          <p:cNvGrpSpPr/>
          <p:nvPr/>
        </p:nvGrpSpPr>
        <p:grpSpPr>
          <a:xfrm rot="0">
            <a:off x="1499616" y="8973693"/>
            <a:ext cx="292608" cy="292608"/>
            <a:chOff x="0" y="0"/>
            <a:chExt cx="390144" cy="390144"/>
          </a:xfrm>
        </p:grpSpPr>
        <p:sp>
          <p:nvSpPr>
            <p:cNvPr name="Freeform 60" id="60" descr="preencoded.png"/>
            <p:cNvSpPr/>
            <p:nvPr/>
          </p:nvSpPr>
          <p:spPr>
            <a:xfrm flipH="false" flipV="false" rot="0">
              <a:off x="0" y="0"/>
              <a:ext cx="390144" cy="390144"/>
            </a:xfrm>
            <a:custGeom>
              <a:avLst/>
              <a:gdLst/>
              <a:ahLst/>
              <a:cxnLst/>
              <a:rect r="r" b="b" t="t" l="l"/>
              <a:pathLst>
                <a:path h="390144" w="390144">
                  <a:moveTo>
                    <a:pt x="0" y="0"/>
                  </a:moveTo>
                  <a:lnTo>
                    <a:pt x="390144" y="0"/>
                  </a:lnTo>
                  <a:lnTo>
                    <a:pt x="390144" y="390144"/>
                  </a:lnTo>
                  <a:lnTo>
                    <a:pt x="0" y="3901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</p:grpSp>
      <p:sp>
        <p:nvSpPr>
          <p:cNvPr name="TextBox 61" id="61"/>
          <p:cNvSpPr txBox="true"/>
          <p:nvPr/>
        </p:nvSpPr>
        <p:spPr>
          <a:xfrm rot="0">
            <a:off x="1993392" y="8807577"/>
            <a:ext cx="14977872" cy="12451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b="true" sz="2400" u="sng">
                <a:solidFill>
                  <a:srgbClr val="E4BE78"/>
                </a:solidFill>
                <a:latin typeface="Calibri (MS) Bold"/>
                <a:ea typeface="Calibri (MS) Bold"/>
                <a:cs typeface="Calibri (MS) Bold"/>
                <a:sym typeface="Calibri (MS) Bold"/>
                <a:hlinkClick r:id="rId10" tooltip="https://www.consumidor.gov.br/"/>
              </a:rPr>
              <a:t>consumidor.gov.br</a:t>
            </a:r>
          </a:p>
          <a:p>
            <a:pPr algn="l">
              <a:lnSpc>
                <a:spcPts val="2520"/>
              </a:lnSpc>
            </a:pPr>
            <a:r>
              <a:rPr lang="en-US" sz="2100">
                <a:solidFill>
                  <a:srgbClr val="A0A0BE"/>
                </a:solidFill>
                <a:latin typeface="Calibri (MS)"/>
                <a:ea typeface="Calibri (MS)"/>
                <a:cs typeface="Calibri (MS)"/>
                <a:sym typeface="Calibri (MS)"/>
              </a:rPr>
              <a:t>Canal público e gratuito para reclamar e negociar com empresas.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616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05840" y="9290304"/>
            <a:ext cx="1280160" cy="548640"/>
            <a:chOff x="0" y="0"/>
            <a:chExt cx="1706880" cy="7315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06880" cy="731520"/>
            </a:xfrm>
            <a:custGeom>
              <a:avLst/>
              <a:gdLst/>
              <a:ahLst/>
              <a:cxnLst/>
              <a:rect r="r" b="b" t="t" l="l"/>
              <a:pathLst>
                <a:path h="731520" w="1706880">
                  <a:moveTo>
                    <a:pt x="0" y="0"/>
                  </a:moveTo>
                  <a:lnTo>
                    <a:pt x="1706880" y="0"/>
                  </a:lnTo>
                  <a:lnTo>
                    <a:pt x="170688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4987" t="0" r="-4987" b="0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706880" cy="76962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280"/>
                </a:lnSpc>
              </a:pPr>
              <a:r>
                <a:rPr lang="en-US" sz="1900">
                  <a:solidFill>
                    <a:srgbClr val="A0A0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28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05840" y="603504"/>
            <a:ext cx="16459200" cy="548640"/>
            <a:chOff x="0" y="0"/>
            <a:chExt cx="21945600" cy="73152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1945600" cy="731520"/>
            </a:xfrm>
            <a:custGeom>
              <a:avLst/>
              <a:gdLst/>
              <a:ahLst/>
              <a:cxnLst/>
              <a:rect r="r" b="b" t="t" l="l"/>
              <a:pathLst>
                <a:path h="731520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534551" r="0" b="-534551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21945600" cy="77914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640"/>
                </a:lnSpc>
              </a:pPr>
              <a:r>
                <a:rPr lang="en-US" b="true" sz="2200" spc="399">
                  <a:solidFill>
                    <a:srgbClr val="E4BE7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MÓDULO 4 · CRÉDITO &amp; DÍVIDAS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05840" y="1353312"/>
            <a:ext cx="1170432" cy="1170432"/>
            <a:chOff x="0" y="0"/>
            <a:chExt cx="1560576" cy="156057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560576" cy="1560576"/>
            </a:xfrm>
            <a:custGeom>
              <a:avLst/>
              <a:gdLst/>
              <a:ahLst/>
              <a:cxnLst/>
              <a:rect r="r" b="b" t="t" l="l"/>
              <a:pathLst>
                <a:path h="1560576" w="1560576">
                  <a:moveTo>
                    <a:pt x="0" y="780288"/>
                  </a:moveTo>
                  <a:cubicBezTo>
                    <a:pt x="0" y="349377"/>
                    <a:pt x="349377" y="0"/>
                    <a:pt x="780288" y="0"/>
                  </a:cubicBezTo>
                  <a:cubicBezTo>
                    <a:pt x="1211199" y="0"/>
                    <a:pt x="1560576" y="349377"/>
                    <a:pt x="1560576" y="780288"/>
                  </a:cubicBezTo>
                  <a:cubicBezTo>
                    <a:pt x="1560576" y="1211199"/>
                    <a:pt x="1211199" y="1560576"/>
                    <a:pt x="780288" y="1560576"/>
                  </a:cubicBezTo>
                  <a:cubicBezTo>
                    <a:pt x="349377" y="1560576"/>
                    <a:pt x="0" y="1211199"/>
                    <a:pt x="0" y="780288"/>
                  </a:cubicBezTo>
                  <a:close/>
                </a:path>
              </a:pathLst>
            </a:custGeom>
            <a:solidFill>
              <a:srgbClr val="2B2B4C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298448" y="1645920"/>
            <a:ext cx="585216" cy="585216"/>
            <a:chOff x="0" y="0"/>
            <a:chExt cx="780288" cy="780288"/>
          </a:xfrm>
        </p:grpSpPr>
        <p:sp>
          <p:nvSpPr>
            <p:cNvPr name="Freeform 11" id="11" descr="preencoded.png"/>
            <p:cNvSpPr/>
            <p:nvPr/>
          </p:nvSpPr>
          <p:spPr>
            <a:xfrm flipH="false" flipV="false" rot="0">
              <a:off x="0" y="0"/>
              <a:ext cx="780288" cy="780288"/>
            </a:xfrm>
            <a:custGeom>
              <a:avLst/>
              <a:gdLst/>
              <a:ahLst/>
              <a:cxnLst/>
              <a:rect r="r" b="b" t="t" l="l"/>
              <a:pathLst>
                <a:path h="780288" w="780288">
                  <a:moveTo>
                    <a:pt x="0" y="0"/>
                  </a:moveTo>
                  <a:lnTo>
                    <a:pt x="780288" y="0"/>
                  </a:lnTo>
                  <a:lnTo>
                    <a:pt x="780288" y="780288"/>
                  </a:lnTo>
                  <a:lnTo>
                    <a:pt x="0" y="7802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2450592" y="1280160"/>
            <a:ext cx="14813280" cy="1353312"/>
            <a:chOff x="0" y="0"/>
            <a:chExt cx="19751040" cy="180441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9751039" cy="1804416"/>
            </a:xfrm>
            <a:custGeom>
              <a:avLst/>
              <a:gdLst/>
              <a:ahLst/>
              <a:cxnLst/>
              <a:rect r="r" b="b" t="t" l="l"/>
              <a:pathLst>
                <a:path h="1804416" w="19751039">
                  <a:moveTo>
                    <a:pt x="0" y="0"/>
                  </a:moveTo>
                  <a:lnTo>
                    <a:pt x="19751039" y="0"/>
                  </a:lnTo>
                  <a:lnTo>
                    <a:pt x="19751039" y="1804416"/>
                  </a:lnTo>
                  <a:lnTo>
                    <a:pt x="0" y="180441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63282" r="0" b="-163282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9525"/>
              <a:ext cx="19751040" cy="1813941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699"/>
                </a:lnSpc>
              </a:pPr>
              <a:r>
                <a:rPr lang="en-US" sz="4999" b="true">
                  <a:solidFill>
                    <a:srgbClr val="F7F2EB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Consulte seu nome e score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005840" y="3182112"/>
            <a:ext cx="5157216" cy="4791456"/>
            <a:chOff x="0" y="0"/>
            <a:chExt cx="6876288" cy="6388608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6876288" cy="6388608"/>
            </a:xfrm>
            <a:custGeom>
              <a:avLst/>
              <a:gdLst/>
              <a:ahLst/>
              <a:cxnLst/>
              <a:rect r="r" b="b" t="t" l="l"/>
              <a:pathLst>
                <a:path h="6388608" w="6876288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6632448" y="0"/>
                  </a:lnTo>
                  <a:cubicBezTo>
                    <a:pt x="6767068" y="0"/>
                    <a:pt x="6876288" y="109220"/>
                    <a:pt x="6876288" y="243840"/>
                  </a:cubicBezTo>
                  <a:lnTo>
                    <a:pt x="6876288" y="6144768"/>
                  </a:lnTo>
                  <a:cubicBezTo>
                    <a:pt x="6876288" y="6279388"/>
                    <a:pt x="6767068" y="6388608"/>
                    <a:pt x="6632448" y="6388608"/>
                  </a:cubicBezTo>
                  <a:lnTo>
                    <a:pt x="243840" y="6388608"/>
                  </a:lnTo>
                  <a:cubicBezTo>
                    <a:pt x="109220" y="6388608"/>
                    <a:pt x="0" y="6279388"/>
                    <a:pt x="0" y="6144768"/>
                  </a:cubicBezTo>
                  <a:close/>
                </a:path>
              </a:pathLst>
            </a:custGeom>
            <a:solidFill>
              <a:srgbClr val="20203A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2999232" y="3657600"/>
            <a:ext cx="1170432" cy="1170432"/>
            <a:chOff x="0" y="0"/>
            <a:chExt cx="1560576" cy="1560576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560576" cy="1560576"/>
            </a:xfrm>
            <a:custGeom>
              <a:avLst/>
              <a:gdLst/>
              <a:ahLst/>
              <a:cxnLst/>
              <a:rect r="r" b="b" t="t" l="l"/>
              <a:pathLst>
                <a:path h="1560576" w="1560576">
                  <a:moveTo>
                    <a:pt x="0" y="780288"/>
                  </a:moveTo>
                  <a:cubicBezTo>
                    <a:pt x="0" y="349377"/>
                    <a:pt x="349377" y="0"/>
                    <a:pt x="780288" y="0"/>
                  </a:cubicBezTo>
                  <a:cubicBezTo>
                    <a:pt x="1211199" y="0"/>
                    <a:pt x="1560576" y="349377"/>
                    <a:pt x="1560576" y="780288"/>
                  </a:cubicBezTo>
                  <a:cubicBezTo>
                    <a:pt x="1560576" y="1211199"/>
                    <a:pt x="1211199" y="1560576"/>
                    <a:pt x="780288" y="1560576"/>
                  </a:cubicBezTo>
                  <a:cubicBezTo>
                    <a:pt x="349377" y="1560576"/>
                    <a:pt x="0" y="1211199"/>
                    <a:pt x="0" y="780288"/>
                  </a:cubicBezTo>
                  <a:close/>
                </a:path>
              </a:pathLst>
            </a:custGeom>
            <a:solidFill>
              <a:srgbClr val="6F6F95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3291840" y="3950208"/>
            <a:ext cx="585216" cy="585216"/>
            <a:chOff x="0" y="0"/>
            <a:chExt cx="780288" cy="780288"/>
          </a:xfrm>
        </p:grpSpPr>
        <p:sp>
          <p:nvSpPr>
            <p:cNvPr name="Freeform 20" id="20" descr="preencoded.png"/>
            <p:cNvSpPr/>
            <p:nvPr/>
          </p:nvSpPr>
          <p:spPr>
            <a:xfrm flipH="false" flipV="false" rot="0">
              <a:off x="0" y="0"/>
              <a:ext cx="780288" cy="780288"/>
            </a:xfrm>
            <a:custGeom>
              <a:avLst/>
              <a:gdLst/>
              <a:ahLst/>
              <a:cxnLst/>
              <a:rect r="r" b="b" t="t" l="l"/>
              <a:pathLst>
                <a:path h="780288" w="780288">
                  <a:moveTo>
                    <a:pt x="0" y="0"/>
                  </a:moveTo>
                  <a:lnTo>
                    <a:pt x="780288" y="0"/>
                  </a:lnTo>
                  <a:lnTo>
                    <a:pt x="780288" y="780288"/>
                  </a:lnTo>
                  <a:lnTo>
                    <a:pt x="0" y="7802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1298448" y="5084064"/>
            <a:ext cx="4572000" cy="621792"/>
            <a:chOff x="0" y="0"/>
            <a:chExt cx="6096000" cy="829056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6096000" cy="829056"/>
            </a:xfrm>
            <a:custGeom>
              <a:avLst/>
              <a:gdLst/>
              <a:ahLst/>
              <a:cxnLst/>
              <a:rect r="r" b="b" t="t" l="l"/>
              <a:pathLst>
                <a:path h="829056" w="6096000">
                  <a:moveTo>
                    <a:pt x="0" y="0"/>
                  </a:moveTo>
                  <a:lnTo>
                    <a:pt x="6096000" y="0"/>
                  </a:lnTo>
                  <a:lnTo>
                    <a:pt x="6096000" y="829056"/>
                  </a:lnTo>
                  <a:lnTo>
                    <a:pt x="0" y="8290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93272" r="0" b="-93272"/>
              </a:stretch>
            </a:blip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28575"/>
              <a:ext cx="6096000" cy="857631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3840"/>
                </a:lnSpc>
              </a:pPr>
              <a:r>
                <a:rPr lang="en-US" sz="3200" b="true">
                  <a:solidFill>
                    <a:srgbClr val="F7F2EB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Registrato</a:t>
              </a:r>
            </a:p>
          </p:txBody>
        </p:sp>
      </p:grpSp>
      <p:sp>
        <p:nvSpPr>
          <p:cNvPr name="TextBox 24" id="24"/>
          <p:cNvSpPr txBox="true"/>
          <p:nvPr/>
        </p:nvSpPr>
        <p:spPr>
          <a:xfrm rot="0">
            <a:off x="1371600" y="5721858"/>
            <a:ext cx="4425696" cy="1520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19"/>
              </a:lnSpc>
            </a:pPr>
            <a:r>
              <a:rPr lang="en-US" sz="2200">
                <a:solidFill>
                  <a:srgbClr val="A0A0BE"/>
                </a:solidFill>
                <a:latin typeface="Calibri (MS)"/>
                <a:ea typeface="Calibri (MS)"/>
                <a:cs typeface="Calibri (MS)"/>
                <a:sym typeface="Calibri (MS)"/>
              </a:rPr>
              <a:t>Relatório gratuito do Banco Central com suas contas, financiamentos e chaves PIX.</a:t>
            </a:r>
          </a:p>
        </p:txBody>
      </p:sp>
      <p:grpSp>
        <p:nvGrpSpPr>
          <p:cNvPr name="Group 25" id="25"/>
          <p:cNvGrpSpPr/>
          <p:nvPr/>
        </p:nvGrpSpPr>
        <p:grpSpPr>
          <a:xfrm rot="0">
            <a:off x="1298448" y="7242048"/>
            <a:ext cx="4572000" cy="475488"/>
            <a:chOff x="0" y="0"/>
            <a:chExt cx="6096000" cy="633984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6096000" cy="633984"/>
            </a:xfrm>
            <a:custGeom>
              <a:avLst/>
              <a:gdLst/>
              <a:ahLst/>
              <a:cxnLst/>
              <a:rect r="r" b="b" t="t" l="l"/>
              <a:pathLst>
                <a:path h="633984" w="6096000">
                  <a:moveTo>
                    <a:pt x="0" y="0"/>
                  </a:moveTo>
                  <a:lnTo>
                    <a:pt x="6096000" y="0"/>
                  </a:lnTo>
                  <a:lnTo>
                    <a:pt x="6096000" y="633984"/>
                  </a:lnTo>
                  <a:lnTo>
                    <a:pt x="0" y="63398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37356" r="0" b="-137356"/>
              </a:stretch>
            </a:blip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47625"/>
              <a:ext cx="6096000" cy="68160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520"/>
                </a:lnSpc>
              </a:pPr>
              <a:r>
                <a:rPr lang="en-US" b="true" sz="2100" u="sng">
                  <a:solidFill>
                    <a:srgbClr val="E4BE78"/>
                  </a:solidFill>
                  <a:latin typeface="Calibri (MS) Bold"/>
                  <a:ea typeface="Calibri (MS) Bold"/>
                  <a:cs typeface="Calibri (MS) Bold"/>
                  <a:sym typeface="Calibri (MS) Bold"/>
                  <a:hlinkClick r:id="rId6" tooltip="https://registrato.bcb.gov.br/"/>
                </a:rPr>
                <a:t>registrato.bcb.gov.br</a:t>
              </a: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2212848" y="7790688"/>
            <a:ext cx="2743200" cy="475488"/>
            <a:chOff x="0" y="0"/>
            <a:chExt cx="3657600" cy="633984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3657600" cy="633984"/>
            </a:xfrm>
            <a:custGeom>
              <a:avLst/>
              <a:gdLst/>
              <a:ahLst/>
              <a:cxnLst/>
              <a:rect r="r" b="b" t="t" l="l"/>
              <a:pathLst>
                <a:path h="633984" w="3657600">
                  <a:moveTo>
                    <a:pt x="0" y="316992"/>
                  </a:moveTo>
                  <a:cubicBezTo>
                    <a:pt x="0" y="141859"/>
                    <a:pt x="141859" y="0"/>
                    <a:pt x="316992" y="0"/>
                  </a:cubicBezTo>
                  <a:lnTo>
                    <a:pt x="3340608" y="0"/>
                  </a:lnTo>
                  <a:cubicBezTo>
                    <a:pt x="3515741" y="0"/>
                    <a:pt x="3657600" y="141859"/>
                    <a:pt x="3657600" y="316992"/>
                  </a:cubicBezTo>
                  <a:cubicBezTo>
                    <a:pt x="3657600" y="492125"/>
                    <a:pt x="3515741" y="633984"/>
                    <a:pt x="3340608" y="633984"/>
                  </a:cubicBezTo>
                  <a:lnTo>
                    <a:pt x="316992" y="633984"/>
                  </a:lnTo>
                  <a:cubicBezTo>
                    <a:pt x="141859" y="633984"/>
                    <a:pt x="0" y="492125"/>
                    <a:pt x="0" y="316992"/>
                  </a:cubicBezTo>
                  <a:close/>
                </a:path>
              </a:pathLst>
            </a:custGeom>
            <a:solidFill>
              <a:srgbClr val="2B2B4C"/>
            </a:solid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2212848" y="7790688"/>
            <a:ext cx="2743200" cy="475488"/>
            <a:chOff x="0" y="0"/>
            <a:chExt cx="3657600" cy="633984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3657600" cy="633984"/>
            </a:xfrm>
            <a:custGeom>
              <a:avLst/>
              <a:gdLst/>
              <a:ahLst/>
              <a:cxnLst/>
              <a:rect r="r" b="b" t="t" l="l"/>
              <a:pathLst>
                <a:path h="633984" w="3657600">
                  <a:moveTo>
                    <a:pt x="0" y="0"/>
                  </a:moveTo>
                  <a:lnTo>
                    <a:pt x="3657600" y="0"/>
                  </a:lnTo>
                  <a:lnTo>
                    <a:pt x="3657600" y="633984"/>
                  </a:lnTo>
                  <a:lnTo>
                    <a:pt x="0" y="63398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62413" r="0" b="-62413"/>
              </a:stretch>
            </a:blipFill>
          </p:spPr>
        </p:sp>
        <p:sp>
          <p:nvSpPr>
            <p:cNvPr name="TextBox 32" id="32"/>
            <p:cNvSpPr txBox="true"/>
            <p:nvPr/>
          </p:nvSpPr>
          <p:spPr>
            <a:xfrm>
              <a:off x="0" y="-38100"/>
              <a:ext cx="3657600" cy="67208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160"/>
                </a:lnSpc>
              </a:pPr>
              <a:r>
                <a:rPr lang="en-US" sz="1800" b="true">
                  <a:solidFill>
                    <a:srgbClr val="EFD49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login gov.br</a:t>
              </a: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6492240" y="3182112"/>
            <a:ext cx="5157216" cy="4791456"/>
            <a:chOff x="0" y="0"/>
            <a:chExt cx="6876288" cy="6388608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6876288" cy="6388608"/>
            </a:xfrm>
            <a:custGeom>
              <a:avLst/>
              <a:gdLst/>
              <a:ahLst/>
              <a:cxnLst/>
              <a:rect r="r" b="b" t="t" l="l"/>
              <a:pathLst>
                <a:path h="6388608" w="6876288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6632448" y="0"/>
                  </a:lnTo>
                  <a:cubicBezTo>
                    <a:pt x="6767068" y="0"/>
                    <a:pt x="6876288" y="109220"/>
                    <a:pt x="6876288" y="243840"/>
                  </a:cubicBezTo>
                  <a:lnTo>
                    <a:pt x="6876288" y="6144768"/>
                  </a:lnTo>
                  <a:cubicBezTo>
                    <a:pt x="6876288" y="6279388"/>
                    <a:pt x="6767068" y="6388608"/>
                    <a:pt x="6632448" y="6388608"/>
                  </a:cubicBezTo>
                  <a:lnTo>
                    <a:pt x="243840" y="6388608"/>
                  </a:lnTo>
                  <a:cubicBezTo>
                    <a:pt x="109220" y="6388608"/>
                    <a:pt x="0" y="6279388"/>
                    <a:pt x="0" y="6144768"/>
                  </a:cubicBezTo>
                  <a:close/>
                </a:path>
              </a:pathLst>
            </a:custGeom>
            <a:solidFill>
              <a:srgbClr val="20203A"/>
            </a:solidFill>
          </p:spPr>
        </p:sp>
      </p:grpSp>
      <p:grpSp>
        <p:nvGrpSpPr>
          <p:cNvPr name="Group 35" id="35"/>
          <p:cNvGrpSpPr/>
          <p:nvPr/>
        </p:nvGrpSpPr>
        <p:grpSpPr>
          <a:xfrm rot="0">
            <a:off x="8485632" y="3657600"/>
            <a:ext cx="1170432" cy="1170432"/>
            <a:chOff x="0" y="0"/>
            <a:chExt cx="1560576" cy="1560576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1560576" cy="1560576"/>
            </a:xfrm>
            <a:custGeom>
              <a:avLst/>
              <a:gdLst/>
              <a:ahLst/>
              <a:cxnLst/>
              <a:rect r="r" b="b" t="t" l="l"/>
              <a:pathLst>
                <a:path h="1560576" w="1560576">
                  <a:moveTo>
                    <a:pt x="0" y="780288"/>
                  </a:moveTo>
                  <a:cubicBezTo>
                    <a:pt x="0" y="349377"/>
                    <a:pt x="349377" y="0"/>
                    <a:pt x="780288" y="0"/>
                  </a:cubicBezTo>
                  <a:cubicBezTo>
                    <a:pt x="1211199" y="0"/>
                    <a:pt x="1560576" y="349377"/>
                    <a:pt x="1560576" y="780288"/>
                  </a:cubicBezTo>
                  <a:cubicBezTo>
                    <a:pt x="1560576" y="1211199"/>
                    <a:pt x="1211199" y="1560576"/>
                    <a:pt x="780288" y="1560576"/>
                  </a:cubicBezTo>
                  <a:cubicBezTo>
                    <a:pt x="349377" y="1560576"/>
                    <a:pt x="0" y="1211199"/>
                    <a:pt x="0" y="780288"/>
                  </a:cubicBezTo>
                  <a:close/>
                </a:path>
              </a:pathLst>
            </a:custGeom>
            <a:solidFill>
              <a:srgbClr val="6F6F95"/>
            </a:solidFill>
          </p:spPr>
        </p:sp>
      </p:grpSp>
      <p:grpSp>
        <p:nvGrpSpPr>
          <p:cNvPr name="Group 37" id="37"/>
          <p:cNvGrpSpPr/>
          <p:nvPr/>
        </p:nvGrpSpPr>
        <p:grpSpPr>
          <a:xfrm rot="0">
            <a:off x="8778240" y="3950208"/>
            <a:ext cx="585216" cy="585216"/>
            <a:chOff x="0" y="0"/>
            <a:chExt cx="780288" cy="780288"/>
          </a:xfrm>
        </p:grpSpPr>
        <p:sp>
          <p:nvSpPr>
            <p:cNvPr name="Freeform 38" id="38" descr="preencoded.png"/>
            <p:cNvSpPr/>
            <p:nvPr/>
          </p:nvSpPr>
          <p:spPr>
            <a:xfrm flipH="false" flipV="false" rot="0">
              <a:off x="0" y="0"/>
              <a:ext cx="780288" cy="780288"/>
            </a:xfrm>
            <a:custGeom>
              <a:avLst/>
              <a:gdLst/>
              <a:ahLst/>
              <a:cxnLst/>
              <a:rect r="r" b="b" t="t" l="l"/>
              <a:pathLst>
                <a:path h="780288" w="780288">
                  <a:moveTo>
                    <a:pt x="0" y="0"/>
                  </a:moveTo>
                  <a:lnTo>
                    <a:pt x="780288" y="0"/>
                  </a:lnTo>
                  <a:lnTo>
                    <a:pt x="780288" y="780288"/>
                  </a:lnTo>
                  <a:lnTo>
                    <a:pt x="0" y="7802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grpSp>
        <p:nvGrpSpPr>
          <p:cNvPr name="Group 39" id="39"/>
          <p:cNvGrpSpPr/>
          <p:nvPr/>
        </p:nvGrpSpPr>
        <p:grpSpPr>
          <a:xfrm rot="0">
            <a:off x="6784848" y="5084064"/>
            <a:ext cx="4572000" cy="621792"/>
            <a:chOff x="0" y="0"/>
            <a:chExt cx="6096000" cy="829056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6096000" cy="829056"/>
            </a:xfrm>
            <a:custGeom>
              <a:avLst/>
              <a:gdLst/>
              <a:ahLst/>
              <a:cxnLst/>
              <a:rect r="r" b="b" t="t" l="l"/>
              <a:pathLst>
                <a:path h="829056" w="6096000">
                  <a:moveTo>
                    <a:pt x="0" y="0"/>
                  </a:moveTo>
                  <a:lnTo>
                    <a:pt x="6096000" y="0"/>
                  </a:lnTo>
                  <a:lnTo>
                    <a:pt x="6096000" y="829056"/>
                  </a:lnTo>
                  <a:lnTo>
                    <a:pt x="0" y="8290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93272" r="0" b="-93272"/>
              </a:stretch>
            </a:blipFill>
          </p:spPr>
        </p:sp>
        <p:sp>
          <p:nvSpPr>
            <p:cNvPr name="TextBox 41" id="41"/>
            <p:cNvSpPr txBox="true"/>
            <p:nvPr/>
          </p:nvSpPr>
          <p:spPr>
            <a:xfrm>
              <a:off x="0" y="-28575"/>
              <a:ext cx="6096000" cy="857631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3840"/>
                </a:lnSpc>
              </a:pPr>
              <a:r>
                <a:rPr lang="en-US" sz="3200" b="true">
                  <a:solidFill>
                    <a:srgbClr val="F7F2EB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Serasa</a:t>
              </a:r>
            </a:p>
          </p:txBody>
        </p:sp>
      </p:grpSp>
      <p:sp>
        <p:nvSpPr>
          <p:cNvPr name="TextBox 42" id="42"/>
          <p:cNvSpPr txBox="true"/>
          <p:nvPr/>
        </p:nvSpPr>
        <p:spPr>
          <a:xfrm rot="0">
            <a:off x="6858000" y="5721858"/>
            <a:ext cx="4425696" cy="1520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19"/>
              </a:lnSpc>
            </a:pPr>
            <a:r>
              <a:rPr lang="en-US" sz="2200">
                <a:solidFill>
                  <a:srgbClr val="A0A0BE"/>
                </a:solidFill>
                <a:latin typeface="Calibri (MS)"/>
                <a:ea typeface="Calibri (MS)"/>
                <a:cs typeface="Calibri (MS)"/>
                <a:sym typeface="Calibri (MS)"/>
              </a:rPr>
              <a:t>Veja seu score e se há dívidas ou negativações no seu nome.</a:t>
            </a:r>
          </a:p>
        </p:txBody>
      </p:sp>
      <p:grpSp>
        <p:nvGrpSpPr>
          <p:cNvPr name="Group 43" id="43"/>
          <p:cNvGrpSpPr/>
          <p:nvPr/>
        </p:nvGrpSpPr>
        <p:grpSpPr>
          <a:xfrm rot="0">
            <a:off x="6784848" y="7242048"/>
            <a:ext cx="4572000" cy="475488"/>
            <a:chOff x="0" y="0"/>
            <a:chExt cx="6096000" cy="633984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6096000" cy="633984"/>
            </a:xfrm>
            <a:custGeom>
              <a:avLst/>
              <a:gdLst/>
              <a:ahLst/>
              <a:cxnLst/>
              <a:rect r="r" b="b" t="t" l="l"/>
              <a:pathLst>
                <a:path h="633984" w="6096000">
                  <a:moveTo>
                    <a:pt x="0" y="0"/>
                  </a:moveTo>
                  <a:lnTo>
                    <a:pt x="6096000" y="0"/>
                  </a:lnTo>
                  <a:lnTo>
                    <a:pt x="6096000" y="633984"/>
                  </a:lnTo>
                  <a:lnTo>
                    <a:pt x="0" y="63398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37356" r="0" b="-137356"/>
              </a:stretch>
            </a:blipFill>
          </p:spPr>
        </p:sp>
        <p:sp>
          <p:nvSpPr>
            <p:cNvPr name="TextBox 45" id="45"/>
            <p:cNvSpPr txBox="true"/>
            <p:nvPr/>
          </p:nvSpPr>
          <p:spPr>
            <a:xfrm>
              <a:off x="0" y="-47625"/>
              <a:ext cx="6096000" cy="68160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520"/>
                </a:lnSpc>
              </a:pPr>
              <a:r>
                <a:rPr lang="en-US" b="true" sz="2100" u="sng">
                  <a:solidFill>
                    <a:srgbClr val="E4BE78"/>
                  </a:solidFill>
                  <a:latin typeface="Calibri (MS) Bold"/>
                  <a:ea typeface="Calibri (MS) Bold"/>
                  <a:cs typeface="Calibri (MS) Bold"/>
                  <a:sym typeface="Calibri (MS) Bold"/>
                  <a:hlinkClick r:id="rId8" tooltip="https://www.serasa.com.br/"/>
                </a:rPr>
                <a:t>serasa.com.br</a:t>
              </a:r>
            </a:p>
          </p:txBody>
        </p:sp>
      </p:grpSp>
      <p:grpSp>
        <p:nvGrpSpPr>
          <p:cNvPr name="Group 46" id="46"/>
          <p:cNvGrpSpPr/>
          <p:nvPr/>
        </p:nvGrpSpPr>
        <p:grpSpPr>
          <a:xfrm rot="0">
            <a:off x="7699248" y="7790688"/>
            <a:ext cx="2743200" cy="475488"/>
            <a:chOff x="0" y="0"/>
            <a:chExt cx="3657600" cy="633984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3657600" cy="633984"/>
            </a:xfrm>
            <a:custGeom>
              <a:avLst/>
              <a:gdLst/>
              <a:ahLst/>
              <a:cxnLst/>
              <a:rect r="r" b="b" t="t" l="l"/>
              <a:pathLst>
                <a:path h="633984" w="3657600">
                  <a:moveTo>
                    <a:pt x="0" y="316992"/>
                  </a:moveTo>
                  <a:cubicBezTo>
                    <a:pt x="0" y="141859"/>
                    <a:pt x="141859" y="0"/>
                    <a:pt x="316992" y="0"/>
                  </a:cubicBezTo>
                  <a:lnTo>
                    <a:pt x="3340608" y="0"/>
                  </a:lnTo>
                  <a:cubicBezTo>
                    <a:pt x="3515741" y="0"/>
                    <a:pt x="3657600" y="141859"/>
                    <a:pt x="3657600" y="316992"/>
                  </a:cubicBezTo>
                  <a:cubicBezTo>
                    <a:pt x="3657600" y="492125"/>
                    <a:pt x="3515741" y="633984"/>
                    <a:pt x="3340608" y="633984"/>
                  </a:cubicBezTo>
                  <a:lnTo>
                    <a:pt x="316992" y="633984"/>
                  </a:lnTo>
                  <a:cubicBezTo>
                    <a:pt x="141859" y="633984"/>
                    <a:pt x="0" y="492125"/>
                    <a:pt x="0" y="316992"/>
                  </a:cubicBezTo>
                  <a:close/>
                </a:path>
              </a:pathLst>
            </a:custGeom>
            <a:solidFill>
              <a:srgbClr val="2B2B4C"/>
            </a:solidFill>
          </p:spPr>
        </p:sp>
      </p:grpSp>
      <p:grpSp>
        <p:nvGrpSpPr>
          <p:cNvPr name="Group 48" id="48"/>
          <p:cNvGrpSpPr/>
          <p:nvPr/>
        </p:nvGrpSpPr>
        <p:grpSpPr>
          <a:xfrm rot="0">
            <a:off x="7699248" y="7790688"/>
            <a:ext cx="2743200" cy="475488"/>
            <a:chOff x="0" y="0"/>
            <a:chExt cx="3657600" cy="633984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3657600" cy="633984"/>
            </a:xfrm>
            <a:custGeom>
              <a:avLst/>
              <a:gdLst/>
              <a:ahLst/>
              <a:cxnLst/>
              <a:rect r="r" b="b" t="t" l="l"/>
              <a:pathLst>
                <a:path h="633984" w="3657600">
                  <a:moveTo>
                    <a:pt x="0" y="0"/>
                  </a:moveTo>
                  <a:lnTo>
                    <a:pt x="3657600" y="0"/>
                  </a:lnTo>
                  <a:lnTo>
                    <a:pt x="3657600" y="633984"/>
                  </a:lnTo>
                  <a:lnTo>
                    <a:pt x="0" y="63398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62413" r="0" b="-62413"/>
              </a:stretch>
            </a:blipFill>
          </p:spPr>
        </p:sp>
        <p:sp>
          <p:nvSpPr>
            <p:cNvPr name="TextBox 50" id="50"/>
            <p:cNvSpPr txBox="true"/>
            <p:nvPr/>
          </p:nvSpPr>
          <p:spPr>
            <a:xfrm>
              <a:off x="0" y="-38100"/>
              <a:ext cx="3657600" cy="67208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160"/>
                </a:lnSpc>
              </a:pPr>
              <a:r>
                <a:rPr lang="en-US" sz="1800" b="true">
                  <a:solidFill>
                    <a:srgbClr val="EFD49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conta gratuita</a:t>
              </a:r>
            </a:p>
          </p:txBody>
        </p:sp>
      </p:grpSp>
      <p:grpSp>
        <p:nvGrpSpPr>
          <p:cNvPr name="Group 51" id="51"/>
          <p:cNvGrpSpPr/>
          <p:nvPr/>
        </p:nvGrpSpPr>
        <p:grpSpPr>
          <a:xfrm rot="0">
            <a:off x="11978640" y="3182112"/>
            <a:ext cx="5157216" cy="4791456"/>
            <a:chOff x="0" y="0"/>
            <a:chExt cx="6876288" cy="6388608"/>
          </a:xfrm>
        </p:grpSpPr>
        <p:sp>
          <p:nvSpPr>
            <p:cNvPr name="Freeform 52" id="52"/>
            <p:cNvSpPr/>
            <p:nvPr/>
          </p:nvSpPr>
          <p:spPr>
            <a:xfrm flipH="false" flipV="false" rot="0">
              <a:off x="0" y="0"/>
              <a:ext cx="6876288" cy="6388608"/>
            </a:xfrm>
            <a:custGeom>
              <a:avLst/>
              <a:gdLst/>
              <a:ahLst/>
              <a:cxnLst/>
              <a:rect r="r" b="b" t="t" l="l"/>
              <a:pathLst>
                <a:path h="6388608" w="6876288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6632448" y="0"/>
                  </a:lnTo>
                  <a:cubicBezTo>
                    <a:pt x="6767068" y="0"/>
                    <a:pt x="6876288" y="109220"/>
                    <a:pt x="6876288" y="243840"/>
                  </a:cubicBezTo>
                  <a:lnTo>
                    <a:pt x="6876288" y="6144768"/>
                  </a:lnTo>
                  <a:cubicBezTo>
                    <a:pt x="6876288" y="6279388"/>
                    <a:pt x="6767068" y="6388608"/>
                    <a:pt x="6632448" y="6388608"/>
                  </a:cubicBezTo>
                  <a:lnTo>
                    <a:pt x="243840" y="6388608"/>
                  </a:lnTo>
                  <a:cubicBezTo>
                    <a:pt x="109220" y="6388608"/>
                    <a:pt x="0" y="6279388"/>
                    <a:pt x="0" y="6144768"/>
                  </a:cubicBezTo>
                  <a:close/>
                </a:path>
              </a:pathLst>
            </a:custGeom>
            <a:solidFill>
              <a:srgbClr val="20203A"/>
            </a:solidFill>
          </p:spPr>
        </p:sp>
      </p:grpSp>
      <p:grpSp>
        <p:nvGrpSpPr>
          <p:cNvPr name="Group 53" id="53"/>
          <p:cNvGrpSpPr/>
          <p:nvPr/>
        </p:nvGrpSpPr>
        <p:grpSpPr>
          <a:xfrm rot="0">
            <a:off x="13972032" y="3657600"/>
            <a:ext cx="1170432" cy="1170432"/>
            <a:chOff x="0" y="0"/>
            <a:chExt cx="1560576" cy="1560576"/>
          </a:xfrm>
        </p:grpSpPr>
        <p:sp>
          <p:nvSpPr>
            <p:cNvPr name="Freeform 54" id="54"/>
            <p:cNvSpPr/>
            <p:nvPr/>
          </p:nvSpPr>
          <p:spPr>
            <a:xfrm flipH="false" flipV="false" rot="0">
              <a:off x="0" y="0"/>
              <a:ext cx="1560576" cy="1560576"/>
            </a:xfrm>
            <a:custGeom>
              <a:avLst/>
              <a:gdLst/>
              <a:ahLst/>
              <a:cxnLst/>
              <a:rect r="r" b="b" t="t" l="l"/>
              <a:pathLst>
                <a:path h="1560576" w="1560576">
                  <a:moveTo>
                    <a:pt x="0" y="780288"/>
                  </a:moveTo>
                  <a:cubicBezTo>
                    <a:pt x="0" y="349377"/>
                    <a:pt x="349377" y="0"/>
                    <a:pt x="780288" y="0"/>
                  </a:cubicBezTo>
                  <a:cubicBezTo>
                    <a:pt x="1211199" y="0"/>
                    <a:pt x="1560576" y="349377"/>
                    <a:pt x="1560576" y="780288"/>
                  </a:cubicBezTo>
                  <a:cubicBezTo>
                    <a:pt x="1560576" y="1211199"/>
                    <a:pt x="1211199" y="1560576"/>
                    <a:pt x="780288" y="1560576"/>
                  </a:cubicBezTo>
                  <a:cubicBezTo>
                    <a:pt x="349377" y="1560576"/>
                    <a:pt x="0" y="1211199"/>
                    <a:pt x="0" y="780288"/>
                  </a:cubicBezTo>
                  <a:close/>
                </a:path>
              </a:pathLst>
            </a:custGeom>
            <a:solidFill>
              <a:srgbClr val="6F6F95"/>
            </a:solidFill>
          </p:spPr>
        </p:sp>
      </p:grpSp>
      <p:grpSp>
        <p:nvGrpSpPr>
          <p:cNvPr name="Group 55" id="55"/>
          <p:cNvGrpSpPr/>
          <p:nvPr/>
        </p:nvGrpSpPr>
        <p:grpSpPr>
          <a:xfrm rot="0">
            <a:off x="14264640" y="3950208"/>
            <a:ext cx="585216" cy="585216"/>
            <a:chOff x="0" y="0"/>
            <a:chExt cx="780288" cy="780288"/>
          </a:xfrm>
        </p:grpSpPr>
        <p:sp>
          <p:nvSpPr>
            <p:cNvPr name="Freeform 56" id="56" descr="preencoded.png"/>
            <p:cNvSpPr/>
            <p:nvPr/>
          </p:nvSpPr>
          <p:spPr>
            <a:xfrm flipH="false" flipV="false" rot="0">
              <a:off x="0" y="0"/>
              <a:ext cx="780288" cy="780288"/>
            </a:xfrm>
            <a:custGeom>
              <a:avLst/>
              <a:gdLst/>
              <a:ahLst/>
              <a:cxnLst/>
              <a:rect r="r" b="b" t="t" l="l"/>
              <a:pathLst>
                <a:path h="780288" w="780288">
                  <a:moveTo>
                    <a:pt x="0" y="0"/>
                  </a:moveTo>
                  <a:lnTo>
                    <a:pt x="780288" y="0"/>
                  </a:lnTo>
                  <a:lnTo>
                    <a:pt x="780288" y="780288"/>
                  </a:lnTo>
                  <a:lnTo>
                    <a:pt x="0" y="7802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</p:grpSp>
      <p:grpSp>
        <p:nvGrpSpPr>
          <p:cNvPr name="Group 57" id="57"/>
          <p:cNvGrpSpPr/>
          <p:nvPr/>
        </p:nvGrpSpPr>
        <p:grpSpPr>
          <a:xfrm rot="0">
            <a:off x="12271248" y="5084064"/>
            <a:ext cx="4572000" cy="621792"/>
            <a:chOff x="0" y="0"/>
            <a:chExt cx="6096000" cy="829056"/>
          </a:xfrm>
        </p:grpSpPr>
        <p:sp>
          <p:nvSpPr>
            <p:cNvPr name="Freeform 58" id="58"/>
            <p:cNvSpPr/>
            <p:nvPr/>
          </p:nvSpPr>
          <p:spPr>
            <a:xfrm flipH="false" flipV="false" rot="0">
              <a:off x="0" y="0"/>
              <a:ext cx="6096000" cy="829056"/>
            </a:xfrm>
            <a:custGeom>
              <a:avLst/>
              <a:gdLst/>
              <a:ahLst/>
              <a:cxnLst/>
              <a:rect r="r" b="b" t="t" l="l"/>
              <a:pathLst>
                <a:path h="829056" w="6096000">
                  <a:moveTo>
                    <a:pt x="0" y="0"/>
                  </a:moveTo>
                  <a:lnTo>
                    <a:pt x="6096000" y="0"/>
                  </a:lnTo>
                  <a:lnTo>
                    <a:pt x="6096000" y="829056"/>
                  </a:lnTo>
                  <a:lnTo>
                    <a:pt x="0" y="8290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93272" r="0" b="-93272"/>
              </a:stretch>
            </a:blipFill>
          </p:spPr>
        </p:sp>
        <p:sp>
          <p:nvSpPr>
            <p:cNvPr name="TextBox 59" id="59"/>
            <p:cNvSpPr txBox="true"/>
            <p:nvPr/>
          </p:nvSpPr>
          <p:spPr>
            <a:xfrm>
              <a:off x="0" y="-28575"/>
              <a:ext cx="6096000" cy="857631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3840"/>
                </a:lnSpc>
              </a:pPr>
              <a:r>
                <a:rPr lang="en-US" sz="3200" b="true">
                  <a:solidFill>
                    <a:srgbClr val="F7F2EB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Receita Federal</a:t>
              </a:r>
            </a:p>
          </p:txBody>
        </p:sp>
      </p:grpSp>
      <p:sp>
        <p:nvSpPr>
          <p:cNvPr name="TextBox 60" id="60"/>
          <p:cNvSpPr txBox="true"/>
          <p:nvPr/>
        </p:nvSpPr>
        <p:spPr>
          <a:xfrm rot="0">
            <a:off x="12344400" y="5721858"/>
            <a:ext cx="4425696" cy="1520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19"/>
              </a:lnSpc>
            </a:pPr>
            <a:r>
              <a:rPr lang="en-US" sz="2200">
                <a:solidFill>
                  <a:srgbClr val="A0A0BE"/>
                </a:solidFill>
                <a:latin typeface="Calibri (MS)"/>
                <a:ea typeface="Calibri (MS)"/>
                <a:cs typeface="Calibri (MS)"/>
                <a:sym typeface="Calibri (MS)"/>
              </a:rPr>
              <a:t>Confira a situação do seu CPF, de graça e online.</a:t>
            </a:r>
          </a:p>
        </p:txBody>
      </p:sp>
      <p:grpSp>
        <p:nvGrpSpPr>
          <p:cNvPr name="Group 61" id="61"/>
          <p:cNvGrpSpPr/>
          <p:nvPr/>
        </p:nvGrpSpPr>
        <p:grpSpPr>
          <a:xfrm rot="0">
            <a:off x="12271248" y="7242048"/>
            <a:ext cx="4572000" cy="475488"/>
            <a:chOff x="0" y="0"/>
            <a:chExt cx="6096000" cy="633984"/>
          </a:xfrm>
        </p:grpSpPr>
        <p:sp>
          <p:nvSpPr>
            <p:cNvPr name="Freeform 62" id="62"/>
            <p:cNvSpPr/>
            <p:nvPr/>
          </p:nvSpPr>
          <p:spPr>
            <a:xfrm flipH="false" flipV="false" rot="0">
              <a:off x="0" y="0"/>
              <a:ext cx="6096000" cy="633984"/>
            </a:xfrm>
            <a:custGeom>
              <a:avLst/>
              <a:gdLst/>
              <a:ahLst/>
              <a:cxnLst/>
              <a:rect r="r" b="b" t="t" l="l"/>
              <a:pathLst>
                <a:path h="633984" w="6096000">
                  <a:moveTo>
                    <a:pt x="0" y="0"/>
                  </a:moveTo>
                  <a:lnTo>
                    <a:pt x="6096000" y="0"/>
                  </a:lnTo>
                  <a:lnTo>
                    <a:pt x="6096000" y="633984"/>
                  </a:lnTo>
                  <a:lnTo>
                    <a:pt x="0" y="63398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37356" r="0" b="-137356"/>
              </a:stretch>
            </a:blipFill>
          </p:spPr>
        </p:sp>
        <p:sp>
          <p:nvSpPr>
            <p:cNvPr name="TextBox 63" id="63"/>
            <p:cNvSpPr txBox="true"/>
            <p:nvPr/>
          </p:nvSpPr>
          <p:spPr>
            <a:xfrm>
              <a:off x="0" y="-47625"/>
              <a:ext cx="6096000" cy="68160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520"/>
                </a:lnSpc>
              </a:pPr>
              <a:r>
                <a:rPr lang="en-US" b="true" sz="2100" u="sng">
                  <a:solidFill>
                    <a:srgbClr val="E4BE78"/>
                  </a:solidFill>
                  <a:latin typeface="Calibri (MS) Bold"/>
                  <a:ea typeface="Calibri (MS) Bold"/>
                  <a:cs typeface="Calibri (MS) Bold"/>
                  <a:sym typeface="Calibri (MS) Bold"/>
                  <a:hlinkClick r:id="rId10" tooltip="https://www.gov.br/receitafederal/"/>
                </a:rPr>
                <a:t>gov.br/receitafederal</a:t>
              </a:r>
            </a:p>
          </p:txBody>
        </p:sp>
      </p:grpSp>
      <p:grpSp>
        <p:nvGrpSpPr>
          <p:cNvPr name="Group 64" id="64"/>
          <p:cNvGrpSpPr/>
          <p:nvPr/>
        </p:nvGrpSpPr>
        <p:grpSpPr>
          <a:xfrm rot="0">
            <a:off x="13185648" y="7790688"/>
            <a:ext cx="2743200" cy="475488"/>
            <a:chOff x="0" y="0"/>
            <a:chExt cx="3657600" cy="633984"/>
          </a:xfrm>
        </p:grpSpPr>
        <p:sp>
          <p:nvSpPr>
            <p:cNvPr name="Freeform 65" id="65"/>
            <p:cNvSpPr/>
            <p:nvPr/>
          </p:nvSpPr>
          <p:spPr>
            <a:xfrm flipH="false" flipV="false" rot="0">
              <a:off x="0" y="0"/>
              <a:ext cx="3657600" cy="633984"/>
            </a:xfrm>
            <a:custGeom>
              <a:avLst/>
              <a:gdLst/>
              <a:ahLst/>
              <a:cxnLst/>
              <a:rect r="r" b="b" t="t" l="l"/>
              <a:pathLst>
                <a:path h="633984" w="3657600">
                  <a:moveTo>
                    <a:pt x="0" y="316992"/>
                  </a:moveTo>
                  <a:cubicBezTo>
                    <a:pt x="0" y="141859"/>
                    <a:pt x="141859" y="0"/>
                    <a:pt x="316992" y="0"/>
                  </a:cubicBezTo>
                  <a:lnTo>
                    <a:pt x="3340608" y="0"/>
                  </a:lnTo>
                  <a:cubicBezTo>
                    <a:pt x="3515741" y="0"/>
                    <a:pt x="3657600" y="141859"/>
                    <a:pt x="3657600" y="316992"/>
                  </a:cubicBezTo>
                  <a:cubicBezTo>
                    <a:pt x="3657600" y="492125"/>
                    <a:pt x="3515741" y="633984"/>
                    <a:pt x="3340608" y="633984"/>
                  </a:cubicBezTo>
                  <a:lnTo>
                    <a:pt x="316992" y="633984"/>
                  </a:lnTo>
                  <a:cubicBezTo>
                    <a:pt x="141859" y="633984"/>
                    <a:pt x="0" y="492125"/>
                    <a:pt x="0" y="316992"/>
                  </a:cubicBezTo>
                  <a:close/>
                </a:path>
              </a:pathLst>
            </a:custGeom>
            <a:solidFill>
              <a:srgbClr val="2B2B4C"/>
            </a:solidFill>
          </p:spPr>
        </p:sp>
      </p:grpSp>
      <p:grpSp>
        <p:nvGrpSpPr>
          <p:cNvPr name="Group 66" id="66"/>
          <p:cNvGrpSpPr/>
          <p:nvPr/>
        </p:nvGrpSpPr>
        <p:grpSpPr>
          <a:xfrm rot="0">
            <a:off x="13185648" y="7790688"/>
            <a:ext cx="2743200" cy="475488"/>
            <a:chOff x="0" y="0"/>
            <a:chExt cx="3657600" cy="633984"/>
          </a:xfrm>
        </p:grpSpPr>
        <p:sp>
          <p:nvSpPr>
            <p:cNvPr name="Freeform 67" id="67"/>
            <p:cNvSpPr/>
            <p:nvPr/>
          </p:nvSpPr>
          <p:spPr>
            <a:xfrm flipH="false" flipV="false" rot="0">
              <a:off x="0" y="0"/>
              <a:ext cx="3657600" cy="633984"/>
            </a:xfrm>
            <a:custGeom>
              <a:avLst/>
              <a:gdLst/>
              <a:ahLst/>
              <a:cxnLst/>
              <a:rect r="r" b="b" t="t" l="l"/>
              <a:pathLst>
                <a:path h="633984" w="3657600">
                  <a:moveTo>
                    <a:pt x="0" y="0"/>
                  </a:moveTo>
                  <a:lnTo>
                    <a:pt x="3657600" y="0"/>
                  </a:lnTo>
                  <a:lnTo>
                    <a:pt x="3657600" y="633984"/>
                  </a:lnTo>
                  <a:lnTo>
                    <a:pt x="0" y="63398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62413" r="0" b="-62413"/>
              </a:stretch>
            </a:blipFill>
          </p:spPr>
        </p:sp>
        <p:sp>
          <p:nvSpPr>
            <p:cNvPr name="TextBox 68" id="68"/>
            <p:cNvSpPr txBox="true"/>
            <p:nvPr/>
          </p:nvSpPr>
          <p:spPr>
            <a:xfrm>
              <a:off x="0" y="-38100"/>
              <a:ext cx="3657600" cy="67208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160"/>
                </a:lnSpc>
              </a:pPr>
              <a:r>
                <a:rPr lang="en-US" sz="1800" b="true">
                  <a:solidFill>
                    <a:srgbClr val="EFD49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sem login</a:t>
              </a:r>
            </a:p>
          </p:txBody>
        </p:sp>
      </p:grpSp>
      <p:grpSp>
        <p:nvGrpSpPr>
          <p:cNvPr name="Group 69" id="69"/>
          <p:cNvGrpSpPr/>
          <p:nvPr/>
        </p:nvGrpSpPr>
        <p:grpSpPr>
          <a:xfrm rot="0">
            <a:off x="1005840" y="8522208"/>
            <a:ext cx="16276320" cy="621792"/>
            <a:chOff x="0" y="0"/>
            <a:chExt cx="21701760" cy="829056"/>
          </a:xfrm>
        </p:grpSpPr>
        <p:sp>
          <p:nvSpPr>
            <p:cNvPr name="Freeform 70" id="70"/>
            <p:cNvSpPr/>
            <p:nvPr/>
          </p:nvSpPr>
          <p:spPr>
            <a:xfrm flipH="false" flipV="false" rot="0">
              <a:off x="0" y="0"/>
              <a:ext cx="21701761" cy="829056"/>
            </a:xfrm>
            <a:custGeom>
              <a:avLst/>
              <a:gdLst/>
              <a:ahLst/>
              <a:cxnLst/>
              <a:rect r="r" b="b" t="t" l="l"/>
              <a:pathLst>
                <a:path h="829056" w="21701761">
                  <a:moveTo>
                    <a:pt x="0" y="0"/>
                  </a:moveTo>
                  <a:lnTo>
                    <a:pt x="21701761" y="0"/>
                  </a:lnTo>
                  <a:lnTo>
                    <a:pt x="21701761" y="829056"/>
                  </a:lnTo>
                  <a:lnTo>
                    <a:pt x="0" y="8290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460049" r="0" b="-460049"/>
              </a:stretch>
            </a:blipFill>
          </p:spPr>
        </p:sp>
        <p:sp>
          <p:nvSpPr>
            <p:cNvPr name="TextBox 71" id="71"/>
            <p:cNvSpPr txBox="true"/>
            <p:nvPr/>
          </p:nvSpPr>
          <p:spPr>
            <a:xfrm>
              <a:off x="0" y="-47625"/>
              <a:ext cx="21701760" cy="876681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640"/>
                </a:lnSpc>
              </a:pPr>
              <a:r>
                <a:rPr lang="en-US" sz="2200" i="true">
                  <a:solidFill>
                    <a:srgbClr val="A0A0BE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Confira pelo menos 1 vez por ano para detectar erros ou uso indevido do seu CPF.</a:t>
              </a:r>
            </a:p>
          </p:txBody>
        </p:sp>
      </p:grp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616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05840" y="9290304"/>
            <a:ext cx="1280160" cy="548640"/>
            <a:chOff x="0" y="0"/>
            <a:chExt cx="1706880" cy="7315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06880" cy="731520"/>
            </a:xfrm>
            <a:custGeom>
              <a:avLst/>
              <a:gdLst/>
              <a:ahLst/>
              <a:cxnLst/>
              <a:rect r="r" b="b" t="t" l="l"/>
              <a:pathLst>
                <a:path h="731520" w="1706880">
                  <a:moveTo>
                    <a:pt x="0" y="0"/>
                  </a:moveTo>
                  <a:lnTo>
                    <a:pt x="1706880" y="0"/>
                  </a:lnTo>
                  <a:lnTo>
                    <a:pt x="170688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4987" t="0" r="-4987" b="0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706880" cy="76962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280"/>
                </a:lnSpc>
              </a:pPr>
              <a:r>
                <a:rPr lang="en-US" sz="1900">
                  <a:solidFill>
                    <a:srgbClr val="A0A0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29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05840" y="603504"/>
            <a:ext cx="16459200" cy="548640"/>
            <a:chOff x="0" y="0"/>
            <a:chExt cx="21945600" cy="73152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1945600" cy="731520"/>
            </a:xfrm>
            <a:custGeom>
              <a:avLst/>
              <a:gdLst/>
              <a:ahLst/>
              <a:cxnLst/>
              <a:rect r="r" b="b" t="t" l="l"/>
              <a:pathLst>
                <a:path h="731520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534551" r="0" b="-534551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21945600" cy="77914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640"/>
                </a:lnSpc>
              </a:pPr>
              <a:r>
                <a:rPr lang="en-US" b="true" sz="2200" spc="399">
                  <a:solidFill>
                    <a:srgbClr val="E4BE7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MÓDULO 4 · FERRAMENTAS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05840" y="1353312"/>
            <a:ext cx="1170432" cy="1170432"/>
            <a:chOff x="0" y="0"/>
            <a:chExt cx="1560576" cy="156057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560576" cy="1560576"/>
            </a:xfrm>
            <a:custGeom>
              <a:avLst/>
              <a:gdLst/>
              <a:ahLst/>
              <a:cxnLst/>
              <a:rect r="r" b="b" t="t" l="l"/>
              <a:pathLst>
                <a:path h="1560576" w="1560576">
                  <a:moveTo>
                    <a:pt x="0" y="780288"/>
                  </a:moveTo>
                  <a:cubicBezTo>
                    <a:pt x="0" y="349377"/>
                    <a:pt x="349377" y="0"/>
                    <a:pt x="780288" y="0"/>
                  </a:cubicBezTo>
                  <a:cubicBezTo>
                    <a:pt x="1211199" y="0"/>
                    <a:pt x="1560576" y="349377"/>
                    <a:pt x="1560576" y="780288"/>
                  </a:cubicBezTo>
                  <a:cubicBezTo>
                    <a:pt x="1560576" y="1211199"/>
                    <a:pt x="1211199" y="1560576"/>
                    <a:pt x="780288" y="1560576"/>
                  </a:cubicBezTo>
                  <a:cubicBezTo>
                    <a:pt x="349377" y="1560576"/>
                    <a:pt x="0" y="1211199"/>
                    <a:pt x="0" y="780288"/>
                  </a:cubicBezTo>
                  <a:close/>
                </a:path>
              </a:pathLst>
            </a:custGeom>
            <a:solidFill>
              <a:srgbClr val="2B2B4C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298448" y="1645920"/>
            <a:ext cx="585216" cy="585216"/>
            <a:chOff x="0" y="0"/>
            <a:chExt cx="780288" cy="780288"/>
          </a:xfrm>
        </p:grpSpPr>
        <p:sp>
          <p:nvSpPr>
            <p:cNvPr name="Freeform 11" id="11" descr="preencoded.png"/>
            <p:cNvSpPr/>
            <p:nvPr/>
          </p:nvSpPr>
          <p:spPr>
            <a:xfrm flipH="false" flipV="false" rot="0">
              <a:off x="0" y="0"/>
              <a:ext cx="780288" cy="780288"/>
            </a:xfrm>
            <a:custGeom>
              <a:avLst/>
              <a:gdLst/>
              <a:ahLst/>
              <a:cxnLst/>
              <a:rect r="r" b="b" t="t" l="l"/>
              <a:pathLst>
                <a:path h="780288" w="780288">
                  <a:moveTo>
                    <a:pt x="0" y="0"/>
                  </a:moveTo>
                  <a:lnTo>
                    <a:pt x="780288" y="0"/>
                  </a:lnTo>
                  <a:lnTo>
                    <a:pt x="780288" y="780288"/>
                  </a:lnTo>
                  <a:lnTo>
                    <a:pt x="0" y="7802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2450592" y="1280160"/>
            <a:ext cx="14813280" cy="1353312"/>
            <a:chOff x="0" y="0"/>
            <a:chExt cx="19751040" cy="180441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9751039" cy="1804416"/>
            </a:xfrm>
            <a:custGeom>
              <a:avLst/>
              <a:gdLst/>
              <a:ahLst/>
              <a:cxnLst/>
              <a:rect r="r" b="b" t="t" l="l"/>
              <a:pathLst>
                <a:path h="1804416" w="19751039">
                  <a:moveTo>
                    <a:pt x="0" y="0"/>
                  </a:moveTo>
                  <a:lnTo>
                    <a:pt x="19751039" y="0"/>
                  </a:lnTo>
                  <a:lnTo>
                    <a:pt x="19751039" y="1804416"/>
                  </a:lnTo>
                  <a:lnTo>
                    <a:pt x="0" y="180441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63282" r="0" b="-163282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9525"/>
              <a:ext cx="19751040" cy="1813941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699"/>
                </a:lnSpc>
              </a:pPr>
              <a:r>
                <a:rPr lang="en-US" sz="4999" b="true">
                  <a:solidFill>
                    <a:srgbClr val="F7F2EB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Kit para baixar e imprimir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005840" y="3182112"/>
            <a:ext cx="5157216" cy="5120640"/>
            <a:chOff x="0" y="0"/>
            <a:chExt cx="6876288" cy="682752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6876288" cy="6827520"/>
            </a:xfrm>
            <a:custGeom>
              <a:avLst/>
              <a:gdLst/>
              <a:ahLst/>
              <a:cxnLst/>
              <a:rect r="r" b="b" t="t" l="l"/>
              <a:pathLst>
                <a:path h="6827520" w="6876288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6632448" y="0"/>
                  </a:lnTo>
                  <a:cubicBezTo>
                    <a:pt x="6767068" y="0"/>
                    <a:pt x="6876288" y="109220"/>
                    <a:pt x="6876288" y="243840"/>
                  </a:cubicBezTo>
                  <a:lnTo>
                    <a:pt x="6876288" y="6583680"/>
                  </a:lnTo>
                  <a:cubicBezTo>
                    <a:pt x="6876288" y="6718300"/>
                    <a:pt x="6767068" y="6827520"/>
                    <a:pt x="6632448" y="6827520"/>
                  </a:cubicBezTo>
                  <a:lnTo>
                    <a:pt x="243840" y="6827520"/>
                  </a:lnTo>
                  <a:cubicBezTo>
                    <a:pt x="109220" y="6827520"/>
                    <a:pt x="0" y="6718300"/>
                    <a:pt x="0" y="6583680"/>
                  </a:cubicBezTo>
                  <a:close/>
                </a:path>
              </a:pathLst>
            </a:custGeom>
            <a:solidFill>
              <a:srgbClr val="20203A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2999232" y="3694176"/>
            <a:ext cx="1170432" cy="1170432"/>
            <a:chOff x="0" y="0"/>
            <a:chExt cx="1560576" cy="1560576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560576" cy="1560576"/>
            </a:xfrm>
            <a:custGeom>
              <a:avLst/>
              <a:gdLst/>
              <a:ahLst/>
              <a:cxnLst/>
              <a:rect r="r" b="b" t="t" l="l"/>
              <a:pathLst>
                <a:path h="1560576" w="1560576">
                  <a:moveTo>
                    <a:pt x="0" y="780288"/>
                  </a:moveTo>
                  <a:cubicBezTo>
                    <a:pt x="0" y="349377"/>
                    <a:pt x="349377" y="0"/>
                    <a:pt x="780288" y="0"/>
                  </a:cubicBezTo>
                  <a:cubicBezTo>
                    <a:pt x="1211199" y="0"/>
                    <a:pt x="1560576" y="349377"/>
                    <a:pt x="1560576" y="780288"/>
                  </a:cubicBezTo>
                  <a:cubicBezTo>
                    <a:pt x="1560576" y="1211199"/>
                    <a:pt x="1211199" y="1560576"/>
                    <a:pt x="780288" y="1560576"/>
                  </a:cubicBezTo>
                  <a:cubicBezTo>
                    <a:pt x="349377" y="1560576"/>
                    <a:pt x="0" y="1211199"/>
                    <a:pt x="0" y="780288"/>
                  </a:cubicBezTo>
                  <a:close/>
                </a:path>
              </a:pathLst>
            </a:custGeom>
            <a:solidFill>
              <a:srgbClr val="6F6F95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3291840" y="3986784"/>
            <a:ext cx="585216" cy="585216"/>
            <a:chOff x="0" y="0"/>
            <a:chExt cx="780288" cy="780288"/>
          </a:xfrm>
        </p:grpSpPr>
        <p:sp>
          <p:nvSpPr>
            <p:cNvPr name="Freeform 20" id="20" descr="preencoded.png"/>
            <p:cNvSpPr/>
            <p:nvPr/>
          </p:nvSpPr>
          <p:spPr>
            <a:xfrm flipH="false" flipV="false" rot="0">
              <a:off x="0" y="0"/>
              <a:ext cx="780288" cy="780288"/>
            </a:xfrm>
            <a:custGeom>
              <a:avLst/>
              <a:gdLst/>
              <a:ahLst/>
              <a:cxnLst/>
              <a:rect r="r" b="b" t="t" l="l"/>
              <a:pathLst>
                <a:path h="780288" w="780288">
                  <a:moveTo>
                    <a:pt x="0" y="0"/>
                  </a:moveTo>
                  <a:lnTo>
                    <a:pt x="780288" y="0"/>
                  </a:lnTo>
                  <a:lnTo>
                    <a:pt x="780288" y="780288"/>
                  </a:lnTo>
                  <a:lnTo>
                    <a:pt x="0" y="7802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1298448" y="5120640"/>
            <a:ext cx="4572000" cy="1024128"/>
            <a:chOff x="0" y="0"/>
            <a:chExt cx="6096000" cy="1365504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6096000" cy="1365504"/>
            </a:xfrm>
            <a:custGeom>
              <a:avLst/>
              <a:gdLst/>
              <a:ahLst/>
              <a:cxnLst/>
              <a:rect r="r" b="b" t="t" l="l"/>
              <a:pathLst>
                <a:path h="1365504" w="6096000">
                  <a:moveTo>
                    <a:pt x="0" y="0"/>
                  </a:moveTo>
                  <a:lnTo>
                    <a:pt x="6096000" y="0"/>
                  </a:lnTo>
                  <a:lnTo>
                    <a:pt x="6096000" y="1365504"/>
                  </a:lnTo>
                  <a:lnTo>
                    <a:pt x="0" y="136550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6986" r="0" b="-36986"/>
              </a:stretch>
            </a:blipFill>
          </p:spPr>
        </p:sp>
        <p:sp>
          <p:nvSpPr>
            <p:cNvPr name="TextBox 23" id="23"/>
            <p:cNvSpPr txBox="true"/>
            <p:nvPr/>
          </p:nvSpPr>
          <p:spPr>
            <a:xfrm>
              <a:off x="0" y="0"/>
              <a:ext cx="6096000" cy="136550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3091"/>
                </a:lnSpc>
              </a:pPr>
              <a:r>
                <a:rPr lang="en-US" sz="2799" b="true">
                  <a:solidFill>
                    <a:srgbClr val="F7F2EB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Planilhas Meu Bolso em Dia</a:t>
              </a:r>
            </a:p>
          </p:txBody>
        </p:sp>
      </p:grpSp>
      <p:sp>
        <p:nvSpPr>
          <p:cNvPr name="TextBox 24" id="24"/>
          <p:cNvSpPr txBox="true"/>
          <p:nvPr/>
        </p:nvSpPr>
        <p:spPr>
          <a:xfrm rot="0">
            <a:off x="1371600" y="6160770"/>
            <a:ext cx="4425696" cy="16299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19"/>
              </a:lnSpc>
            </a:pPr>
            <a:r>
              <a:rPr lang="en-US" sz="2200">
                <a:solidFill>
                  <a:srgbClr val="A0A0BE"/>
                </a:solidFill>
                <a:latin typeface="Calibri (MS)"/>
                <a:ea typeface="Calibri (MS)"/>
                <a:cs typeface="Calibri (MS)"/>
                <a:sym typeface="Calibri (MS)"/>
              </a:rPr>
              <a:t>8 planilhas gratuitas: orçamento, controle de dívidas, metas — e uma para estudante e primeiro emprego.</a:t>
            </a:r>
          </a:p>
        </p:txBody>
      </p:sp>
      <p:grpSp>
        <p:nvGrpSpPr>
          <p:cNvPr name="Group 25" id="25"/>
          <p:cNvGrpSpPr/>
          <p:nvPr/>
        </p:nvGrpSpPr>
        <p:grpSpPr>
          <a:xfrm rot="0">
            <a:off x="1298448" y="7754112"/>
            <a:ext cx="4572000" cy="475488"/>
            <a:chOff x="0" y="0"/>
            <a:chExt cx="6096000" cy="633984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6096000" cy="633984"/>
            </a:xfrm>
            <a:custGeom>
              <a:avLst/>
              <a:gdLst/>
              <a:ahLst/>
              <a:cxnLst/>
              <a:rect r="r" b="b" t="t" l="l"/>
              <a:pathLst>
                <a:path h="633984" w="6096000">
                  <a:moveTo>
                    <a:pt x="0" y="0"/>
                  </a:moveTo>
                  <a:lnTo>
                    <a:pt x="6096000" y="0"/>
                  </a:lnTo>
                  <a:lnTo>
                    <a:pt x="6096000" y="633984"/>
                  </a:lnTo>
                  <a:lnTo>
                    <a:pt x="0" y="63398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37356" r="0" b="-137356"/>
              </a:stretch>
            </a:blip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38100"/>
              <a:ext cx="6096000" cy="67208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400"/>
                </a:lnSpc>
              </a:pPr>
              <a:r>
                <a:rPr lang="en-US" b="true" sz="2000" u="sng">
                  <a:solidFill>
                    <a:srgbClr val="E4BE78"/>
                  </a:solidFill>
                  <a:latin typeface="Calibri (MS) Bold"/>
                  <a:ea typeface="Calibri (MS) Bold"/>
                  <a:cs typeface="Calibri (MS) Bold"/>
                  <a:sym typeface="Calibri (MS) Bold"/>
                  <a:hlinkClick r:id="rId6" tooltip="https://meubolsoemdia.com.br/planilhas"/>
                </a:rPr>
                <a:t>meubolsoemdia.com.br/planilhas</a:t>
              </a: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6492240" y="3182112"/>
            <a:ext cx="5157216" cy="5120640"/>
            <a:chOff x="0" y="0"/>
            <a:chExt cx="6876288" cy="682752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6876288" cy="6827520"/>
            </a:xfrm>
            <a:custGeom>
              <a:avLst/>
              <a:gdLst/>
              <a:ahLst/>
              <a:cxnLst/>
              <a:rect r="r" b="b" t="t" l="l"/>
              <a:pathLst>
                <a:path h="6827520" w="6876288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6632448" y="0"/>
                  </a:lnTo>
                  <a:cubicBezTo>
                    <a:pt x="6767068" y="0"/>
                    <a:pt x="6876288" y="109220"/>
                    <a:pt x="6876288" y="243840"/>
                  </a:cubicBezTo>
                  <a:lnTo>
                    <a:pt x="6876288" y="6583680"/>
                  </a:lnTo>
                  <a:cubicBezTo>
                    <a:pt x="6876288" y="6718300"/>
                    <a:pt x="6767068" y="6827520"/>
                    <a:pt x="6632448" y="6827520"/>
                  </a:cubicBezTo>
                  <a:lnTo>
                    <a:pt x="243840" y="6827520"/>
                  </a:lnTo>
                  <a:cubicBezTo>
                    <a:pt x="109220" y="6827520"/>
                    <a:pt x="0" y="6718300"/>
                    <a:pt x="0" y="6583680"/>
                  </a:cubicBezTo>
                  <a:close/>
                </a:path>
              </a:pathLst>
            </a:custGeom>
            <a:solidFill>
              <a:srgbClr val="20203A"/>
            </a:solid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8485632" y="3694176"/>
            <a:ext cx="1170432" cy="1170432"/>
            <a:chOff x="0" y="0"/>
            <a:chExt cx="1560576" cy="1560576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1560576" cy="1560576"/>
            </a:xfrm>
            <a:custGeom>
              <a:avLst/>
              <a:gdLst/>
              <a:ahLst/>
              <a:cxnLst/>
              <a:rect r="r" b="b" t="t" l="l"/>
              <a:pathLst>
                <a:path h="1560576" w="1560576">
                  <a:moveTo>
                    <a:pt x="0" y="780288"/>
                  </a:moveTo>
                  <a:cubicBezTo>
                    <a:pt x="0" y="349377"/>
                    <a:pt x="349377" y="0"/>
                    <a:pt x="780288" y="0"/>
                  </a:cubicBezTo>
                  <a:cubicBezTo>
                    <a:pt x="1211199" y="0"/>
                    <a:pt x="1560576" y="349377"/>
                    <a:pt x="1560576" y="780288"/>
                  </a:cubicBezTo>
                  <a:cubicBezTo>
                    <a:pt x="1560576" y="1211199"/>
                    <a:pt x="1211199" y="1560576"/>
                    <a:pt x="780288" y="1560576"/>
                  </a:cubicBezTo>
                  <a:cubicBezTo>
                    <a:pt x="349377" y="1560576"/>
                    <a:pt x="0" y="1211199"/>
                    <a:pt x="0" y="780288"/>
                  </a:cubicBezTo>
                  <a:close/>
                </a:path>
              </a:pathLst>
            </a:custGeom>
            <a:solidFill>
              <a:srgbClr val="6F6F95"/>
            </a:solidFill>
          </p:spPr>
        </p:sp>
      </p:grpSp>
      <p:grpSp>
        <p:nvGrpSpPr>
          <p:cNvPr name="Group 32" id="32"/>
          <p:cNvGrpSpPr/>
          <p:nvPr/>
        </p:nvGrpSpPr>
        <p:grpSpPr>
          <a:xfrm rot="0">
            <a:off x="8778240" y="3986784"/>
            <a:ext cx="585216" cy="585216"/>
            <a:chOff x="0" y="0"/>
            <a:chExt cx="780288" cy="780288"/>
          </a:xfrm>
        </p:grpSpPr>
        <p:sp>
          <p:nvSpPr>
            <p:cNvPr name="Freeform 33" id="33" descr="preencoded.png"/>
            <p:cNvSpPr/>
            <p:nvPr/>
          </p:nvSpPr>
          <p:spPr>
            <a:xfrm flipH="false" flipV="false" rot="0">
              <a:off x="0" y="0"/>
              <a:ext cx="780288" cy="780288"/>
            </a:xfrm>
            <a:custGeom>
              <a:avLst/>
              <a:gdLst/>
              <a:ahLst/>
              <a:cxnLst/>
              <a:rect r="r" b="b" t="t" l="l"/>
              <a:pathLst>
                <a:path h="780288" w="780288">
                  <a:moveTo>
                    <a:pt x="0" y="0"/>
                  </a:moveTo>
                  <a:lnTo>
                    <a:pt x="780288" y="0"/>
                  </a:lnTo>
                  <a:lnTo>
                    <a:pt x="780288" y="780288"/>
                  </a:lnTo>
                  <a:lnTo>
                    <a:pt x="0" y="7802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grpSp>
        <p:nvGrpSpPr>
          <p:cNvPr name="Group 34" id="34"/>
          <p:cNvGrpSpPr/>
          <p:nvPr/>
        </p:nvGrpSpPr>
        <p:grpSpPr>
          <a:xfrm rot="0">
            <a:off x="6784848" y="5120640"/>
            <a:ext cx="4572000" cy="1024128"/>
            <a:chOff x="0" y="0"/>
            <a:chExt cx="6096000" cy="1365504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6096000" cy="1365504"/>
            </a:xfrm>
            <a:custGeom>
              <a:avLst/>
              <a:gdLst/>
              <a:ahLst/>
              <a:cxnLst/>
              <a:rect r="r" b="b" t="t" l="l"/>
              <a:pathLst>
                <a:path h="1365504" w="6096000">
                  <a:moveTo>
                    <a:pt x="0" y="0"/>
                  </a:moveTo>
                  <a:lnTo>
                    <a:pt x="6096000" y="0"/>
                  </a:lnTo>
                  <a:lnTo>
                    <a:pt x="6096000" y="1365504"/>
                  </a:lnTo>
                  <a:lnTo>
                    <a:pt x="0" y="136550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6986" r="0" b="-36986"/>
              </a:stretch>
            </a:blipFill>
          </p:spPr>
        </p:sp>
        <p:sp>
          <p:nvSpPr>
            <p:cNvPr name="TextBox 36" id="36"/>
            <p:cNvSpPr txBox="true"/>
            <p:nvPr/>
          </p:nvSpPr>
          <p:spPr>
            <a:xfrm>
              <a:off x="0" y="0"/>
              <a:ext cx="6096000" cy="136550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3091"/>
                </a:lnSpc>
              </a:pPr>
              <a:r>
                <a:rPr lang="en-US" sz="2799" b="true">
                  <a:solidFill>
                    <a:srgbClr val="F7F2EB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Cadernos do Investidor (CVM)</a:t>
              </a:r>
            </a:p>
          </p:txBody>
        </p:sp>
      </p:grpSp>
      <p:sp>
        <p:nvSpPr>
          <p:cNvPr name="TextBox 37" id="37"/>
          <p:cNvSpPr txBox="true"/>
          <p:nvPr/>
        </p:nvSpPr>
        <p:spPr>
          <a:xfrm rot="0">
            <a:off x="6858000" y="6160770"/>
            <a:ext cx="4425696" cy="16299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19"/>
              </a:lnSpc>
            </a:pPr>
            <a:r>
              <a:rPr lang="en-US" sz="2200">
                <a:solidFill>
                  <a:srgbClr val="A0A0BE"/>
                </a:solidFill>
                <a:latin typeface="Calibri (MS)"/>
                <a:ea typeface="Calibri (MS)"/>
                <a:cs typeface="Calibri (MS)"/>
                <a:sym typeface="Calibri (MS)"/>
              </a:rPr>
              <a:t>Cartilhas e guias em PDF, gratuitos, para estudar no seu ritmo.</a:t>
            </a:r>
          </a:p>
        </p:txBody>
      </p:sp>
      <p:grpSp>
        <p:nvGrpSpPr>
          <p:cNvPr name="Group 38" id="38"/>
          <p:cNvGrpSpPr/>
          <p:nvPr/>
        </p:nvGrpSpPr>
        <p:grpSpPr>
          <a:xfrm rot="0">
            <a:off x="6784848" y="7754112"/>
            <a:ext cx="4572000" cy="475488"/>
            <a:chOff x="0" y="0"/>
            <a:chExt cx="6096000" cy="633984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6096000" cy="633984"/>
            </a:xfrm>
            <a:custGeom>
              <a:avLst/>
              <a:gdLst/>
              <a:ahLst/>
              <a:cxnLst/>
              <a:rect r="r" b="b" t="t" l="l"/>
              <a:pathLst>
                <a:path h="633984" w="6096000">
                  <a:moveTo>
                    <a:pt x="0" y="0"/>
                  </a:moveTo>
                  <a:lnTo>
                    <a:pt x="6096000" y="0"/>
                  </a:lnTo>
                  <a:lnTo>
                    <a:pt x="6096000" y="633984"/>
                  </a:lnTo>
                  <a:lnTo>
                    <a:pt x="0" y="63398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37356" r="0" b="-137356"/>
              </a:stretch>
            </a:blipFill>
          </p:spPr>
        </p:sp>
        <p:sp>
          <p:nvSpPr>
            <p:cNvPr name="TextBox 40" id="40"/>
            <p:cNvSpPr txBox="true"/>
            <p:nvPr/>
          </p:nvSpPr>
          <p:spPr>
            <a:xfrm>
              <a:off x="0" y="-38100"/>
              <a:ext cx="6096000" cy="67208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400"/>
                </a:lnSpc>
              </a:pPr>
              <a:r>
                <a:rPr lang="en-US" b="true" sz="2000" u="sng">
                  <a:solidFill>
                    <a:srgbClr val="E4BE78"/>
                  </a:solidFill>
                  <a:latin typeface="Calibri (MS) Bold"/>
                  <a:ea typeface="Calibri (MS) Bold"/>
                  <a:cs typeface="Calibri (MS) Bold"/>
                  <a:sym typeface="Calibri (MS) Bold"/>
                  <a:hlinkClick r:id="rId8" tooltip="https://conteudo.cvm.gov.br/menu/investidor/publicacoes/cadernos_guias.html"/>
                </a:rPr>
                <a:t>conteudo.cvm.gov.br</a:t>
              </a:r>
            </a:p>
          </p:txBody>
        </p:sp>
      </p:grpSp>
      <p:grpSp>
        <p:nvGrpSpPr>
          <p:cNvPr name="Group 41" id="41"/>
          <p:cNvGrpSpPr/>
          <p:nvPr/>
        </p:nvGrpSpPr>
        <p:grpSpPr>
          <a:xfrm rot="0">
            <a:off x="11978640" y="3182112"/>
            <a:ext cx="5157216" cy="5120640"/>
            <a:chOff x="0" y="0"/>
            <a:chExt cx="6876288" cy="6827520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6876288" cy="6827520"/>
            </a:xfrm>
            <a:custGeom>
              <a:avLst/>
              <a:gdLst/>
              <a:ahLst/>
              <a:cxnLst/>
              <a:rect r="r" b="b" t="t" l="l"/>
              <a:pathLst>
                <a:path h="6827520" w="6876288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6632448" y="0"/>
                  </a:lnTo>
                  <a:cubicBezTo>
                    <a:pt x="6767068" y="0"/>
                    <a:pt x="6876288" y="109220"/>
                    <a:pt x="6876288" y="243840"/>
                  </a:cubicBezTo>
                  <a:lnTo>
                    <a:pt x="6876288" y="6583680"/>
                  </a:lnTo>
                  <a:cubicBezTo>
                    <a:pt x="6876288" y="6718300"/>
                    <a:pt x="6767068" y="6827520"/>
                    <a:pt x="6632448" y="6827520"/>
                  </a:cubicBezTo>
                  <a:lnTo>
                    <a:pt x="243840" y="6827520"/>
                  </a:lnTo>
                  <a:cubicBezTo>
                    <a:pt x="109220" y="6827520"/>
                    <a:pt x="0" y="6718300"/>
                    <a:pt x="0" y="6583680"/>
                  </a:cubicBezTo>
                  <a:close/>
                </a:path>
              </a:pathLst>
            </a:custGeom>
            <a:solidFill>
              <a:srgbClr val="20203A"/>
            </a:solidFill>
          </p:spPr>
        </p:sp>
      </p:grpSp>
      <p:grpSp>
        <p:nvGrpSpPr>
          <p:cNvPr name="Group 43" id="43"/>
          <p:cNvGrpSpPr/>
          <p:nvPr/>
        </p:nvGrpSpPr>
        <p:grpSpPr>
          <a:xfrm rot="0">
            <a:off x="13972032" y="3694176"/>
            <a:ext cx="1170432" cy="1170432"/>
            <a:chOff x="0" y="0"/>
            <a:chExt cx="1560576" cy="1560576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1560576" cy="1560576"/>
            </a:xfrm>
            <a:custGeom>
              <a:avLst/>
              <a:gdLst/>
              <a:ahLst/>
              <a:cxnLst/>
              <a:rect r="r" b="b" t="t" l="l"/>
              <a:pathLst>
                <a:path h="1560576" w="1560576">
                  <a:moveTo>
                    <a:pt x="0" y="780288"/>
                  </a:moveTo>
                  <a:cubicBezTo>
                    <a:pt x="0" y="349377"/>
                    <a:pt x="349377" y="0"/>
                    <a:pt x="780288" y="0"/>
                  </a:cubicBezTo>
                  <a:cubicBezTo>
                    <a:pt x="1211199" y="0"/>
                    <a:pt x="1560576" y="349377"/>
                    <a:pt x="1560576" y="780288"/>
                  </a:cubicBezTo>
                  <a:cubicBezTo>
                    <a:pt x="1560576" y="1211199"/>
                    <a:pt x="1211199" y="1560576"/>
                    <a:pt x="780288" y="1560576"/>
                  </a:cubicBezTo>
                  <a:cubicBezTo>
                    <a:pt x="349377" y="1560576"/>
                    <a:pt x="0" y="1211199"/>
                    <a:pt x="0" y="780288"/>
                  </a:cubicBezTo>
                  <a:close/>
                </a:path>
              </a:pathLst>
            </a:custGeom>
            <a:solidFill>
              <a:srgbClr val="6F6F95"/>
            </a:solidFill>
          </p:spPr>
        </p:sp>
      </p:grpSp>
      <p:grpSp>
        <p:nvGrpSpPr>
          <p:cNvPr name="Group 45" id="45"/>
          <p:cNvGrpSpPr/>
          <p:nvPr/>
        </p:nvGrpSpPr>
        <p:grpSpPr>
          <a:xfrm rot="0">
            <a:off x="14264640" y="3986784"/>
            <a:ext cx="585216" cy="585216"/>
            <a:chOff x="0" y="0"/>
            <a:chExt cx="780288" cy="780288"/>
          </a:xfrm>
        </p:grpSpPr>
        <p:sp>
          <p:nvSpPr>
            <p:cNvPr name="Freeform 46" id="46" descr="preencoded.png"/>
            <p:cNvSpPr/>
            <p:nvPr/>
          </p:nvSpPr>
          <p:spPr>
            <a:xfrm flipH="false" flipV="false" rot="0">
              <a:off x="0" y="0"/>
              <a:ext cx="780288" cy="780288"/>
            </a:xfrm>
            <a:custGeom>
              <a:avLst/>
              <a:gdLst/>
              <a:ahLst/>
              <a:cxnLst/>
              <a:rect r="r" b="b" t="t" l="l"/>
              <a:pathLst>
                <a:path h="780288" w="780288">
                  <a:moveTo>
                    <a:pt x="0" y="0"/>
                  </a:moveTo>
                  <a:lnTo>
                    <a:pt x="780288" y="0"/>
                  </a:lnTo>
                  <a:lnTo>
                    <a:pt x="780288" y="780288"/>
                  </a:lnTo>
                  <a:lnTo>
                    <a:pt x="0" y="7802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</p:grpSp>
      <p:grpSp>
        <p:nvGrpSpPr>
          <p:cNvPr name="Group 47" id="47"/>
          <p:cNvGrpSpPr/>
          <p:nvPr/>
        </p:nvGrpSpPr>
        <p:grpSpPr>
          <a:xfrm rot="0">
            <a:off x="12271248" y="5120640"/>
            <a:ext cx="4572000" cy="1024128"/>
            <a:chOff x="0" y="0"/>
            <a:chExt cx="6096000" cy="1365504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6096000" cy="1365504"/>
            </a:xfrm>
            <a:custGeom>
              <a:avLst/>
              <a:gdLst/>
              <a:ahLst/>
              <a:cxnLst/>
              <a:rect r="r" b="b" t="t" l="l"/>
              <a:pathLst>
                <a:path h="1365504" w="6096000">
                  <a:moveTo>
                    <a:pt x="0" y="0"/>
                  </a:moveTo>
                  <a:lnTo>
                    <a:pt x="6096000" y="0"/>
                  </a:lnTo>
                  <a:lnTo>
                    <a:pt x="6096000" y="1365504"/>
                  </a:lnTo>
                  <a:lnTo>
                    <a:pt x="0" y="136550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6986" r="0" b="-36986"/>
              </a:stretch>
            </a:blipFill>
          </p:spPr>
        </p:sp>
        <p:sp>
          <p:nvSpPr>
            <p:cNvPr name="TextBox 49" id="49"/>
            <p:cNvSpPr txBox="true"/>
            <p:nvPr/>
          </p:nvSpPr>
          <p:spPr>
            <a:xfrm>
              <a:off x="0" y="0"/>
              <a:ext cx="6096000" cy="136550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3091"/>
                </a:lnSpc>
              </a:pPr>
              <a:r>
                <a:rPr lang="en-US" sz="2799" b="true">
                  <a:solidFill>
                    <a:srgbClr val="F7F2EB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Caderno do Banco Central</a:t>
              </a:r>
            </a:p>
          </p:txBody>
        </p:sp>
      </p:grpSp>
      <p:sp>
        <p:nvSpPr>
          <p:cNvPr name="TextBox 50" id="50"/>
          <p:cNvSpPr txBox="true"/>
          <p:nvPr/>
        </p:nvSpPr>
        <p:spPr>
          <a:xfrm rot="0">
            <a:off x="12344400" y="6160770"/>
            <a:ext cx="4425696" cy="16299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19"/>
              </a:lnSpc>
            </a:pPr>
            <a:r>
              <a:rPr lang="en-US" sz="2200">
                <a:solidFill>
                  <a:srgbClr val="A0A0BE"/>
                </a:solidFill>
                <a:latin typeface="Calibri (MS)"/>
                <a:ea typeface="Calibri (MS)"/>
                <a:cs typeface="Calibri (MS)"/>
                <a:sym typeface="Calibri (MS)"/>
              </a:rPr>
              <a:t>"Gestão de Finanças Pessoais": material gratuito e completo do BC.</a:t>
            </a:r>
          </a:p>
        </p:txBody>
      </p:sp>
      <p:grpSp>
        <p:nvGrpSpPr>
          <p:cNvPr name="Group 51" id="51"/>
          <p:cNvGrpSpPr/>
          <p:nvPr/>
        </p:nvGrpSpPr>
        <p:grpSpPr>
          <a:xfrm rot="0">
            <a:off x="12271248" y="7754112"/>
            <a:ext cx="4572000" cy="475488"/>
            <a:chOff x="0" y="0"/>
            <a:chExt cx="6096000" cy="633984"/>
          </a:xfrm>
        </p:grpSpPr>
        <p:sp>
          <p:nvSpPr>
            <p:cNvPr name="Freeform 52" id="52"/>
            <p:cNvSpPr/>
            <p:nvPr/>
          </p:nvSpPr>
          <p:spPr>
            <a:xfrm flipH="false" flipV="false" rot="0">
              <a:off x="0" y="0"/>
              <a:ext cx="6096000" cy="633984"/>
            </a:xfrm>
            <a:custGeom>
              <a:avLst/>
              <a:gdLst/>
              <a:ahLst/>
              <a:cxnLst/>
              <a:rect r="r" b="b" t="t" l="l"/>
              <a:pathLst>
                <a:path h="633984" w="6096000">
                  <a:moveTo>
                    <a:pt x="0" y="0"/>
                  </a:moveTo>
                  <a:lnTo>
                    <a:pt x="6096000" y="0"/>
                  </a:lnTo>
                  <a:lnTo>
                    <a:pt x="6096000" y="633984"/>
                  </a:lnTo>
                  <a:lnTo>
                    <a:pt x="0" y="63398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37356" r="0" b="-137356"/>
              </a:stretch>
            </a:blipFill>
          </p:spPr>
        </p:sp>
        <p:sp>
          <p:nvSpPr>
            <p:cNvPr name="TextBox 53" id="53"/>
            <p:cNvSpPr txBox="true"/>
            <p:nvPr/>
          </p:nvSpPr>
          <p:spPr>
            <a:xfrm>
              <a:off x="0" y="-38100"/>
              <a:ext cx="6096000" cy="67208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400"/>
                </a:lnSpc>
              </a:pPr>
              <a:r>
                <a:rPr lang="en-US" b="true" sz="2000" u="sng">
                  <a:solidFill>
                    <a:srgbClr val="E4BE78"/>
                  </a:solidFill>
                  <a:latin typeface="Calibri (MS) Bold"/>
                  <a:ea typeface="Calibri (MS) Bold"/>
                  <a:cs typeface="Calibri (MS) Bold"/>
                  <a:sym typeface="Calibri (MS) Bold"/>
                  <a:hlinkClick r:id="rId10" tooltip="https://www.bcb.gov.br/cidadaniafinanceira"/>
                </a:rPr>
                <a:t>bcb.gov.br/cidadaniafinanceira</a:t>
              </a:r>
            </a:p>
          </p:txBody>
        </p:sp>
      </p:grpSp>
      <p:grpSp>
        <p:nvGrpSpPr>
          <p:cNvPr name="Group 54" id="54"/>
          <p:cNvGrpSpPr/>
          <p:nvPr/>
        </p:nvGrpSpPr>
        <p:grpSpPr>
          <a:xfrm rot="0">
            <a:off x="1005840" y="8522208"/>
            <a:ext cx="16276320" cy="621792"/>
            <a:chOff x="0" y="0"/>
            <a:chExt cx="21701760" cy="829056"/>
          </a:xfrm>
        </p:grpSpPr>
        <p:sp>
          <p:nvSpPr>
            <p:cNvPr name="Freeform 55" id="55"/>
            <p:cNvSpPr/>
            <p:nvPr/>
          </p:nvSpPr>
          <p:spPr>
            <a:xfrm flipH="false" flipV="false" rot="0">
              <a:off x="0" y="0"/>
              <a:ext cx="21701761" cy="829056"/>
            </a:xfrm>
            <a:custGeom>
              <a:avLst/>
              <a:gdLst/>
              <a:ahLst/>
              <a:cxnLst/>
              <a:rect r="r" b="b" t="t" l="l"/>
              <a:pathLst>
                <a:path h="829056" w="21701761">
                  <a:moveTo>
                    <a:pt x="0" y="0"/>
                  </a:moveTo>
                  <a:lnTo>
                    <a:pt x="21701761" y="0"/>
                  </a:lnTo>
                  <a:lnTo>
                    <a:pt x="21701761" y="829056"/>
                  </a:lnTo>
                  <a:lnTo>
                    <a:pt x="0" y="8290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460049" r="0" b="-460049"/>
              </a:stretch>
            </a:blipFill>
          </p:spPr>
        </p:sp>
        <p:sp>
          <p:nvSpPr>
            <p:cNvPr name="TextBox 56" id="56"/>
            <p:cNvSpPr txBox="true"/>
            <p:nvPr/>
          </p:nvSpPr>
          <p:spPr>
            <a:xfrm>
              <a:off x="0" y="-47625"/>
              <a:ext cx="21701760" cy="876681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640"/>
                </a:lnSpc>
              </a:pPr>
              <a:r>
                <a:rPr lang="en-US" sz="2200" i="true">
                  <a:solidFill>
                    <a:srgbClr val="A0A0BE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Imprima, preencha à mão e cole na parede. O que fica visível, você controla.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616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05840" y="9290304"/>
            <a:ext cx="1280160" cy="548640"/>
            <a:chOff x="0" y="0"/>
            <a:chExt cx="1706880" cy="7315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06880" cy="731520"/>
            </a:xfrm>
            <a:custGeom>
              <a:avLst/>
              <a:gdLst/>
              <a:ahLst/>
              <a:cxnLst/>
              <a:rect r="r" b="b" t="t" l="l"/>
              <a:pathLst>
                <a:path h="731520" w="1706880">
                  <a:moveTo>
                    <a:pt x="0" y="0"/>
                  </a:moveTo>
                  <a:lnTo>
                    <a:pt x="1706880" y="0"/>
                  </a:lnTo>
                  <a:lnTo>
                    <a:pt x="170688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4987" t="0" r="-4987" b="0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706880" cy="76962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280"/>
                </a:lnSpc>
              </a:pPr>
              <a:r>
                <a:rPr lang="en-US" sz="1900">
                  <a:solidFill>
                    <a:srgbClr val="A0A0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3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05840" y="603504"/>
            <a:ext cx="16459200" cy="548640"/>
            <a:chOff x="0" y="0"/>
            <a:chExt cx="21945600" cy="73152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1945600" cy="731520"/>
            </a:xfrm>
            <a:custGeom>
              <a:avLst/>
              <a:gdLst/>
              <a:ahLst/>
              <a:cxnLst/>
              <a:rect r="r" b="b" t="t" l="l"/>
              <a:pathLst>
                <a:path h="731520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534551" r="0" b="-534551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21945600" cy="77914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640"/>
                </a:lnSpc>
              </a:pPr>
              <a:r>
                <a:rPr lang="en-US" b="true" sz="2200" spc="399">
                  <a:solidFill>
                    <a:srgbClr val="E4BE7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VISÃO GERAL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05840" y="1353312"/>
            <a:ext cx="1170432" cy="1170432"/>
            <a:chOff x="0" y="0"/>
            <a:chExt cx="1560576" cy="156057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560576" cy="1560576"/>
            </a:xfrm>
            <a:custGeom>
              <a:avLst/>
              <a:gdLst/>
              <a:ahLst/>
              <a:cxnLst/>
              <a:rect r="r" b="b" t="t" l="l"/>
              <a:pathLst>
                <a:path h="1560576" w="1560576">
                  <a:moveTo>
                    <a:pt x="0" y="780288"/>
                  </a:moveTo>
                  <a:cubicBezTo>
                    <a:pt x="0" y="349377"/>
                    <a:pt x="349377" y="0"/>
                    <a:pt x="780288" y="0"/>
                  </a:cubicBezTo>
                  <a:cubicBezTo>
                    <a:pt x="1211199" y="0"/>
                    <a:pt x="1560576" y="349377"/>
                    <a:pt x="1560576" y="780288"/>
                  </a:cubicBezTo>
                  <a:cubicBezTo>
                    <a:pt x="1560576" y="1211199"/>
                    <a:pt x="1211199" y="1560576"/>
                    <a:pt x="780288" y="1560576"/>
                  </a:cubicBezTo>
                  <a:cubicBezTo>
                    <a:pt x="349377" y="1560576"/>
                    <a:pt x="0" y="1211199"/>
                    <a:pt x="0" y="780288"/>
                  </a:cubicBezTo>
                  <a:close/>
                </a:path>
              </a:pathLst>
            </a:custGeom>
            <a:solidFill>
              <a:srgbClr val="2B2B4C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298448" y="1645920"/>
            <a:ext cx="585216" cy="585216"/>
            <a:chOff x="0" y="0"/>
            <a:chExt cx="780288" cy="780288"/>
          </a:xfrm>
        </p:grpSpPr>
        <p:sp>
          <p:nvSpPr>
            <p:cNvPr name="Freeform 11" id="11" descr="preencoded.png"/>
            <p:cNvSpPr/>
            <p:nvPr/>
          </p:nvSpPr>
          <p:spPr>
            <a:xfrm flipH="false" flipV="false" rot="0">
              <a:off x="0" y="0"/>
              <a:ext cx="780288" cy="780288"/>
            </a:xfrm>
            <a:custGeom>
              <a:avLst/>
              <a:gdLst/>
              <a:ahLst/>
              <a:cxnLst/>
              <a:rect r="r" b="b" t="t" l="l"/>
              <a:pathLst>
                <a:path h="780288" w="780288">
                  <a:moveTo>
                    <a:pt x="0" y="0"/>
                  </a:moveTo>
                  <a:lnTo>
                    <a:pt x="780288" y="0"/>
                  </a:lnTo>
                  <a:lnTo>
                    <a:pt x="780288" y="780288"/>
                  </a:lnTo>
                  <a:lnTo>
                    <a:pt x="0" y="7802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2450592" y="1280160"/>
            <a:ext cx="14813280" cy="1353312"/>
            <a:chOff x="0" y="0"/>
            <a:chExt cx="19751040" cy="180441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9751039" cy="1804416"/>
            </a:xfrm>
            <a:custGeom>
              <a:avLst/>
              <a:gdLst/>
              <a:ahLst/>
              <a:cxnLst/>
              <a:rect r="r" b="b" t="t" l="l"/>
              <a:pathLst>
                <a:path h="1804416" w="19751039">
                  <a:moveTo>
                    <a:pt x="0" y="0"/>
                  </a:moveTo>
                  <a:lnTo>
                    <a:pt x="19751039" y="0"/>
                  </a:lnTo>
                  <a:lnTo>
                    <a:pt x="19751039" y="1804416"/>
                  </a:lnTo>
                  <a:lnTo>
                    <a:pt x="0" y="180441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63282" r="0" b="-163282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19050"/>
              <a:ext cx="19751040" cy="182346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927"/>
                </a:lnSpc>
              </a:pPr>
              <a:r>
                <a:rPr lang="en-US" sz="5200" b="true">
                  <a:solidFill>
                    <a:srgbClr val="F7F2EB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Mapa do curso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005840" y="3035808"/>
            <a:ext cx="8156448" cy="1901952"/>
            <a:chOff x="0" y="0"/>
            <a:chExt cx="10875264" cy="2535936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0875264" cy="2535936"/>
            </a:xfrm>
            <a:custGeom>
              <a:avLst/>
              <a:gdLst/>
              <a:ahLst/>
              <a:cxnLst/>
              <a:rect r="r" b="b" t="t" l="l"/>
              <a:pathLst>
                <a:path h="2535936" w="10875264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10631424" y="0"/>
                  </a:lnTo>
                  <a:cubicBezTo>
                    <a:pt x="10766044" y="0"/>
                    <a:pt x="10875264" y="109220"/>
                    <a:pt x="10875264" y="243840"/>
                  </a:cubicBezTo>
                  <a:lnTo>
                    <a:pt x="10875264" y="2292096"/>
                  </a:lnTo>
                  <a:cubicBezTo>
                    <a:pt x="10875264" y="2426716"/>
                    <a:pt x="10766044" y="2535936"/>
                    <a:pt x="10631424" y="2535936"/>
                  </a:cubicBezTo>
                  <a:lnTo>
                    <a:pt x="243840" y="2535936"/>
                  </a:lnTo>
                  <a:cubicBezTo>
                    <a:pt x="109220" y="2535936"/>
                    <a:pt x="0" y="2426716"/>
                    <a:pt x="0" y="2292096"/>
                  </a:cubicBezTo>
                  <a:close/>
                </a:path>
              </a:pathLst>
            </a:custGeom>
            <a:solidFill>
              <a:srgbClr val="20203A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408176" y="3511296"/>
            <a:ext cx="950976" cy="950976"/>
            <a:chOff x="0" y="0"/>
            <a:chExt cx="1267968" cy="1267968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267968" cy="1267968"/>
            </a:xfrm>
            <a:custGeom>
              <a:avLst/>
              <a:gdLst/>
              <a:ahLst/>
              <a:cxnLst/>
              <a:rect r="r" b="b" t="t" l="l"/>
              <a:pathLst>
                <a:path h="1267968" w="1267968">
                  <a:moveTo>
                    <a:pt x="0" y="633984"/>
                  </a:moveTo>
                  <a:cubicBezTo>
                    <a:pt x="0" y="283845"/>
                    <a:pt x="283845" y="0"/>
                    <a:pt x="633984" y="0"/>
                  </a:cubicBezTo>
                  <a:cubicBezTo>
                    <a:pt x="984123" y="0"/>
                    <a:pt x="1267968" y="283845"/>
                    <a:pt x="1267968" y="633984"/>
                  </a:cubicBezTo>
                  <a:cubicBezTo>
                    <a:pt x="1267968" y="984123"/>
                    <a:pt x="984123" y="1267968"/>
                    <a:pt x="633984" y="1267968"/>
                  </a:cubicBezTo>
                  <a:cubicBezTo>
                    <a:pt x="283845" y="1267968"/>
                    <a:pt x="0" y="984123"/>
                    <a:pt x="0" y="633984"/>
                  </a:cubicBezTo>
                  <a:close/>
                </a:path>
              </a:pathLst>
            </a:custGeom>
            <a:solidFill>
              <a:srgbClr val="2B2B4C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645920" y="3749040"/>
            <a:ext cx="475488" cy="475488"/>
            <a:chOff x="0" y="0"/>
            <a:chExt cx="633984" cy="633984"/>
          </a:xfrm>
        </p:grpSpPr>
        <p:sp>
          <p:nvSpPr>
            <p:cNvPr name="Freeform 20" id="20" descr="preencoded.png"/>
            <p:cNvSpPr/>
            <p:nvPr/>
          </p:nvSpPr>
          <p:spPr>
            <a:xfrm flipH="false" flipV="false" rot="0">
              <a:off x="0" y="0"/>
              <a:ext cx="633984" cy="633984"/>
            </a:xfrm>
            <a:custGeom>
              <a:avLst/>
              <a:gdLst/>
              <a:ahLst/>
              <a:cxnLst/>
              <a:rect r="r" b="b" t="t" l="l"/>
              <a:pathLst>
                <a:path h="633984" w="633984">
                  <a:moveTo>
                    <a:pt x="0" y="0"/>
                  </a:moveTo>
                  <a:lnTo>
                    <a:pt x="633984" y="0"/>
                  </a:lnTo>
                  <a:lnTo>
                    <a:pt x="633984" y="633984"/>
                  </a:lnTo>
                  <a:lnTo>
                    <a:pt x="0" y="633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8065008" y="3218688"/>
            <a:ext cx="914400" cy="731520"/>
            <a:chOff x="0" y="0"/>
            <a:chExt cx="1219200" cy="97536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219200" cy="975360"/>
            </a:xfrm>
            <a:custGeom>
              <a:avLst/>
              <a:gdLst/>
              <a:ahLst/>
              <a:cxnLst/>
              <a:rect r="r" b="b" t="t" l="l"/>
              <a:pathLst>
                <a:path h="975360" w="1219200">
                  <a:moveTo>
                    <a:pt x="0" y="0"/>
                  </a:moveTo>
                  <a:lnTo>
                    <a:pt x="1219200" y="0"/>
                  </a:lnTo>
                  <a:lnTo>
                    <a:pt x="1219200" y="975360"/>
                  </a:lnTo>
                  <a:lnTo>
                    <a:pt x="0" y="97536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52642" t="0" r="-52642" b="0"/>
              </a:stretch>
            </a:blip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47625"/>
              <a:ext cx="1219200" cy="102298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r">
                <a:lnSpc>
                  <a:spcPts val="4800"/>
                </a:lnSpc>
              </a:pPr>
              <a:r>
                <a:rPr lang="en-US" sz="4000" b="true">
                  <a:solidFill>
                    <a:srgbClr val="6F6F95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1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2651760" y="3255264"/>
            <a:ext cx="5394960" cy="1463040"/>
            <a:chOff x="0" y="0"/>
            <a:chExt cx="7193280" cy="195072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7193280" cy="1950720"/>
            </a:xfrm>
            <a:custGeom>
              <a:avLst/>
              <a:gdLst/>
              <a:ahLst/>
              <a:cxnLst/>
              <a:rect r="r" b="b" t="t" l="l"/>
              <a:pathLst>
                <a:path h="1950720" w="7193280">
                  <a:moveTo>
                    <a:pt x="0" y="0"/>
                  </a:moveTo>
                  <a:lnTo>
                    <a:pt x="7193280" y="0"/>
                  </a:lnTo>
                  <a:lnTo>
                    <a:pt x="7193280" y="1950720"/>
                  </a:lnTo>
                  <a:lnTo>
                    <a:pt x="0" y="19507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1851" r="0" b="-21851"/>
              </a:stretch>
            </a:blip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47625"/>
              <a:ext cx="7193280" cy="199834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359"/>
                </a:lnSpc>
              </a:pPr>
              <a:r>
                <a:rPr lang="en-US" sz="2799" b="true">
                  <a:solidFill>
                    <a:srgbClr val="F7F2E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Gastos &amp; Orçamento</a:t>
              </a:r>
            </a:p>
            <a:p>
              <a:pPr algn="l">
                <a:lnSpc>
                  <a:spcPts val="2640"/>
                </a:lnSpc>
              </a:pPr>
              <a:r>
                <a:rPr lang="en-US" sz="2200">
                  <a:solidFill>
                    <a:srgbClr val="A0A0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necessidades x desejos · regra 50/30/20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9454896" y="3035808"/>
            <a:ext cx="8156448" cy="1901952"/>
            <a:chOff x="0" y="0"/>
            <a:chExt cx="10875264" cy="2535936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10875264" cy="2535936"/>
            </a:xfrm>
            <a:custGeom>
              <a:avLst/>
              <a:gdLst/>
              <a:ahLst/>
              <a:cxnLst/>
              <a:rect r="r" b="b" t="t" l="l"/>
              <a:pathLst>
                <a:path h="2535936" w="10875264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10631424" y="0"/>
                  </a:lnTo>
                  <a:cubicBezTo>
                    <a:pt x="10766044" y="0"/>
                    <a:pt x="10875264" y="109220"/>
                    <a:pt x="10875264" y="243840"/>
                  </a:cubicBezTo>
                  <a:lnTo>
                    <a:pt x="10875264" y="2292096"/>
                  </a:lnTo>
                  <a:cubicBezTo>
                    <a:pt x="10875264" y="2426716"/>
                    <a:pt x="10766044" y="2535936"/>
                    <a:pt x="10631424" y="2535936"/>
                  </a:cubicBezTo>
                  <a:lnTo>
                    <a:pt x="243840" y="2535936"/>
                  </a:lnTo>
                  <a:cubicBezTo>
                    <a:pt x="109220" y="2535936"/>
                    <a:pt x="0" y="2426716"/>
                    <a:pt x="0" y="2292096"/>
                  </a:cubicBezTo>
                  <a:close/>
                </a:path>
              </a:pathLst>
            </a:custGeom>
            <a:solidFill>
              <a:srgbClr val="20203A"/>
            </a:solidFill>
          </p:spPr>
        </p:sp>
      </p:grpSp>
      <p:grpSp>
        <p:nvGrpSpPr>
          <p:cNvPr name="Group 29" id="29"/>
          <p:cNvGrpSpPr/>
          <p:nvPr/>
        </p:nvGrpSpPr>
        <p:grpSpPr>
          <a:xfrm rot="0">
            <a:off x="9857232" y="3511296"/>
            <a:ext cx="950976" cy="950976"/>
            <a:chOff x="0" y="0"/>
            <a:chExt cx="1267968" cy="1267968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1267968" cy="1267968"/>
            </a:xfrm>
            <a:custGeom>
              <a:avLst/>
              <a:gdLst/>
              <a:ahLst/>
              <a:cxnLst/>
              <a:rect r="r" b="b" t="t" l="l"/>
              <a:pathLst>
                <a:path h="1267968" w="1267968">
                  <a:moveTo>
                    <a:pt x="0" y="633984"/>
                  </a:moveTo>
                  <a:cubicBezTo>
                    <a:pt x="0" y="283845"/>
                    <a:pt x="283845" y="0"/>
                    <a:pt x="633984" y="0"/>
                  </a:cubicBezTo>
                  <a:cubicBezTo>
                    <a:pt x="984123" y="0"/>
                    <a:pt x="1267968" y="283845"/>
                    <a:pt x="1267968" y="633984"/>
                  </a:cubicBezTo>
                  <a:cubicBezTo>
                    <a:pt x="1267968" y="984123"/>
                    <a:pt x="984123" y="1267968"/>
                    <a:pt x="633984" y="1267968"/>
                  </a:cubicBezTo>
                  <a:cubicBezTo>
                    <a:pt x="283845" y="1267968"/>
                    <a:pt x="0" y="984123"/>
                    <a:pt x="0" y="633984"/>
                  </a:cubicBezTo>
                  <a:close/>
                </a:path>
              </a:pathLst>
            </a:custGeom>
            <a:solidFill>
              <a:srgbClr val="2B2B4C"/>
            </a:solidFill>
          </p:spPr>
        </p:sp>
      </p:grpSp>
      <p:grpSp>
        <p:nvGrpSpPr>
          <p:cNvPr name="Group 31" id="31"/>
          <p:cNvGrpSpPr/>
          <p:nvPr/>
        </p:nvGrpSpPr>
        <p:grpSpPr>
          <a:xfrm rot="0">
            <a:off x="10094976" y="3749040"/>
            <a:ext cx="475488" cy="475488"/>
            <a:chOff x="0" y="0"/>
            <a:chExt cx="633984" cy="633984"/>
          </a:xfrm>
        </p:grpSpPr>
        <p:sp>
          <p:nvSpPr>
            <p:cNvPr name="Freeform 32" id="32" descr="preencoded.png"/>
            <p:cNvSpPr/>
            <p:nvPr/>
          </p:nvSpPr>
          <p:spPr>
            <a:xfrm flipH="false" flipV="false" rot="0">
              <a:off x="0" y="0"/>
              <a:ext cx="633984" cy="633984"/>
            </a:xfrm>
            <a:custGeom>
              <a:avLst/>
              <a:gdLst/>
              <a:ahLst/>
              <a:cxnLst/>
              <a:rect r="r" b="b" t="t" l="l"/>
              <a:pathLst>
                <a:path h="633984" w="633984">
                  <a:moveTo>
                    <a:pt x="0" y="0"/>
                  </a:moveTo>
                  <a:lnTo>
                    <a:pt x="633984" y="0"/>
                  </a:lnTo>
                  <a:lnTo>
                    <a:pt x="633984" y="633984"/>
                  </a:lnTo>
                  <a:lnTo>
                    <a:pt x="0" y="633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grpSp>
        <p:nvGrpSpPr>
          <p:cNvPr name="Group 33" id="33"/>
          <p:cNvGrpSpPr/>
          <p:nvPr/>
        </p:nvGrpSpPr>
        <p:grpSpPr>
          <a:xfrm rot="0">
            <a:off x="16514064" y="3218688"/>
            <a:ext cx="914400" cy="731520"/>
            <a:chOff x="0" y="0"/>
            <a:chExt cx="1219200" cy="975360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1219200" cy="975360"/>
            </a:xfrm>
            <a:custGeom>
              <a:avLst/>
              <a:gdLst/>
              <a:ahLst/>
              <a:cxnLst/>
              <a:rect r="r" b="b" t="t" l="l"/>
              <a:pathLst>
                <a:path h="975360" w="1219200">
                  <a:moveTo>
                    <a:pt x="0" y="0"/>
                  </a:moveTo>
                  <a:lnTo>
                    <a:pt x="1219200" y="0"/>
                  </a:lnTo>
                  <a:lnTo>
                    <a:pt x="1219200" y="975360"/>
                  </a:lnTo>
                  <a:lnTo>
                    <a:pt x="0" y="97536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52642" t="0" r="-52642" b="0"/>
              </a:stretch>
            </a:blipFill>
          </p:spPr>
        </p:sp>
        <p:sp>
          <p:nvSpPr>
            <p:cNvPr name="TextBox 35" id="35"/>
            <p:cNvSpPr txBox="true"/>
            <p:nvPr/>
          </p:nvSpPr>
          <p:spPr>
            <a:xfrm>
              <a:off x="0" y="-47625"/>
              <a:ext cx="1219200" cy="102298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r">
                <a:lnSpc>
                  <a:spcPts val="4800"/>
                </a:lnSpc>
              </a:pPr>
              <a:r>
                <a:rPr lang="en-US" sz="4000" b="true">
                  <a:solidFill>
                    <a:srgbClr val="6F6F95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2</a:t>
              </a:r>
            </a:p>
          </p:txBody>
        </p:sp>
      </p:grpSp>
      <p:grpSp>
        <p:nvGrpSpPr>
          <p:cNvPr name="Group 36" id="36"/>
          <p:cNvGrpSpPr/>
          <p:nvPr/>
        </p:nvGrpSpPr>
        <p:grpSpPr>
          <a:xfrm rot="0">
            <a:off x="11100816" y="3255264"/>
            <a:ext cx="5394960" cy="1463040"/>
            <a:chOff x="0" y="0"/>
            <a:chExt cx="7193280" cy="1950720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7193280" cy="1950720"/>
            </a:xfrm>
            <a:custGeom>
              <a:avLst/>
              <a:gdLst/>
              <a:ahLst/>
              <a:cxnLst/>
              <a:rect r="r" b="b" t="t" l="l"/>
              <a:pathLst>
                <a:path h="1950720" w="7193280">
                  <a:moveTo>
                    <a:pt x="0" y="0"/>
                  </a:moveTo>
                  <a:lnTo>
                    <a:pt x="7193280" y="0"/>
                  </a:lnTo>
                  <a:lnTo>
                    <a:pt x="7193280" y="1950720"/>
                  </a:lnTo>
                  <a:lnTo>
                    <a:pt x="0" y="19507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1851" r="0" b="-21851"/>
              </a:stretch>
            </a:blipFill>
          </p:spPr>
        </p:sp>
        <p:sp>
          <p:nvSpPr>
            <p:cNvPr name="TextBox 38" id="38"/>
            <p:cNvSpPr txBox="true"/>
            <p:nvPr/>
          </p:nvSpPr>
          <p:spPr>
            <a:xfrm>
              <a:off x="0" y="-47625"/>
              <a:ext cx="7193280" cy="199834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359"/>
                </a:lnSpc>
              </a:pPr>
              <a:r>
                <a:rPr lang="en-US" sz="2799" b="true">
                  <a:solidFill>
                    <a:srgbClr val="F7F2E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Poupar &amp; Investir</a:t>
              </a:r>
            </a:p>
            <a:p>
              <a:pPr algn="l">
                <a:lnSpc>
                  <a:spcPts val="2640"/>
                </a:lnSpc>
              </a:pPr>
              <a:r>
                <a:rPr lang="en-US" sz="2200">
                  <a:solidFill>
                    <a:srgbClr val="A0A0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comece cedo · Tesouro Direto · ETFs</a:t>
              </a:r>
            </a:p>
          </p:txBody>
        </p:sp>
      </p:grpSp>
      <p:grpSp>
        <p:nvGrpSpPr>
          <p:cNvPr name="Group 39" id="39"/>
          <p:cNvGrpSpPr/>
          <p:nvPr/>
        </p:nvGrpSpPr>
        <p:grpSpPr>
          <a:xfrm rot="0">
            <a:off x="1005840" y="5157216"/>
            <a:ext cx="8156448" cy="1901952"/>
            <a:chOff x="0" y="0"/>
            <a:chExt cx="10875264" cy="2535936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10875264" cy="2535936"/>
            </a:xfrm>
            <a:custGeom>
              <a:avLst/>
              <a:gdLst/>
              <a:ahLst/>
              <a:cxnLst/>
              <a:rect r="r" b="b" t="t" l="l"/>
              <a:pathLst>
                <a:path h="2535936" w="10875264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10631424" y="0"/>
                  </a:lnTo>
                  <a:cubicBezTo>
                    <a:pt x="10766044" y="0"/>
                    <a:pt x="10875264" y="109220"/>
                    <a:pt x="10875264" y="243840"/>
                  </a:cubicBezTo>
                  <a:lnTo>
                    <a:pt x="10875264" y="2292096"/>
                  </a:lnTo>
                  <a:cubicBezTo>
                    <a:pt x="10875264" y="2426716"/>
                    <a:pt x="10766044" y="2535936"/>
                    <a:pt x="10631424" y="2535936"/>
                  </a:cubicBezTo>
                  <a:lnTo>
                    <a:pt x="243840" y="2535936"/>
                  </a:lnTo>
                  <a:cubicBezTo>
                    <a:pt x="109220" y="2535936"/>
                    <a:pt x="0" y="2426716"/>
                    <a:pt x="0" y="2292096"/>
                  </a:cubicBezTo>
                  <a:close/>
                </a:path>
              </a:pathLst>
            </a:custGeom>
            <a:solidFill>
              <a:srgbClr val="20203A"/>
            </a:solidFill>
          </p:spPr>
        </p:sp>
      </p:grpSp>
      <p:grpSp>
        <p:nvGrpSpPr>
          <p:cNvPr name="Group 41" id="41"/>
          <p:cNvGrpSpPr/>
          <p:nvPr/>
        </p:nvGrpSpPr>
        <p:grpSpPr>
          <a:xfrm rot="0">
            <a:off x="1408176" y="5632704"/>
            <a:ext cx="950976" cy="950976"/>
            <a:chOff x="0" y="0"/>
            <a:chExt cx="1267968" cy="1267968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1267968" cy="1267968"/>
            </a:xfrm>
            <a:custGeom>
              <a:avLst/>
              <a:gdLst/>
              <a:ahLst/>
              <a:cxnLst/>
              <a:rect r="r" b="b" t="t" l="l"/>
              <a:pathLst>
                <a:path h="1267968" w="1267968">
                  <a:moveTo>
                    <a:pt x="0" y="633984"/>
                  </a:moveTo>
                  <a:cubicBezTo>
                    <a:pt x="0" y="283845"/>
                    <a:pt x="283845" y="0"/>
                    <a:pt x="633984" y="0"/>
                  </a:cubicBezTo>
                  <a:cubicBezTo>
                    <a:pt x="984123" y="0"/>
                    <a:pt x="1267968" y="283845"/>
                    <a:pt x="1267968" y="633984"/>
                  </a:cubicBezTo>
                  <a:cubicBezTo>
                    <a:pt x="1267968" y="984123"/>
                    <a:pt x="984123" y="1267968"/>
                    <a:pt x="633984" y="1267968"/>
                  </a:cubicBezTo>
                  <a:cubicBezTo>
                    <a:pt x="283845" y="1267968"/>
                    <a:pt x="0" y="984123"/>
                    <a:pt x="0" y="633984"/>
                  </a:cubicBezTo>
                  <a:close/>
                </a:path>
              </a:pathLst>
            </a:custGeom>
            <a:solidFill>
              <a:srgbClr val="2B2B4C"/>
            </a:solidFill>
          </p:spPr>
        </p:sp>
      </p:grpSp>
      <p:grpSp>
        <p:nvGrpSpPr>
          <p:cNvPr name="Group 43" id="43"/>
          <p:cNvGrpSpPr/>
          <p:nvPr/>
        </p:nvGrpSpPr>
        <p:grpSpPr>
          <a:xfrm rot="0">
            <a:off x="1645920" y="5870448"/>
            <a:ext cx="475488" cy="475488"/>
            <a:chOff x="0" y="0"/>
            <a:chExt cx="633984" cy="633984"/>
          </a:xfrm>
        </p:grpSpPr>
        <p:sp>
          <p:nvSpPr>
            <p:cNvPr name="Freeform 44" id="44" descr="preencoded.png"/>
            <p:cNvSpPr/>
            <p:nvPr/>
          </p:nvSpPr>
          <p:spPr>
            <a:xfrm flipH="false" flipV="false" rot="0">
              <a:off x="0" y="0"/>
              <a:ext cx="633984" cy="633984"/>
            </a:xfrm>
            <a:custGeom>
              <a:avLst/>
              <a:gdLst/>
              <a:ahLst/>
              <a:cxnLst/>
              <a:rect r="r" b="b" t="t" l="l"/>
              <a:pathLst>
                <a:path h="633984" w="633984">
                  <a:moveTo>
                    <a:pt x="0" y="0"/>
                  </a:moveTo>
                  <a:lnTo>
                    <a:pt x="633984" y="0"/>
                  </a:lnTo>
                  <a:lnTo>
                    <a:pt x="633984" y="633984"/>
                  </a:lnTo>
                  <a:lnTo>
                    <a:pt x="0" y="633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grpSp>
        <p:nvGrpSpPr>
          <p:cNvPr name="Group 45" id="45"/>
          <p:cNvGrpSpPr/>
          <p:nvPr/>
        </p:nvGrpSpPr>
        <p:grpSpPr>
          <a:xfrm rot="0">
            <a:off x="8065008" y="5340096"/>
            <a:ext cx="914400" cy="731520"/>
            <a:chOff x="0" y="0"/>
            <a:chExt cx="1219200" cy="975360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1219200" cy="975360"/>
            </a:xfrm>
            <a:custGeom>
              <a:avLst/>
              <a:gdLst/>
              <a:ahLst/>
              <a:cxnLst/>
              <a:rect r="r" b="b" t="t" l="l"/>
              <a:pathLst>
                <a:path h="975360" w="1219200">
                  <a:moveTo>
                    <a:pt x="0" y="0"/>
                  </a:moveTo>
                  <a:lnTo>
                    <a:pt x="1219200" y="0"/>
                  </a:lnTo>
                  <a:lnTo>
                    <a:pt x="1219200" y="975360"/>
                  </a:lnTo>
                  <a:lnTo>
                    <a:pt x="0" y="97536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52642" t="0" r="-52642" b="0"/>
              </a:stretch>
            </a:blipFill>
          </p:spPr>
        </p:sp>
        <p:sp>
          <p:nvSpPr>
            <p:cNvPr name="TextBox 47" id="47"/>
            <p:cNvSpPr txBox="true"/>
            <p:nvPr/>
          </p:nvSpPr>
          <p:spPr>
            <a:xfrm>
              <a:off x="0" y="-47625"/>
              <a:ext cx="1219200" cy="102298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r">
                <a:lnSpc>
                  <a:spcPts val="4800"/>
                </a:lnSpc>
              </a:pPr>
              <a:r>
                <a:rPr lang="en-US" sz="4000" b="true">
                  <a:solidFill>
                    <a:srgbClr val="6F6F95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3</a:t>
              </a:r>
            </a:p>
          </p:txBody>
        </p:sp>
      </p:grpSp>
      <p:grpSp>
        <p:nvGrpSpPr>
          <p:cNvPr name="Group 48" id="48"/>
          <p:cNvGrpSpPr/>
          <p:nvPr/>
        </p:nvGrpSpPr>
        <p:grpSpPr>
          <a:xfrm rot="0">
            <a:off x="2651760" y="5376672"/>
            <a:ext cx="5394960" cy="1463040"/>
            <a:chOff x="0" y="0"/>
            <a:chExt cx="7193280" cy="1950720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7193280" cy="1950720"/>
            </a:xfrm>
            <a:custGeom>
              <a:avLst/>
              <a:gdLst/>
              <a:ahLst/>
              <a:cxnLst/>
              <a:rect r="r" b="b" t="t" l="l"/>
              <a:pathLst>
                <a:path h="1950720" w="7193280">
                  <a:moveTo>
                    <a:pt x="0" y="0"/>
                  </a:moveTo>
                  <a:lnTo>
                    <a:pt x="7193280" y="0"/>
                  </a:lnTo>
                  <a:lnTo>
                    <a:pt x="7193280" y="1950720"/>
                  </a:lnTo>
                  <a:lnTo>
                    <a:pt x="0" y="19507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1851" r="0" b="-21851"/>
              </a:stretch>
            </a:blipFill>
          </p:spPr>
        </p:sp>
        <p:sp>
          <p:nvSpPr>
            <p:cNvPr name="TextBox 50" id="50"/>
            <p:cNvSpPr txBox="true"/>
            <p:nvPr/>
          </p:nvSpPr>
          <p:spPr>
            <a:xfrm>
              <a:off x="0" y="-47625"/>
              <a:ext cx="7193280" cy="199834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359"/>
                </a:lnSpc>
              </a:pPr>
              <a:r>
                <a:rPr lang="en-US" sz="2799" b="true">
                  <a:solidFill>
                    <a:srgbClr val="F7F2E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Aposentadoria</a:t>
              </a:r>
            </a:p>
            <a:p>
              <a:pPr algn="l">
                <a:lnSpc>
                  <a:spcPts val="2640"/>
                </a:lnSpc>
              </a:pPr>
              <a:r>
                <a:rPr lang="en-US" sz="2200">
                  <a:solidFill>
                    <a:srgbClr val="A0A0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INSS · FGTS · previdência privada</a:t>
              </a:r>
            </a:p>
          </p:txBody>
        </p:sp>
      </p:grpSp>
      <p:grpSp>
        <p:nvGrpSpPr>
          <p:cNvPr name="Group 51" id="51"/>
          <p:cNvGrpSpPr/>
          <p:nvPr/>
        </p:nvGrpSpPr>
        <p:grpSpPr>
          <a:xfrm rot="0">
            <a:off x="9454896" y="5157216"/>
            <a:ext cx="8156448" cy="1901952"/>
            <a:chOff x="0" y="0"/>
            <a:chExt cx="10875264" cy="2535936"/>
          </a:xfrm>
        </p:grpSpPr>
        <p:sp>
          <p:nvSpPr>
            <p:cNvPr name="Freeform 52" id="52"/>
            <p:cNvSpPr/>
            <p:nvPr/>
          </p:nvSpPr>
          <p:spPr>
            <a:xfrm flipH="false" flipV="false" rot="0">
              <a:off x="0" y="0"/>
              <a:ext cx="10875264" cy="2535936"/>
            </a:xfrm>
            <a:custGeom>
              <a:avLst/>
              <a:gdLst/>
              <a:ahLst/>
              <a:cxnLst/>
              <a:rect r="r" b="b" t="t" l="l"/>
              <a:pathLst>
                <a:path h="2535936" w="10875264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10631424" y="0"/>
                  </a:lnTo>
                  <a:cubicBezTo>
                    <a:pt x="10766044" y="0"/>
                    <a:pt x="10875264" y="109220"/>
                    <a:pt x="10875264" y="243840"/>
                  </a:cubicBezTo>
                  <a:lnTo>
                    <a:pt x="10875264" y="2292096"/>
                  </a:lnTo>
                  <a:cubicBezTo>
                    <a:pt x="10875264" y="2426716"/>
                    <a:pt x="10766044" y="2535936"/>
                    <a:pt x="10631424" y="2535936"/>
                  </a:cubicBezTo>
                  <a:lnTo>
                    <a:pt x="243840" y="2535936"/>
                  </a:lnTo>
                  <a:cubicBezTo>
                    <a:pt x="109220" y="2535936"/>
                    <a:pt x="0" y="2426716"/>
                    <a:pt x="0" y="2292096"/>
                  </a:cubicBezTo>
                  <a:close/>
                </a:path>
              </a:pathLst>
            </a:custGeom>
            <a:solidFill>
              <a:srgbClr val="20203A"/>
            </a:solidFill>
          </p:spPr>
        </p:sp>
      </p:grpSp>
      <p:grpSp>
        <p:nvGrpSpPr>
          <p:cNvPr name="Group 53" id="53"/>
          <p:cNvGrpSpPr/>
          <p:nvPr/>
        </p:nvGrpSpPr>
        <p:grpSpPr>
          <a:xfrm rot="0">
            <a:off x="9857232" y="5632704"/>
            <a:ext cx="950976" cy="950976"/>
            <a:chOff x="0" y="0"/>
            <a:chExt cx="1267968" cy="1267968"/>
          </a:xfrm>
        </p:grpSpPr>
        <p:sp>
          <p:nvSpPr>
            <p:cNvPr name="Freeform 54" id="54"/>
            <p:cNvSpPr/>
            <p:nvPr/>
          </p:nvSpPr>
          <p:spPr>
            <a:xfrm flipH="false" flipV="false" rot="0">
              <a:off x="0" y="0"/>
              <a:ext cx="1267968" cy="1267968"/>
            </a:xfrm>
            <a:custGeom>
              <a:avLst/>
              <a:gdLst/>
              <a:ahLst/>
              <a:cxnLst/>
              <a:rect r="r" b="b" t="t" l="l"/>
              <a:pathLst>
                <a:path h="1267968" w="1267968">
                  <a:moveTo>
                    <a:pt x="0" y="633984"/>
                  </a:moveTo>
                  <a:cubicBezTo>
                    <a:pt x="0" y="283845"/>
                    <a:pt x="283845" y="0"/>
                    <a:pt x="633984" y="0"/>
                  </a:cubicBezTo>
                  <a:cubicBezTo>
                    <a:pt x="984123" y="0"/>
                    <a:pt x="1267968" y="283845"/>
                    <a:pt x="1267968" y="633984"/>
                  </a:cubicBezTo>
                  <a:cubicBezTo>
                    <a:pt x="1267968" y="984123"/>
                    <a:pt x="984123" y="1267968"/>
                    <a:pt x="633984" y="1267968"/>
                  </a:cubicBezTo>
                  <a:cubicBezTo>
                    <a:pt x="283845" y="1267968"/>
                    <a:pt x="0" y="984123"/>
                    <a:pt x="0" y="633984"/>
                  </a:cubicBezTo>
                  <a:close/>
                </a:path>
              </a:pathLst>
            </a:custGeom>
            <a:solidFill>
              <a:srgbClr val="2B2B4C"/>
            </a:solidFill>
          </p:spPr>
        </p:sp>
      </p:grpSp>
      <p:grpSp>
        <p:nvGrpSpPr>
          <p:cNvPr name="Group 55" id="55"/>
          <p:cNvGrpSpPr/>
          <p:nvPr/>
        </p:nvGrpSpPr>
        <p:grpSpPr>
          <a:xfrm rot="0">
            <a:off x="10094976" y="5870448"/>
            <a:ext cx="475488" cy="475488"/>
            <a:chOff x="0" y="0"/>
            <a:chExt cx="633984" cy="633984"/>
          </a:xfrm>
        </p:grpSpPr>
        <p:sp>
          <p:nvSpPr>
            <p:cNvPr name="Freeform 56" id="56" descr="preencoded.png"/>
            <p:cNvSpPr/>
            <p:nvPr/>
          </p:nvSpPr>
          <p:spPr>
            <a:xfrm flipH="false" flipV="false" rot="0">
              <a:off x="0" y="0"/>
              <a:ext cx="633984" cy="633984"/>
            </a:xfrm>
            <a:custGeom>
              <a:avLst/>
              <a:gdLst/>
              <a:ahLst/>
              <a:cxnLst/>
              <a:rect r="r" b="b" t="t" l="l"/>
              <a:pathLst>
                <a:path h="633984" w="633984">
                  <a:moveTo>
                    <a:pt x="0" y="0"/>
                  </a:moveTo>
                  <a:lnTo>
                    <a:pt x="633984" y="0"/>
                  </a:lnTo>
                  <a:lnTo>
                    <a:pt x="633984" y="633984"/>
                  </a:lnTo>
                  <a:lnTo>
                    <a:pt x="0" y="633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  <p:grpSp>
        <p:nvGrpSpPr>
          <p:cNvPr name="Group 57" id="57"/>
          <p:cNvGrpSpPr/>
          <p:nvPr/>
        </p:nvGrpSpPr>
        <p:grpSpPr>
          <a:xfrm rot="0">
            <a:off x="16514064" y="5340096"/>
            <a:ext cx="914400" cy="731520"/>
            <a:chOff x="0" y="0"/>
            <a:chExt cx="1219200" cy="975360"/>
          </a:xfrm>
        </p:grpSpPr>
        <p:sp>
          <p:nvSpPr>
            <p:cNvPr name="Freeform 58" id="58"/>
            <p:cNvSpPr/>
            <p:nvPr/>
          </p:nvSpPr>
          <p:spPr>
            <a:xfrm flipH="false" flipV="false" rot="0">
              <a:off x="0" y="0"/>
              <a:ext cx="1219200" cy="975360"/>
            </a:xfrm>
            <a:custGeom>
              <a:avLst/>
              <a:gdLst/>
              <a:ahLst/>
              <a:cxnLst/>
              <a:rect r="r" b="b" t="t" l="l"/>
              <a:pathLst>
                <a:path h="975360" w="1219200">
                  <a:moveTo>
                    <a:pt x="0" y="0"/>
                  </a:moveTo>
                  <a:lnTo>
                    <a:pt x="1219200" y="0"/>
                  </a:lnTo>
                  <a:lnTo>
                    <a:pt x="1219200" y="975360"/>
                  </a:lnTo>
                  <a:lnTo>
                    <a:pt x="0" y="97536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52642" t="0" r="-52642" b="0"/>
              </a:stretch>
            </a:blipFill>
          </p:spPr>
        </p:sp>
        <p:sp>
          <p:nvSpPr>
            <p:cNvPr name="TextBox 59" id="59"/>
            <p:cNvSpPr txBox="true"/>
            <p:nvPr/>
          </p:nvSpPr>
          <p:spPr>
            <a:xfrm>
              <a:off x="0" y="-47625"/>
              <a:ext cx="1219200" cy="102298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r">
                <a:lnSpc>
                  <a:spcPts val="4800"/>
                </a:lnSpc>
              </a:pPr>
              <a:r>
                <a:rPr lang="en-US" sz="4000" b="true">
                  <a:solidFill>
                    <a:srgbClr val="6F6F95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4</a:t>
              </a:r>
            </a:p>
          </p:txBody>
        </p:sp>
      </p:grpSp>
      <p:grpSp>
        <p:nvGrpSpPr>
          <p:cNvPr name="Group 60" id="60"/>
          <p:cNvGrpSpPr/>
          <p:nvPr/>
        </p:nvGrpSpPr>
        <p:grpSpPr>
          <a:xfrm rot="0">
            <a:off x="11100816" y="5376672"/>
            <a:ext cx="5394960" cy="1463040"/>
            <a:chOff x="0" y="0"/>
            <a:chExt cx="7193280" cy="1950720"/>
          </a:xfrm>
        </p:grpSpPr>
        <p:sp>
          <p:nvSpPr>
            <p:cNvPr name="Freeform 61" id="61"/>
            <p:cNvSpPr/>
            <p:nvPr/>
          </p:nvSpPr>
          <p:spPr>
            <a:xfrm flipH="false" flipV="false" rot="0">
              <a:off x="0" y="0"/>
              <a:ext cx="7193280" cy="1950720"/>
            </a:xfrm>
            <a:custGeom>
              <a:avLst/>
              <a:gdLst/>
              <a:ahLst/>
              <a:cxnLst/>
              <a:rect r="r" b="b" t="t" l="l"/>
              <a:pathLst>
                <a:path h="1950720" w="7193280">
                  <a:moveTo>
                    <a:pt x="0" y="0"/>
                  </a:moveTo>
                  <a:lnTo>
                    <a:pt x="7193280" y="0"/>
                  </a:lnTo>
                  <a:lnTo>
                    <a:pt x="7193280" y="1950720"/>
                  </a:lnTo>
                  <a:lnTo>
                    <a:pt x="0" y="19507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1851" r="0" b="-21851"/>
              </a:stretch>
            </a:blipFill>
          </p:spPr>
        </p:sp>
        <p:sp>
          <p:nvSpPr>
            <p:cNvPr name="TextBox 62" id="62"/>
            <p:cNvSpPr txBox="true"/>
            <p:nvPr/>
          </p:nvSpPr>
          <p:spPr>
            <a:xfrm>
              <a:off x="0" y="-47625"/>
              <a:ext cx="7193280" cy="199834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359"/>
                </a:lnSpc>
              </a:pPr>
              <a:r>
                <a:rPr lang="en-US" sz="2799" b="true">
                  <a:solidFill>
                    <a:srgbClr val="F7F2E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Crédito &amp; Dívidas</a:t>
              </a:r>
            </a:p>
            <a:p>
              <a:pPr algn="l">
                <a:lnSpc>
                  <a:spcPts val="2640"/>
                </a:lnSpc>
              </a:pPr>
              <a:r>
                <a:rPr lang="en-US" sz="2200">
                  <a:solidFill>
                    <a:srgbClr val="A0A0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score · cartão · sair do vermelho</a:t>
              </a:r>
            </a:p>
          </p:txBody>
        </p:sp>
      </p:grpSp>
      <p:grpSp>
        <p:nvGrpSpPr>
          <p:cNvPr name="Group 63" id="63"/>
          <p:cNvGrpSpPr/>
          <p:nvPr/>
        </p:nvGrpSpPr>
        <p:grpSpPr>
          <a:xfrm rot="0">
            <a:off x="1005840" y="7278624"/>
            <a:ext cx="8156448" cy="1901952"/>
            <a:chOff x="0" y="0"/>
            <a:chExt cx="10875264" cy="2535936"/>
          </a:xfrm>
        </p:grpSpPr>
        <p:sp>
          <p:nvSpPr>
            <p:cNvPr name="Freeform 64" id="64"/>
            <p:cNvSpPr/>
            <p:nvPr/>
          </p:nvSpPr>
          <p:spPr>
            <a:xfrm flipH="false" flipV="false" rot="0">
              <a:off x="0" y="0"/>
              <a:ext cx="10875264" cy="2535936"/>
            </a:xfrm>
            <a:custGeom>
              <a:avLst/>
              <a:gdLst/>
              <a:ahLst/>
              <a:cxnLst/>
              <a:rect r="r" b="b" t="t" l="l"/>
              <a:pathLst>
                <a:path h="2535936" w="10875264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10631424" y="0"/>
                  </a:lnTo>
                  <a:cubicBezTo>
                    <a:pt x="10766044" y="0"/>
                    <a:pt x="10875264" y="109220"/>
                    <a:pt x="10875264" y="243840"/>
                  </a:cubicBezTo>
                  <a:lnTo>
                    <a:pt x="10875264" y="2292096"/>
                  </a:lnTo>
                  <a:cubicBezTo>
                    <a:pt x="10875264" y="2426716"/>
                    <a:pt x="10766044" y="2535936"/>
                    <a:pt x="10631424" y="2535936"/>
                  </a:cubicBezTo>
                  <a:lnTo>
                    <a:pt x="243840" y="2535936"/>
                  </a:lnTo>
                  <a:cubicBezTo>
                    <a:pt x="109220" y="2535936"/>
                    <a:pt x="0" y="2426716"/>
                    <a:pt x="0" y="2292096"/>
                  </a:cubicBezTo>
                  <a:close/>
                </a:path>
              </a:pathLst>
            </a:custGeom>
            <a:solidFill>
              <a:srgbClr val="20203A"/>
            </a:solidFill>
          </p:spPr>
        </p:sp>
      </p:grpSp>
      <p:grpSp>
        <p:nvGrpSpPr>
          <p:cNvPr name="Group 65" id="65"/>
          <p:cNvGrpSpPr/>
          <p:nvPr/>
        </p:nvGrpSpPr>
        <p:grpSpPr>
          <a:xfrm rot="0">
            <a:off x="1408176" y="7754112"/>
            <a:ext cx="950976" cy="950976"/>
            <a:chOff x="0" y="0"/>
            <a:chExt cx="1267968" cy="1267968"/>
          </a:xfrm>
        </p:grpSpPr>
        <p:sp>
          <p:nvSpPr>
            <p:cNvPr name="Freeform 66" id="66"/>
            <p:cNvSpPr/>
            <p:nvPr/>
          </p:nvSpPr>
          <p:spPr>
            <a:xfrm flipH="false" flipV="false" rot="0">
              <a:off x="0" y="0"/>
              <a:ext cx="1267968" cy="1267968"/>
            </a:xfrm>
            <a:custGeom>
              <a:avLst/>
              <a:gdLst/>
              <a:ahLst/>
              <a:cxnLst/>
              <a:rect r="r" b="b" t="t" l="l"/>
              <a:pathLst>
                <a:path h="1267968" w="1267968">
                  <a:moveTo>
                    <a:pt x="0" y="633984"/>
                  </a:moveTo>
                  <a:cubicBezTo>
                    <a:pt x="0" y="283845"/>
                    <a:pt x="283845" y="0"/>
                    <a:pt x="633984" y="0"/>
                  </a:cubicBezTo>
                  <a:cubicBezTo>
                    <a:pt x="984123" y="0"/>
                    <a:pt x="1267968" y="283845"/>
                    <a:pt x="1267968" y="633984"/>
                  </a:cubicBezTo>
                  <a:cubicBezTo>
                    <a:pt x="1267968" y="984123"/>
                    <a:pt x="984123" y="1267968"/>
                    <a:pt x="633984" y="1267968"/>
                  </a:cubicBezTo>
                  <a:cubicBezTo>
                    <a:pt x="283845" y="1267968"/>
                    <a:pt x="0" y="984123"/>
                    <a:pt x="0" y="633984"/>
                  </a:cubicBezTo>
                  <a:close/>
                </a:path>
              </a:pathLst>
            </a:custGeom>
            <a:solidFill>
              <a:srgbClr val="2B2B4C"/>
            </a:solidFill>
          </p:spPr>
        </p:sp>
      </p:grpSp>
      <p:grpSp>
        <p:nvGrpSpPr>
          <p:cNvPr name="Group 67" id="67"/>
          <p:cNvGrpSpPr/>
          <p:nvPr/>
        </p:nvGrpSpPr>
        <p:grpSpPr>
          <a:xfrm rot="0">
            <a:off x="1645920" y="7991856"/>
            <a:ext cx="475488" cy="475488"/>
            <a:chOff x="0" y="0"/>
            <a:chExt cx="633984" cy="633984"/>
          </a:xfrm>
        </p:grpSpPr>
        <p:sp>
          <p:nvSpPr>
            <p:cNvPr name="Freeform 68" id="68" descr="preencoded.png"/>
            <p:cNvSpPr/>
            <p:nvPr/>
          </p:nvSpPr>
          <p:spPr>
            <a:xfrm flipH="false" flipV="false" rot="0">
              <a:off x="0" y="0"/>
              <a:ext cx="633984" cy="633984"/>
            </a:xfrm>
            <a:custGeom>
              <a:avLst/>
              <a:gdLst/>
              <a:ahLst/>
              <a:cxnLst/>
              <a:rect r="r" b="b" t="t" l="l"/>
              <a:pathLst>
                <a:path h="633984" w="633984">
                  <a:moveTo>
                    <a:pt x="0" y="0"/>
                  </a:moveTo>
                  <a:lnTo>
                    <a:pt x="633984" y="0"/>
                  </a:lnTo>
                  <a:lnTo>
                    <a:pt x="633984" y="633984"/>
                  </a:lnTo>
                  <a:lnTo>
                    <a:pt x="0" y="633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</p:grpSp>
      <p:grpSp>
        <p:nvGrpSpPr>
          <p:cNvPr name="Group 69" id="69"/>
          <p:cNvGrpSpPr/>
          <p:nvPr/>
        </p:nvGrpSpPr>
        <p:grpSpPr>
          <a:xfrm rot="0">
            <a:off x="8065008" y="7461504"/>
            <a:ext cx="914400" cy="731520"/>
            <a:chOff x="0" y="0"/>
            <a:chExt cx="1219200" cy="975360"/>
          </a:xfrm>
        </p:grpSpPr>
        <p:sp>
          <p:nvSpPr>
            <p:cNvPr name="Freeform 70" id="70"/>
            <p:cNvSpPr/>
            <p:nvPr/>
          </p:nvSpPr>
          <p:spPr>
            <a:xfrm flipH="false" flipV="false" rot="0">
              <a:off x="0" y="0"/>
              <a:ext cx="1219200" cy="975360"/>
            </a:xfrm>
            <a:custGeom>
              <a:avLst/>
              <a:gdLst/>
              <a:ahLst/>
              <a:cxnLst/>
              <a:rect r="r" b="b" t="t" l="l"/>
              <a:pathLst>
                <a:path h="975360" w="1219200">
                  <a:moveTo>
                    <a:pt x="0" y="0"/>
                  </a:moveTo>
                  <a:lnTo>
                    <a:pt x="1219200" y="0"/>
                  </a:lnTo>
                  <a:lnTo>
                    <a:pt x="1219200" y="975360"/>
                  </a:lnTo>
                  <a:lnTo>
                    <a:pt x="0" y="97536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52642" t="0" r="-52642" b="0"/>
              </a:stretch>
            </a:blipFill>
          </p:spPr>
        </p:sp>
        <p:sp>
          <p:nvSpPr>
            <p:cNvPr name="TextBox 71" id="71"/>
            <p:cNvSpPr txBox="true"/>
            <p:nvPr/>
          </p:nvSpPr>
          <p:spPr>
            <a:xfrm>
              <a:off x="0" y="-47625"/>
              <a:ext cx="1219200" cy="102298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r">
                <a:lnSpc>
                  <a:spcPts val="4800"/>
                </a:lnSpc>
              </a:pPr>
              <a:r>
                <a:rPr lang="en-US" sz="4000" b="true">
                  <a:solidFill>
                    <a:srgbClr val="6F6F95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5</a:t>
              </a:r>
            </a:p>
          </p:txBody>
        </p:sp>
      </p:grpSp>
      <p:grpSp>
        <p:nvGrpSpPr>
          <p:cNvPr name="Group 72" id="72"/>
          <p:cNvGrpSpPr/>
          <p:nvPr/>
        </p:nvGrpSpPr>
        <p:grpSpPr>
          <a:xfrm rot="0">
            <a:off x="2651760" y="7498080"/>
            <a:ext cx="5394960" cy="1463040"/>
            <a:chOff x="0" y="0"/>
            <a:chExt cx="7193280" cy="1950720"/>
          </a:xfrm>
        </p:grpSpPr>
        <p:sp>
          <p:nvSpPr>
            <p:cNvPr name="Freeform 73" id="73"/>
            <p:cNvSpPr/>
            <p:nvPr/>
          </p:nvSpPr>
          <p:spPr>
            <a:xfrm flipH="false" flipV="false" rot="0">
              <a:off x="0" y="0"/>
              <a:ext cx="7193280" cy="1950720"/>
            </a:xfrm>
            <a:custGeom>
              <a:avLst/>
              <a:gdLst/>
              <a:ahLst/>
              <a:cxnLst/>
              <a:rect r="r" b="b" t="t" l="l"/>
              <a:pathLst>
                <a:path h="1950720" w="7193280">
                  <a:moveTo>
                    <a:pt x="0" y="0"/>
                  </a:moveTo>
                  <a:lnTo>
                    <a:pt x="7193280" y="0"/>
                  </a:lnTo>
                  <a:lnTo>
                    <a:pt x="7193280" y="1950720"/>
                  </a:lnTo>
                  <a:lnTo>
                    <a:pt x="0" y="19507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1851" r="0" b="-21851"/>
              </a:stretch>
            </a:blipFill>
          </p:spPr>
        </p:sp>
        <p:sp>
          <p:nvSpPr>
            <p:cNvPr name="TextBox 74" id="74"/>
            <p:cNvSpPr txBox="true"/>
            <p:nvPr/>
          </p:nvSpPr>
          <p:spPr>
            <a:xfrm>
              <a:off x="0" y="-47625"/>
              <a:ext cx="7193280" cy="199834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359"/>
                </a:lnSpc>
              </a:pPr>
              <a:r>
                <a:rPr lang="en-US" sz="2799" b="true">
                  <a:solidFill>
                    <a:srgbClr val="F7F2E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Impostos &amp; Trabalho</a:t>
              </a:r>
            </a:p>
            <a:p>
              <a:pPr algn="l">
                <a:lnSpc>
                  <a:spcPts val="2640"/>
                </a:lnSpc>
              </a:pPr>
              <a:r>
                <a:rPr lang="en-US" sz="2200">
                  <a:solidFill>
                    <a:srgbClr val="A0A0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contracheque · Imposto de Renda</a:t>
              </a:r>
            </a:p>
          </p:txBody>
        </p:sp>
      </p:grpSp>
      <p:grpSp>
        <p:nvGrpSpPr>
          <p:cNvPr name="Group 75" id="75"/>
          <p:cNvGrpSpPr/>
          <p:nvPr/>
        </p:nvGrpSpPr>
        <p:grpSpPr>
          <a:xfrm rot="0">
            <a:off x="9454896" y="7278624"/>
            <a:ext cx="8156448" cy="1901952"/>
            <a:chOff x="0" y="0"/>
            <a:chExt cx="10875264" cy="2535936"/>
          </a:xfrm>
        </p:grpSpPr>
        <p:sp>
          <p:nvSpPr>
            <p:cNvPr name="Freeform 76" id="76"/>
            <p:cNvSpPr/>
            <p:nvPr/>
          </p:nvSpPr>
          <p:spPr>
            <a:xfrm flipH="false" flipV="false" rot="0">
              <a:off x="0" y="0"/>
              <a:ext cx="10875264" cy="2535936"/>
            </a:xfrm>
            <a:custGeom>
              <a:avLst/>
              <a:gdLst/>
              <a:ahLst/>
              <a:cxnLst/>
              <a:rect r="r" b="b" t="t" l="l"/>
              <a:pathLst>
                <a:path h="2535936" w="10875264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10631424" y="0"/>
                  </a:lnTo>
                  <a:cubicBezTo>
                    <a:pt x="10766044" y="0"/>
                    <a:pt x="10875264" y="109220"/>
                    <a:pt x="10875264" y="243840"/>
                  </a:cubicBezTo>
                  <a:lnTo>
                    <a:pt x="10875264" y="2292096"/>
                  </a:lnTo>
                  <a:cubicBezTo>
                    <a:pt x="10875264" y="2426716"/>
                    <a:pt x="10766044" y="2535936"/>
                    <a:pt x="10631424" y="2535936"/>
                  </a:cubicBezTo>
                  <a:lnTo>
                    <a:pt x="243840" y="2535936"/>
                  </a:lnTo>
                  <a:cubicBezTo>
                    <a:pt x="109220" y="2535936"/>
                    <a:pt x="0" y="2426716"/>
                    <a:pt x="0" y="2292096"/>
                  </a:cubicBezTo>
                  <a:close/>
                </a:path>
              </a:pathLst>
            </a:custGeom>
            <a:solidFill>
              <a:srgbClr val="20203A"/>
            </a:solidFill>
          </p:spPr>
        </p:sp>
      </p:grpSp>
      <p:grpSp>
        <p:nvGrpSpPr>
          <p:cNvPr name="Group 77" id="77"/>
          <p:cNvGrpSpPr/>
          <p:nvPr/>
        </p:nvGrpSpPr>
        <p:grpSpPr>
          <a:xfrm rot="0">
            <a:off x="9857232" y="7754112"/>
            <a:ext cx="950976" cy="950976"/>
            <a:chOff x="0" y="0"/>
            <a:chExt cx="1267968" cy="1267968"/>
          </a:xfrm>
        </p:grpSpPr>
        <p:sp>
          <p:nvSpPr>
            <p:cNvPr name="Freeform 78" id="78"/>
            <p:cNvSpPr/>
            <p:nvPr/>
          </p:nvSpPr>
          <p:spPr>
            <a:xfrm flipH="false" flipV="false" rot="0">
              <a:off x="0" y="0"/>
              <a:ext cx="1267968" cy="1267968"/>
            </a:xfrm>
            <a:custGeom>
              <a:avLst/>
              <a:gdLst/>
              <a:ahLst/>
              <a:cxnLst/>
              <a:rect r="r" b="b" t="t" l="l"/>
              <a:pathLst>
                <a:path h="1267968" w="1267968">
                  <a:moveTo>
                    <a:pt x="0" y="633984"/>
                  </a:moveTo>
                  <a:cubicBezTo>
                    <a:pt x="0" y="283845"/>
                    <a:pt x="283845" y="0"/>
                    <a:pt x="633984" y="0"/>
                  </a:cubicBezTo>
                  <a:cubicBezTo>
                    <a:pt x="984123" y="0"/>
                    <a:pt x="1267968" y="283845"/>
                    <a:pt x="1267968" y="633984"/>
                  </a:cubicBezTo>
                  <a:cubicBezTo>
                    <a:pt x="1267968" y="984123"/>
                    <a:pt x="984123" y="1267968"/>
                    <a:pt x="633984" y="1267968"/>
                  </a:cubicBezTo>
                  <a:cubicBezTo>
                    <a:pt x="283845" y="1267968"/>
                    <a:pt x="0" y="984123"/>
                    <a:pt x="0" y="633984"/>
                  </a:cubicBezTo>
                  <a:close/>
                </a:path>
              </a:pathLst>
            </a:custGeom>
            <a:solidFill>
              <a:srgbClr val="2B2B4C"/>
            </a:solidFill>
          </p:spPr>
        </p:sp>
      </p:grpSp>
      <p:grpSp>
        <p:nvGrpSpPr>
          <p:cNvPr name="Group 79" id="79"/>
          <p:cNvGrpSpPr/>
          <p:nvPr/>
        </p:nvGrpSpPr>
        <p:grpSpPr>
          <a:xfrm rot="0">
            <a:off x="10094976" y="7991856"/>
            <a:ext cx="475488" cy="475488"/>
            <a:chOff x="0" y="0"/>
            <a:chExt cx="633984" cy="633984"/>
          </a:xfrm>
        </p:grpSpPr>
        <p:sp>
          <p:nvSpPr>
            <p:cNvPr name="Freeform 80" id="80" descr="preencoded.png"/>
            <p:cNvSpPr/>
            <p:nvPr/>
          </p:nvSpPr>
          <p:spPr>
            <a:xfrm flipH="false" flipV="false" rot="0">
              <a:off x="0" y="0"/>
              <a:ext cx="633984" cy="633984"/>
            </a:xfrm>
            <a:custGeom>
              <a:avLst/>
              <a:gdLst/>
              <a:ahLst/>
              <a:cxnLst/>
              <a:rect r="r" b="b" t="t" l="l"/>
              <a:pathLst>
                <a:path h="633984" w="633984">
                  <a:moveTo>
                    <a:pt x="0" y="0"/>
                  </a:moveTo>
                  <a:lnTo>
                    <a:pt x="633984" y="0"/>
                  </a:lnTo>
                  <a:lnTo>
                    <a:pt x="633984" y="633984"/>
                  </a:lnTo>
                  <a:lnTo>
                    <a:pt x="0" y="633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</p:grpSp>
      <p:grpSp>
        <p:nvGrpSpPr>
          <p:cNvPr name="Group 81" id="81"/>
          <p:cNvGrpSpPr/>
          <p:nvPr/>
        </p:nvGrpSpPr>
        <p:grpSpPr>
          <a:xfrm rot="0">
            <a:off x="16514064" y="7461504"/>
            <a:ext cx="914400" cy="731520"/>
            <a:chOff x="0" y="0"/>
            <a:chExt cx="1219200" cy="975360"/>
          </a:xfrm>
        </p:grpSpPr>
        <p:sp>
          <p:nvSpPr>
            <p:cNvPr name="Freeform 82" id="82"/>
            <p:cNvSpPr/>
            <p:nvPr/>
          </p:nvSpPr>
          <p:spPr>
            <a:xfrm flipH="false" flipV="false" rot="0">
              <a:off x="0" y="0"/>
              <a:ext cx="1219200" cy="975360"/>
            </a:xfrm>
            <a:custGeom>
              <a:avLst/>
              <a:gdLst/>
              <a:ahLst/>
              <a:cxnLst/>
              <a:rect r="r" b="b" t="t" l="l"/>
              <a:pathLst>
                <a:path h="975360" w="1219200">
                  <a:moveTo>
                    <a:pt x="0" y="0"/>
                  </a:moveTo>
                  <a:lnTo>
                    <a:pt x="1219200" y="0"/>
                  </a:lnTo>
                  <a:lnTo>
                    <a:pt x="1219200" y="975360"/>
                  </a:lnTo>
                  <a:lnTo>
                    <a:pt x="0" y="97536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52642" t="0" r="-52642" b="0"/>
              </a:stretch>
            </a:blipFill>
          </p:spPr>
        </p:sp>
        <p:sp>
          <p:nvSpPr>
            <p:cNvPr name="TextBox 83" id="83"/>
            <p:cNvSpPr txBox="true"/>
            <p:nvPr/>
          </p:nvSpPr>
          <p:spPr>
            <a:xfrm>
              <a:off x="0" y="-47625"/>
              <a:ext cx="1219200" cy="102298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r">
                <a:lnSpc>
                  <a:spcPts val="4800"/>
                </a:lnSpc>
              </a:pPr>
              <a:r>
                <a:rPr lang="en-US" sz="4000" b="true">
                  <a:solidFill>
                    <a:srgbClr val="6F6F95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6</a:t>
              </a:r>
            </a:p>
          </p:txBody>
        </p:sp>
      </p:grpSp>
      <p:grpSp>
        <p:nvGrpSpPr>
          <p:cNvPr name="Group 84" id="84"/>
          <p:cNvGrpSpPr/>
          <p:nvPr/>
        </p:nvGrpSpPr>
        <p:grpSpPr>
          <a:xfrm rot="0">
            <a:off x="11100816" y="7498080"/>
            <a:ext cx="5394960" cy="1463040"/>
            <a:chOff x="0" y="0"/>
            <a:chExt cx="7193280" cy="1950720"/>
          </a:xfrm>
        </p:grpSpPr>
        <p:sp>
          <p:nvSpPr>
            <p:cNvPr name="Freeform 85" id="85"/>
            <p:cNvSpPr/>
            <p:nvPr/>
          </p:nvSpPr>
          <p:spPr>
            <a:xfrm flipH="false" flipV="false" rot="0">
              <a:off x="0" y="0"/>
              <a:ext cx="7193280" cy="1950720"/>
            </a:xfrm>
            <a:custGeom>
              <a:avLst/>
              <a:gdLst/>
              <a:ahLst/>
              <a:cxnLst/>
              <a:rect r="r" b="b" t="t" l="l"/>
              <a:pathLst>
                <a:path h="1950720" w="7193280">
                  <a:moveTo>
                    <a:pt x="0" y="0"/>
                  </a:moveTo>
                  <a:lnTo>
                    <a:pt x="7193280" y="0"/>
                  </a:lnTo>
                  <a:lnTo>
                    <a:pt x="7193280" y="1950720"/>
                  </a:lnTo>
                  <a:lnTo>
                    <a:pt x="0" y="19507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1851" r="0" b="-21851"/>
              </a:stretch>
            </a:blipFill>
          </p:spPr>
        </p:sp>
        <p:sp>
          <p:nvSpPr>
            <p:cNvPr name="TextBox 86" id="86"/>
            <p:cNvSpPr txBox="true"/>
            <p:nvPr/>
          </p:nvSpPr>
          <p:spPr>
            <a:xfrm>
              <a:off x="0" y="-47625"/>
              <a:ext cx="7193280" cy="199834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359"/>
                </a:lnSpc>
              </a:pPr>
              <a:r>
                <a:rPr lang="en-US" sz="2799" b="true">
                  <a:solidFill>
                    <a:srgbClr val="F7F2E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Seguros &amp; Decisões</a:t>
              </a:r>
            </a:p>
            <a:p>
              <a:pPr algn="l">
                <a:lnSpc>
                  <a:spcPts val="2640"/>
                </a:lnSpc>
              </a:pPr>
              <a:r>
                <a:rPr lang="en-US" sz="2200">
                  <a:solidFill>
                    <a:srgbClr val="A0A0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proteção · evitar golpes · longo prazo</a:t>
              </a:r>
            </a:p>
          </p:txBody>
        </p:sp>
      </p:grp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616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05840" y="9290304"/>
            <a:ext cx="1280160" cy="548640"/>
            <a:chOff x="0" y="0"/>
            <a:chExt cx="1706880" cy="7315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06880" cy="731520"/>
            </a:xfrm>
            <a:custGeom>
              <a:avLst/>
              <a:gdLst/>
              <a:ahLst/>
              <a:cxnLst/>
              <a:rect r="r" b="b" t="t" l="l"/>
              <a:pathLst>
                <a:path h="731520" w="1706880">
                  <a:moveTo>
                    <a:pt x="0" y="0"/>
                  </a:moveTo>
                  <a:lnTo>
                    <a:pt x="1706880" y="0"/>
                  </a:lnTo>
                  <a:lnTo>
                    <a:pt x="170688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4987" t="0" r="-4987" b="0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706880" cy="76962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280"/>
                </a:lnSpc>
              </a:pPr>
              <a:r>
                <a:rPr lang="en-US" sz="1900">
                  <a:solidFill>
                    <a:srgbClr val="A0A0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30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05840" y="603504"/>
            <a:ext cx="16459200" cy="548640"/>
            <a:chOff x="0" y="0"/>
            <a:chExt cx="21945600" cy="73152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1945600" cy="731520"/>
            </a:xfrm>
            <a:custGeom>
              <a:avLst/>
              <a:gdLst/>
              <a:ahLst/>
              <a:cxnLst/>
              <a:rect r="r" b="b" t="t" l="l"/>
              <a:pathLst>
                <a:path h="731520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534551" r="0" b="-534551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21945600" cy="77914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640"/>
                </a:lnSpc>
              </a:pPr>
              <a:r>
                <a:rPr lang="en-US" b="true" sz="2200" spc="399">
                  <a:solidFill>
                    <a:srgbClr val="E4BE7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MÓDULO 5 · TRABALHO &amp; IMPOSTOS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05840" y="1353312"/>
            <a:ext cx="1170432" cy="1170432"/>
            <a:chOff x="0" y="0"/>
            <a:chExt cx="1560576" cy="156057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560576" cy="1560576"/>
            </a:xfrm>
            <a:custGeom>
              <a:avLst/>
              <a:gdLst/>
              <a:ahLst/>
              <a:cxnLst/>
              <a:rect r="r" b="b" t="t" l="l"/>
              <a:pathLst>
                <a:path h="1560576" w="1560576">
                  <a:moveTo>
                    <a:pt x="0" y="780288"/>
                  </a:moveTo>
                  <a:cubicBezTo>
                    <a:pt x="0" y="349377"/>
                    <a:pt x="349377" y="0"/>
                    <a:pt x="780288" y="0"/>
                  </a:cubicBezTo>
                  <a:cubicBezTo>
                    <a:pt x="1211199" y="0"/>
                    <a:pt x="1560576" y="349377"/>
                    <a:pt x="1560576" y="780288"/>
                  </a:cubicBezTo>
                  <a:cubicBezTo>
                    <a:pt x="1560576" y="1211199"/>
                    <a:pt x="1211199" y="1560576"/>
                    <a:pt x="780288" y="1560576"/>
                  </a:cubicBezTo>
                  <a:cubicBezTo>
                    <a:pt x="349377" y="1560576"/>
                    <a:pt x="0" y="1211199"/>
                    <a:pt x="0" y="780288"/>
                  </a:cubicBezTo>
                  <a:close/>
                </a:path>
              </a:pathLst>
            </a:custGeom>
            <a:solidFill>
              <a:srgbClr val="2B2B4C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298448" y="1645920"/>
            <a:ext cx="585216" cy="585216"/>
            <a:chOff x="0" y="0"/>
            <a:chExt cx="780288" cy="780288"/>
          </a:xfrm>
        </p:grpSpPr>
        <p:sp>
          <p:nvSpPr>
            <p:cNvPr name="Freeform 11" id="11" descr="preencoded.png"/>
            <p:cNvSpPr/>
            <p:nvPr/>
          </p:nvSpPr>
          <p:spPr>
            <a:xfrm flipH="false" flipV="false" rot="0">
              <a:off x="0" y="0"/>
              <a:ext cx="780288" cy="780288"/>
            </a:xfrm>
            <a:custGeom>
              <a:avLst/>
              <a:gdLst/>
              <a:ahLst/>
              <a:cxnLst/>
              <a:rect r="r" b="b" t="t" l="l"/>
              <a:pathLst>
                <a:path h="780288" w="780288">
                  <a:moveTo>
                    <a:pt x="0" y="0"/>
                  </a:moveTo>
                  <a:lnTo>
                    <a:pt x="780288" y="0"/>
                  </a:lnTo>
                  <a:lnTo>
                    <a:pt x="780288" y="780288"/>
                  </a:lnTo>
                  <a:lnTo>
                    <a:pt x="0" y="7802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2450592" y="1280160"/>
            <a:ext cx="14813280" cy="1353312"/>
            <a:chOff x="0" y="0"/>
            <a:chExt cx="19751040" cy="180441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9751039" cy="1804416"/>
            </a:xfrm>
            <a:custGeom>
              <a:avLst/>
              <a:gdLst/>
              <a:ahLst/>
              <a:cxnLst/>
              <a:rect r="r" b="b" t="t" l="l"/>
              <a:pathLst>
                <a:path h="1804416" w="19751039">
                  <a:moveTo>
                    <a:pt x="0" y="0"/>
                  </a:moveTo>
                  <a:lnTo>
                    <a:pt x="19751039" y="0"/>
                  </a:lnTo>
                  <a:lnTo>
                    <a:pt x="19751039" y="1804416"/>
                  </a:lnTo>
                  <a:lnTo>
                    <a:pt x="0" y="180441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63282" r="0" b="-163282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9525"/>
              <a:ext cx="19751040" cy="1813941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244"/>
                </a:lnSpc>
              </a:pPr>
              <a:r>
                <a:rPr lang="en-US" sz="4600" b="true">
                  <a:solidFill>
                    <a:srgbClr val="F7F2EB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Seu primeiro salário e o holerite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005840" y="3182112"/>
            <a:ext cx="4572000" cy="1682496"/>
            <a:chOff x="0" y="0"/>
            <a:chExt cx="6096000" cy="2243328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6096000" cy="2243328"/>
            </a:xfrm>
            <a:custGeom>
              <a:avLst/>
              <a:gdLst/>
              <a:ahLst/>
              <a:cxnLst/>
              <a:rect r="r" b="b" t="t" l="l"/>
              <a:pathLst>
                <a:path h="2243328" w="6096000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5852160" y="0"/>
                  </a:lnTo>
                  <a:cubicBezTo>
                    <a:pt x="5986780" y="0"/>
                    <a:pt x="6096000" y="109220"/>
                    <a:pt x="6096000" y="243840"/>
                  </a:cubicBezTo>
                  <a:lnTo>
                    <a:pt x="6096000" y="1999488"/>
                  </a:lnTo>
                  <a:cubicBezTo>
                    <a:pt x="6096000" y="2134108"/>
                    <a:pt x="5986780" y="2243328"/>
                    <a:pt x="5852160" y="2243328"/>
                  </a:cubicBezTo>
                  <a:lnTo>
                    <a:pt x="243840" y="2243328"/>
                  </a:lnTo>
                  <a:cubicBezTo>
                    <a:pt x="109220" y="2243328"/>
                    <a:pt x="0" y="2134108"/>
                    <a:pt x="0" y="1999488"/>
                  </a:cubicBezTo>
                  <a:close/>
                </a:path>
              </a:pathLst>
            </a:custGeom>
            <a:solidFill>
              <a:srgbClr val="292946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005840" y="3364992"/>
            <a:ext cx="4572000" cy="438912"/>
            <a:chOff x="0" y="0"/>
            <a:chExt cx="6096000" cy="585216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6096000" cy="585216"/>
            </a:xfrm>
            <a:custGeom>
              <a:avLst/>
              <a:gdLst/>
              <a:ahLst/>
              <a:cxnLst/>
              <a:rect r="r" b="b" t="t" l="l"/>
              <a:pathLst>
                <a:path h="585216" w="6096000">
                  <a:moveTo>
                    <a:pt x="0" y="0"/>
                  </a:moveTo>
                  <a:lnTo>
                    <a:pt x="6096000" y="0"/>
                  </a:lnTo>
                  <a:lnTo>
                    <a:pt x="6096000" y="585216"/>
                  </a:lnTo>
                  <a:lnTo>
                    <a:pt x="0" y="58521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52969" r="0" b="-152969"/>
              </a:stretch>
            </a:blip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6096000" cy="62331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280"/>
                </a:lnSpc>
              </a:pPr>
              <a:r>
                <a:rPr lang="en-US" b="true" sz="1900" spc="199">
                  <a:solidFill>
                    <a:srgbClr val="E4BE7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SALÁRIO BRUTO</a:t>
              </a: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1005840" y="3875532"/>
            <a:ext cx="4572000" cy="8427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>
                <a:solidFill>
                  <a:srgbClr val="F1ECE4"/>
                </a:solidFill>
                <a:latin typeface="Calibri (MS)"/>
                <a:ea typeface="Calibri (MS)"/>
                <a:cs typeface="Calibri (MS)"/>
                <a:sym typeface="Calibri (MS)"/>
              </a:rPr>
              <a:t>o total combinado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5815584" y="3730752"/>
            <a:ext cx="585216" cy="585216"/>
            <a:chOff x="0" y="0"/>
            <a:chExt cx="780288" cy="780288"/>
          </a:xfrm>
        </p:grpSpPr>
        <p:sp>
          <p:nvSpPr>
            <p:cNvPr name="Freeform 22" id="22" descr="preencoded.png"/>
            <p:cNvSpPr/>
            <p:nvPr/>
          </p:nvSpPr>
          <p:spPr>
            <a:xfrm flipH="false" flipV="false" rot="0">
              <a:off x="0" y="0"/>
              <a:ext cx="780288" cy="780288"/>
            </a:xfrm>
            <a:custGeom>
              <a:avLst/>
              <a:gdLst/>
              <a:ahLst/>
              <a:cxnLst/>
              <a:rect r="r" b="b" t="t" l="l"/>
              <a:pathLst>
                <a:path h="780288" w="780288">
                  <a:moveTo>
                    <a:pt x="0" y="0"/>
                  </a:moveTo>
                  <a:lnTo>
                    <a:pt x="780288" y="0"/>
                  </a:lnTo>
                  <a:lnTo>
                    <a:pt x="780288" y="780288"/>
                  </a:lnTo>
                  <a:lnTo>
                    <a:pt x="0" y="7802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grpSp>
        <p:nvGrpSpPr>
          <p:cNvPr name="Group 23" id="23"/>
          <p:cNvGrpSpPr/>
          <p:nvPr/>
        </p:nvGrpSpPr>
        <p:grpSpPr>
          <a:xfrm rot="0">
            <a:off x="6492240" y="3328416"/>
            <a:ext cx="4937760" cy="548640"/>
            <a:chOff x="0" y="0"/>
            <a:chExt cx="6583680" cy="73152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6583680" cy="731520"/>
            </a:xfrm>
            <a:custGeom>
              <a:avLst/>
              <a:gdLst/>
              <a:ahLst/>
              <a:cxnLst/>
              <a:rect r="r" b="b" t="t" l="l"/>
              <a:pathLst>
                <a:path h="731520" w="6583680">
                  <a:moveTo>
                    <a:pt x="0" y="0"/>
                  </a:moveTo>
                  <a:lnTo>
                    <a:pt x="6583680" y="0"/>
                  </a:lnTo>
                  <a:lnTo>
                    <a:pt x="658368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25365" r="0" b="-125365"/>
              </a:stretch>
            </a:blip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47625"/>
              <a:ext cx="6583680" cy="77914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999"/>
                </a:lnSpc>
              </a:pPr>
              <a:r>
                <a:rPr lang="en-US" sz="2499" b="true">
                  <a:solidFill>
                    <a:srgbClr val="DCD8E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− INSS − IRRF</a:t>
              </a: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6492240" y="3877056"/>
            <a:ext cx="4937760" cy="438912"/>
            <a:chOff x="0" y="0"/>
            <a:chExt cx="6583680" cy="585216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6583680" cy="585216"/>
            </a:xfrm>
            <a:custGeom>
              <a:avLst/>
              <a:gdLst/>
              <a:ahLst/>
              <a:cxnLst/>
              <a:rect r="r" b="b" t="t" l="l"/>
              <a:pathLst>
                <a:path h="585216" w="6583680">
                  <a:moveTo>
                    <a:pt x="0" y="0"/>
                  </a:moveTo>
                  <a:lnTo>
                    <a:pt x="6583680" y="0"/>
                  </a:lnTo>
                  <a:lnTo>
                    <a:pt x="6583680" y="585216"/>
                  </a:lnTo>
                  <a:lnTo>
                    <a:pt x="0" y="58521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69206" r="0" b="-169206"/>
              </a:stretch>
            </a:blip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38100"/>
              <a:ext cx="6583680" cy="62331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280"/>
                </a:lnSpc>
              </a:pPr>
              <a:r>
                <a:rPr lang="en-US" sz="1900" i="true">
                  <a:solidFill>
                    <a:srgbClr val="A0A0BE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(descontados de você)</a:t>
              </a: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8741664" y="4425696"/>
            <a:ext cx="438912" cy="438912"/>
            <a:chOff x="0" y="0"/>
            <a:chExt cx="585216" cy="585216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585216" cy="585216"/>
            </a:xfrm>
            <a:custGeom>
              <a:avLst/>
              <a:gdLst/>
              <a:ahLst/>
              <a:cxnLst/>
              <a:rect r="r" b="b" t="t" l="l"/>
              <a:pathLst>
                <a:path h="585216" w="585216">
                  <a:moveTo>
                    <a:pt x="0" y="292608"/>
                  </a:moveTo>
                  <a:cubicBezTo>
                    <a:pt x="0" y="131064"/>
                    <a:pt x="131064" y="0"/>
                    <a:pt x="292608" y="0"/>
                  </a:cubicBezTo>
                  <a:cubicBezTo>
                    <a:pt x="454152" y="0"/>
                    <a:pt x="585216" y="131064"/>
                    <a:pt x="585216" y="292608"/>
                  </a:cubicBezTo>
                  <a:cubicBezTo>
                    <a:pt x="585216" y="454152"/>
                    <a:pt x="454152" y="585216"/>
                    <a:pt x="292608" y="585216"/>
                  </a:cubicBezTo>
                  <a:cubicBezTo>
                    <a:pt x="131064" y="585216"/>
                    <a:pt x="0" y="454152"/>
                    <a:pt x="0" y="292608"/>
                  </a:cubicBezTo>
                  <a:close/>
                </a:path>
              </a:pathLst>
            </a:custGeom>
            <a:solidFill>
              <a:srgbClr val="A0A0BE"/>
            </a:solidFill>
          </p:spPr>
        </p:sp>
      </p:grpSp>
      <p:grpSp>
        <p:nvGrpSpPr>
          <p:cNvPr name="Group 31" id="31"/>
          <p:cNvGrpSpPr/>
          <p:nvPr/>
        </p:nvGrpSpPr>
        <p:grpSpPr>
          <a:xfrm rot="0">
            <a:off x="11612880" y="3730752"/>
            <a:ext cx="585216" cy="585216"/>
            <a:chOff x="0" y="0"/>
            <a:chExt cx="780288" cy="780288"/>
          </a:xfrm>
        </p:grpSpPr>
        <p:sp>
          <p:nvSpPr>
            <p:cNvPr name="Freeform 32" id="32" descr="preencoded.png"/>
            <p:cNvSpPr/>
            <p:nvPr/>
          </p:nvSpPr>
          <p:spPr>
            <a:xfrm flipH="false" flipV="false" rot="0">
              <a:off x="0" y="0"/>
              <a:ext cx="780288" cy="780288"/>
            </a:xfrm>
            <a:custGeom>
              <a:avLst/>
              <a:gdLst/>
              <a:ahLst/>
              <a:cxnLst/>
              <a:rect r="r" b="b" t="t" l="l"/>
              <a:pathLst>
                <a:path h="780288" w="780288">
                  <a:moveTo>
                    <a:pt x="0" y="0"/>
                  </a:moveTo>
                  <a:lnTo>
                    <a:pt x="780288" y="0"/>
                  </a:lnTo>
                  <a:lnTo>
                    <a:pt x="780288" y="780288"/>
                  </a:lnTo>
                  <a:lnTo>
                    <a:pt x="0" y="7802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grpSp>
        <p:nvGrpSpPr>
          <p:cNvPr name="Group 33" id="33"/>
          <p:cNvGrpSpPr/>
          <p:nvPr/>
        </p:nvGrpSpPr>
        <p:grpSpPr>
          <a:xfrm rot="0">
            <a:off x="12344400" y="3182112"/>
            <a:ext cx="4937760" cy="1682496"/>
            <a:chOff x="0" y="0"/>
            <a:chExt cx="6583680" cy="2243328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6583680" cy="2243328"/>
            </a:xfrm>
            <a:custGeom>
              <a:avLst/>
              <a:gdLst/>
              <a:ahLst/>
              <a:cxnLst/>
              <a:rect r="r" b="b" t="t" l="l"/>
              <a:pathLst>
                <a:path h="2243328" w="6583680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6339840" y="0"/>
                  </a:lnTo>
                  <a:cubicBezTo>
                    <a:pt x="6474460" y="0"/>
                    <a:pt x="6583680" y="109220"/>
                    <a:pt x="6583680" y="243840"/>
                  </a:cubicBezTo>
                  <a:lnTo>
                    <a:pt x="6583680" y="1999488"/>
                  </a:lnTo>
                  <a:cubicBezTo>
                    <a:pt x="6583680" y="2134108"/>
                    <a:pt x="6474460" y="2243328"/>
                    <a:pt x="6339840" y="2243328"/>
                  </a:cubicBezTo>
                  <a:lnTo>
                    <a:pt x="243840" y="2243328"/>
                  </a:lnTo>
                  <a:cubicBezTo>
                    <a:pt x="109220" y="2243328"/>
                    <a:pt x="0" y="2134108"/>
                    <a:pt x="0" y="1999488"/>
                  </a:cubicBezTo>
                  <a:close/>
                </a:path>
              </a:pathLst>
            </a:custGeom>
            <a:solidFill>
              <a:srgbClr val="2B2B4C"/>
            </a:solidFill>
          </p:spPr>
        </p:sp>
      </p:grpSp>
      <p:grpSp>
        <p:nvGrpSpPr>
          <p:cNvPr name="Group 35" id="35"/>
          <p:cNvGrpSpPr/>
          <p:nvPr/>
        </p:nvGrpSpPr>
        <p:grpSpPr>
          <a:xfrm rot="0">
            <a:off x="12344400" y="3364992"/>
            <a:ext cx="4937760" cy="438912"/>
            <a:chOff x="0" y="0"/>
            <a:chExt cx="6583680" cy="585216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6583680" cy="585216"/>
            </a:xfrm>
            <a:custGeom>
              <a:avLst/>
              <a:gdLst/>
              <a:ahLst/>
              <a:cxnLst/>
              <a:rect r="r" b="b" t="t" l="l"/>
              <a:pathLst>
                <a:path h="585216" w="6583680">
                  <a:moveTo>
                    <a:pt x="0" y="0"/>
                  </a:moveTo>
                  <a:lnTo>
                    <a:pt x="6583680" y="0"/>
                  </a:lnTo>
                  <a:lnTo>
                    <a:pt x="6583680" y="585216"/>
                  </a:lnTo>
                  <a:lnTo>
                    <a:pt x="0" y="58521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69206" r="0" b="-169206"/>
              </a:stretch>
            </a:blip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38100"/>
              <a:ext cx="6583680" cy="62331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280"/>
                </a:lnSpc>
              </a:pPr>
              <a:r>
                <a:rPr lang="en-US" b="true" sz="1900" spc="199">
                  <a:solidFill>
                    <a:srgbClr val="EFD49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SALÁRIO LÍQUIDO</a:t>
              </a:r>
            </a:p>
          </p:txBody>
        </p:sp>
      </p:grpSp>
      <p:sp>
        <p:nvSpPr>
          <p:cNvPr name="TextBox 38" id="38"/>
          <p:cNvSpPr txBox="true"/>
          <p:nvPr/>
        </p:nvSpPr>
        <p:spPr>
          <a:xfrm rot="0">
            <a:off x="12344400" y="3875532"/>
            <a:ext cx="4937760" cy="8427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>
                <a:solidFill>
                  <a:srgbClr val="F7F2EB"/>
                </a:solidFill>
                <a:latin typeface="Calibri (MS)"/>
                <a:ea typeface="Calibri (MS)"/>
                <a:cs typeface="Calibri (MS)"/>
                <a:sym typeface="Calibri (MS)"/>
              </a:rPr>
              <a:t>o que cai na conta</a:t>
            </a:r>
          </a:p>
        </p:txBody>
      </p:sp>
      <p:grpSp>
        <p:nvGrpSpPr>
          <p:cNvPr name="Group 39" id="39"/>
          <p:cNvGrpSpPr/>
          <p:nvPr/>
        </p:nvGrpSpPr>
        <p:grpSpPr>
          <a:xfrm rot="0">
            <a:off x="1005840" y="5193792"/>
            <a:ext cx="16276320" cy="1572768"/>
            <a:chOff x="0" y="0"/>
            <a:chExt cx="21701760" cy="2097024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21701759" cy="2097024"/>
            </a:xfrm>
            <a:custGeom>
              <a:avLst/>
              <a:gdLst/>
              <a:ahLst/>
              <a:cxnLst/>
              <a:rect r="r" b="b" t="t" l="l"/>
              <a:pathLst>
                <a:path h="2097024" w="21701759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21457920" y="0"/>
                  </a:lnTo>
                  <a:cubicBezTo>
                    <a:pt x="21592539" y="0"/>
                    <a:pt x="21701759" y="109220"/>
                    <a:pt x="21701759" y="243840"/>
                  </a:cubicBezTo>
                  <a:lnTo>
                    <a:pt x="21701759" y="1853184"/>
                  </a:lnTo>
                  <a:cubicBezTo>
                    <a:pt x="21701759" y="1987804"/>
                    <a:pt x="21592539" y="2097024"/>
                    <a:pt x="21457920" y="2097024"/>
                  </a:cubicBezTo>
                  <a:lnTo>
                    <a:pt x="243840" y="2097024"/>
                  </a:lnTo>
                  <a:cubicBezTo>
                    <a:pt x="109220" y="2097024"/>
                    <a:pt x="0" y="1987804"/>
                    <a:pt x="0" y="1853184"/>
                  </a:cubicBezTo>
                  <a:close/>
                </a:path>
              </a:pathLst>
            </a:custGeom>
            <a:solidFill>
              <a:srgbClr val="292946"/>
            </a:solidFill>
          </p:spPr>
        </p:sp>
      </p:grpSp>
      <p:grpSp>
        <p:nvGrpSpPr>
          <p:cNvPr name="Group 41" id="41"/>
          <p:cNvGrpSpPr/>
          <p:nvPr/>
        </p:nvGrpSpPr>
        <p:grpSpPr>
          <a:xfrm rot="0">
            <a:off x="1408176" y="5522976"/>
            <a:ext cx="914400" cy="914400"/>
            <a:chOff x="0" y="0"/>
            <a:chExt cx="1219200" cy="1219200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1219200" cy="1219200"/>
            </a:xfrm>
            <a:custGeom>
              <a:avLst/>
              <a:gdLst/>
              <a:ahLst/>
              <a:cxnLst/>
              <a:rect r="r" b="b" t="t" l="l"/>
              <a:pathLst>
                <a:path h="1219200" w="1219200">
                  <a:moveTo>
                    <a:pt x="0" y="609600"/>
                  </a:moveTo>
                  <a:cubicBezTo>
                    <a:pt x="0" y="272923"/>
                    <a:pt x="272923" y="0"/>
                    <a:pt x="609600" y="0"/>
                  </a:cubicBezTo>
                  <a:cubicBezTo>
                    <a:pt x="946277" y="0"/>
                    <a:pt x="1219200" y="272923"/>
                    <a:pt x="1219200" y="609600"/>
                  </a:cubicBezTo>
                  <a:cubicBezTo>
                    <a:pt x="1219200" y="946277"/>
                    <a:pt x="946277" y="1219200"/>
                    <a:pt x="609600" y="1219200"/>
                  </a:cubicBezTo>
                  <a:cubicBezTo>
                    <a:pt x="272923" y="1219200"/>
                    <a:pt x="0" y="946277"/>
                    <a:pt x="0" y="609600"/>
                  </a:cubicBezTo>
                  <a:close/>
                </a:path>
              </a:pathLst>
            </a:custGeom>
            <a:solidFill>
              <a:srgbClr val="2B2B4C"/>
            </a:solidFill>
          </p:spPr>
        </p:sp>
      </p:grpSp>
      <p:grpSp>
        <p:nvGrpSpPr>
          <p:cNvPr name="Group 43" id="43"/>
          <p:cNvGrpSpPr/>
          <p:nvPr/>
        </p:nvGrpSpPr>
        <p:grpSpPr>
          <a:xfrm rot="0">
            <a:off x="1627632" y="5742432"/>
            <a:ext cx="475488" cy="475488"/>
            <a:chOff x="0" y="0"/>
            <a:chExt cx="633984" cy="633984"/>
          </a:xfrm>
        </p:grpSpPr>
        <p:sp>
          <p:nvSpPr>
            <p:cNvPr name="Freeform 44" id="44" descr="preencoded.png"/>
            <p:cNvSpPr/>
            <p:nvPr/>
          </p:nvSpPr>
          <p:spPr>
            <a:xfrm flipH="false" flipV="false" rot="0">
              <a:off x="0" y="0"/>
              <a:ext cx="633984" cy="633984"/>
            </a:xfrm>
            <a:custGeom>
              <a:avLst/>
              <a:gdLst/>
              <a:ahLst/>
              <a:cxnLst/>
              <a:rect r="r" b="b" t="t" l="l"/>
              <a:pathLst>
                <a:path h="633984" w="633984">
                  <a:moveTo>
                    <a:pt x="0" y="0"/>
                  </a:moveTo>
                  <a:lnTo>
                    <a:pt x="633984" y="0"/>
                  </a:lnTo>
                  <a:lnTo>
                    <a:pt x="633984" y="633984"/>
                  </a:lnTo>
                  <a:lnTo>
                    <a:pt x="0" y="633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grpSp>
        <p:nvGrpSpPr>
          <p:cNvPr name="Group 45" id="45"/>
          <p:cNvGrpSpPr/>
          <p:nvPr/>
        </p:nvGrpSpPr>
        <p:grpSpPr>
          <a:xfrm rot="0">
            <a:off x="2651760" y="5413248"/>
            <a:ext cx="14228064" cy="1133856"/>
            <a:chOff x="0" y="0"/>
            <a:chExt cx="18970752" cy="1511808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18970752" cy="1511808"/>
            </a:xfrm>
            <a:custGeom>
              <a:avLst/>
              <a:gdLst/>
              <a:ahLst/>
              <a:cxnLst/>
              <a:rect r="r" b="b" t="t" l="l"/>
              <a:pathLst>
                <a:path h="1511808" w="18970752">
                  <a:moveTo>
                    <a:pt x="0" y="0"/>
                  </a:moveTo>
                  <a:lnTo>
                    <a:pt x="18970752" y="0"/>
                  </a:lnTo>
                  <a:lnTo>
                    <a:pt x="18970752" y="1511808"/>
                  </a:lnTo>
                  <a:lnTo>
                    <a:pt x="0" y="151180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94505" r="0" b="-194505"/>
              </a:stretch>
            </a:blipFill>
          </p:spPr>
        </p:sp>
        <p:sp>
          <p:nvSpPr>
            <p:cNvPr name="TextBox 47" id="47"/>
            <p:cNvSpPr txBox="true"/>
            <p:nvPr/>
          </p:nvSpPr>
          <p:spPr>
            <a:xfrm>
              <a:off x="0" y="-57150"/>
              <a:ext cx="18970752" cy="156895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182"/>
                </a:lnSpc>
              </a:pPr>
              <a:r>
                <a:rPr lang="en-US" sz="2600" b="true">
                  <a:solidFill>
                    <a:srgbClr val="F7F2E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O FGTS não é descontado de você</a:t>
              </a:r>
            </a:p>
            <a:p>
              <a:pPr algn="l">
                <a:lnSpc>
                  <a:spcPts val="2815"/>
                </a:lnSpc>
              </a:pPr>
              <a:r>
                <a:rPr lang="en-US" sz="2300">
                  <a:solidFill>
                    <a:srgbClr val="A0A0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Ele é depositado POR FORA pelo empregador (8%), além do salário — diferente do INSS e do IRRF, que saem do bruto.</a:t>
              </a:r>
            </a:p>
          </p:txBody>
        </p:sp>
      </p:grpSp>
      <p:grpSp>
        <p:nvGrpSpPr>
          <p:cNvPr name="Group 48" id="48"/>
          <p:cNvGrpSpPr/>
          <p:nvPr/>
        </p:nvGrpSpPr>
        <p:grpSpPr>
          <a:xfrm rot="0">
            <a:off x="1005840" y="7022592"/>
            <a:ext cx="7955280" cy="2194560"/>
            <a:chOff x="0" y="0"/>
            <a:chExt cx="10607040" cy="2926080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10607040" cy="2926080"/>
            </a:xfrm>
            <a:custGeom>
              <a:avLst/>
              <a:gdLst/>
              <a:ahLst/>
              <a:cxnLst/>
              <a:rect r="r" b="b" t="t" l="l"/>
              <a:pathLst>
                <a:path h="2926080" w="10607040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10363200" y="0"/>
                  </a:lnTo>
                  <a:cubicBezTo>
                    <a:pt x="10497820" y="0"/>
                    <a:pt x="10607040" y="109220"/>
                    <a:pt x="10607040" y="243840"/>
                  </a:cubicBezTo>
                  <a:lnTo>
                    <a:pt x="10607040" y="2682240"/>
                  </a:lnTo>
                  <a:cubicBezTo>
                    <a:pt x="10607040" y="2816860"/>
                    <a:pt x="10497820" y="2926080"/>
                    <a:pt x="10363200" y="2926080"/>
                  </a:cubicBezTo>
                  <a:lnTo>
                    <a:pt x="243840" y="2926080"/>
                  </a:lnTo>
                  <a:cubicBezTo>
                    <a:pt x="109220" y="2926080"/>
                    <a:pt x="0" y="2816860"/>
                    <a:pt x="0" y="2682240"/>
                  </a:cubicBezTo>
                  <a:close/>
                </a:path>
              </a:pathLst>
            </a:custGeom>
            <a:solidFill>
              <a:srgbClr val="20203A"/>
            </a:solidFill>
          </p:spPr>
        </p:sp>
      </p:grpSp>
      <p:grpSp>
        <p:nvGrpSpPr>
          <p:cNvPr name="Group 50" id="50"/>
          <p:cNvGrpSpPr/>
          <p:nvPr/>
        </p:nvGrpSpPr>
        <p:grpSpPr>
          <a:xfrm rot="0">
            <a:off x="1481328" y="7498080"/>
            <a:ext cx="950976" cy="950976"/>
            <a:chOff x="0" y="0"/>
            <a:chExt cx="1267968" cy="1267968"/>
          </a:xfrm>
        </p:grpSpPr>
        <p:sp>
          <p:nvSpPr>
            <p:cNvPr name="Freeform 51" id="51"/>
            <p:cNvSpPr/>
            <p:nvPr/>
          </p:nvSpPr>
          <p:spPr>
            <a:xfrm flipH="false" flipV="false" rot="0">
              <a:off x="0" y="0"/>
              <a:ext cx="1267968" cy="1267968"/>
            </a:xfrm>
            <a:custGeom>
              <a:avLst/>
              <a:gdLst/>
              <a:ahLst/>
              <a:cxnLst/>
              <a:rect r="r" b="b" t="t" l="l"/>
              <a:pathLst>
                <a:path h="1267968" w="1267968">
                  <a:moveTo>
                    <a:pt x="0" y="633984"/>
                  </a:moveTo>
                  <a:cubicBezTo>
                    <a:pt x="0" y="283845"/>
                    <a:pt x="283845" y="0"/>
                    <a:pt x="633984" y="0"/>
                  </a:cubicBezTo>
                  <a:cubicBezTo>
                    <a:pt x="984123" y="0"/>
                    <a:pt x="1267968" y="283845"/>
                    <a:pt x="1267968" y="633984"/>
                  </a:cubicBezTo>
                  <a:cubicBezTo>
                    <a:pt x="1267968" y="984123"/>
                    <a:pt x="984123" y="1267968"/>
                    <a:pt x="633984" y="1267968"/>
                  </a:cubicBezTo>
                  <a:cubicBezTo>
                    <a:pt x="283845" y="1267968"/>
                    <a:pt x="0" y="984123"/>
                    <a:pt x="0" y="633984"/>
                  </a:cubicBezTo>
                  <a:close/>
                </a:path>
              </a:pathLst>
            </a:custGeom>
            <a:solidFill>
              <a:srgbClr val="6F6F95"/>
            </a:solidFill>
          </p:spPr>
        </p:sp>
      </p:grpSp>
      <p:grpSp>
        <p:nvGrpSpPr>
          <p:cNvPr name="Group 52" id="52"/>
          <p:cNvGrpSpPr/>
          <p:nvPr/>
        </p:nvGrpSpPr>
        <p:grpSpPr>
          <a:xfrm rot="0">
            <a:off x="1719072" y="7735824"/>
            <a:ext cx="475488" cy="475488"/>
            <a:chOff x="0" y="0"/>
            <a:chExt cx="633984" cy="633984"/>
          </a:xfrm>
        </p:grpSpPr>
        <p:sp>
          <p:nvSpPr>
            <p:cNvPr name="Freeform 53" id="53" descr="preencoded.png"/>
            <p:cNvSpPr/>
            <p:nvPr/>
          </p:nvSpPr>
          <p:spPr>
            <a:xfrm flipH="false" flipV="false" rot="0">
              <a:off x="0" y="0"/>
              <a:ext cx="633984" cy="633984"/>
            </a:xfrm>
            <a:custGeom>
              <a:avLst/>
              <a:gdLst/>
              <a:ahLst/>
              <a:cxnLst/>
              <a:rect r="r" b="b" t="t" l="l"/>
              <a:pathLst>
                <a:path h="633984" w="633984">
                  <a:moveTo>
                    <a:pt x="0" y="0"/>
                  </a:moveTo>
                  <a:lnTo>
                    <a:pt x="633984" y="0"/>
                  </a:lnTo>
                  <a:lnTo>
                    <a:pt x="633984" y="633984"/>
                  </a:lnTo>
                  <a:lnTo>
                    <a:pt x="0" y="633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grpSp>
        <p:nvGrpSpPr>
          <p:cNvPr name="Group 54" id="54"/>
          <p:cNvGrpSpPr/>
          <p:nvPr/>
        </p:nvGrpSpPr>
        <p:grpSpPr>
          <a:xfrm rot="0">
            <a:off x="2688336" y="7205472"/>
            <a:ext cx="6035040" cy="1828800"/>
            <a:chOff x="0" y="0"/>
            <a:chExt cx="8046720" cy="2438400"/>
          </a:xfrm>
        </p:grpSpPr>
        <p:sp>
          <p:nvSpPr>
            <p:cNvPr name="Freeform 55" id="55"/>
            <p:cNvSpPr/>
            <p:nvPr/>
          </p:nvSpPr>
          <p:spPr>
            <a:xfrm flipH="false" flipV="false" rot="0">
              <a:off x="0" y="0"/>
              <a:ext cx="8046720" cy="2438400"/>
            </a:xfrm>
            <a:custGeom>
              <a:avLst/>
              <a:gdLst/>
              <a:ahLst/>
              <a:cxnLst/>
              <a:rect r="r" b="b" t="t" l="l"/>
              <a:pathLst>
                <a:path h="2438400" w="8046720">
                  <a:moveTo>
                    <a:pt x="0" y="0"/>
                  </a:moveTo>
                  <a:lnTo>
                    <a:pt x="8046720" y="0"/>
                  </a:lnTo>
                  <a:lnTo>
                    <a:pt x="8046720" y="2438400"/>
                  </a:lnTo>
                  <a:lnTo>
                    <a:pt x="0" y="2438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4300" r="0" b="-14300"/>
              </a:stretch>
            </a:blipFill>
          </p:spPr>
        </p:sp>
        <p:sp>
          <p:nvSpPr>
            <p:cNvPr name="TextBox 56" id="56"/>
            <p:cNvSpPr txBox="true"/>
            <p:nvPr/>
          </p:nvSpPr>
          <p:spPr>
            <a:xfrm>
              <a:off x="0" y="-57150"/>
              <a:ext cx="8046720" cy="249555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120"/>
                </a:lnSpc>
              </a:pPr>
              <a:r>
                <a:rPr lang="en-US" sz="2600" b="true">
                  <a:solidFill>
                    <a:srgbClr val="F7F2E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CLT x MEI</a:t>
              </a:r>
            </a:p>
            <a:p>
              <a:pPr algn="l">
                <a:lnSpc>
                  <a:spcPts val="2520"/>
                </a:lnSpc>
              </a:pPr>
              <a:r>
                <a:rPr lang="en-US" sz="2100">
                  <a:solidFill>
                    <a:srgbClr val="A0A0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CLT tem férias, 13º, FGTS e INSS recolhidos pela empresa. MEI é autônomo: você mesmo recolhe (DAS) e não tem FGTS.</a:t>
              </a:r>
            </a:p>
          </p:txBody>
        </p:sp>
      </p:grpSp>
      <p:grpSp>
        <p:nvGrpSpPr>
          <p:cNvPr name="Group 57" id="57"/>
          <p:cNvGrpSpPr/>
          <p:nvPr/>
        </p:nvGrpSpPr>
        <p:grpSpPr>
          <a:xfrm rot="0">
            <a:off x="9326880" y="7022592"/>
            <a:ext cx="7955280" cy="2194560"/>
            <a:chOff x="0" y="0"/>
            <a:chExt cx="10607040" cy="2926080"/>
          </a:xfrm>
        </p:grpSpPr>
        <p:sp>
          <p:nvSpPr>
            <p:cNvPr name="Freeform 58" id="58"/>
            <p:cNvSpPr/>
            <p:nvPr/>
          </p:nvSpPr>
          <p:spPr>
            <a:xfrm flipH="false" flipV="false" rot="0">
              <a:off x="0" y="0"/>
              <a:ext cx="10607040" cy="2926080"/>
            </a:xfrm>
            <a:custGeom>
              <a:avLst/>
              <a:gdLst/>
              <a:ahLst/>
              <a:cxnLst/>
              <a:rect r="r" b="b" t="t" l="l"/>
              <a:pathLst>
                <a:path h="2926080" w="10607040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10363200" y="0"/>
                  </a:lnTo>
                  <a:cubicBezTo>
                    <a:pt x="10497820" y="0"/>
                    <a:pt x="10607040" y="109220"/>
                    <a:pt x="10607040" y="243840"/>
                  </a:cubicBezTo>
                  <a:lnTo>
                    <a:pt x="10607040" y="2682240"/>
                  </a:lnTo>
                  <a:cubicBezTo>
                    <a:pt x="10607040" y="2816860"/>
                    <a:pt x="10497820" y="2926080"/>
                    <a:pt x="10363200" y="2926080"/>
                  </a:cubicBezTo>
                  <a:lnTo>
                    <a:pt x="243840" y="2926080"/>
                  </a:lnTo>
                  <a:cubicBezTo>
                    <a:pt x="109220" y="2926080"/>
                    <a:pt x="0" y="2816860"/>
                    <a:pt x="0" y="2682240"/>
                  </a:cubicBezTo>
                  <a:close/>
                </a:path>
              </a:pathLst>
            </a:custGeom>
            <a:solidFill>
              <a:srgbClr val="20203A"/>
            </a:solidFill>
          </p:spPr>
        </p:sp>
      </p:grpSp>
      <p:grpSp>
        <p:nvGrpSpPr>
          <p:cNvPr name="Group 59" id="59"/>
          <p:cNvGrpSpPr/>
          <p:nvPr/>
        </p:nvGrpSpPr>
        <p:grpSpPr>
          <a:xfrm rot="0">
            <a:off x="9802368" y="7498080"/>
            <a:ext cx="950976" cy="950976"/>
            <a:chOff x="0" y="0"/>
            <a:chExt cx="1267968" cy="1267968"/>
          </a:xfrm>
        </p:grpSpPr>
        <p:sp>
          <p:nvSpPr>
            <p:cNvPr name="Freeform 60" id="60"/>
            <p:cNvSpPr/>
            <p:nvPr/>
          </p:nvSpPr>
          <p:spPr>
            <a:xfrm flipH="false" flipV="false" rot="0">
              <a:off x="0" y="0"/>
              <a:ext cx="1267968" cy="1267968"/>
            </a:xfrm>
            <a:custGeom>
              <a:avLst/>
              <a:gdLst/>
              <a:ahLst/>
              <a:cxnLst/>
              <a:rect r="r" b="b" t="t" l="l"/>
              <a:pathLst>
                <a:path h="1267968" w="1267968">
                  <a:moveTo>
                    <a:pt x="0" y="633984"/>
                  </a:moveTo>
                  <a:cubicBezTo>
                    <a:pt x="0" y="283845"/>
                    <a:pt x="283845" y="0"/>
                    <a:pt x="633984" y="0"/>
                  </a:cubicBezTo>
                  <a:cubicBezTo>
                    <a:pt x="984123" y="0"/>
                    <a:pt x="1267968" y="283845"/>
                    <a:pt x="1267968" y="633984"/>
                  </a:cubicBezTo>
                  <a:cubicBezTo>
                    <a:pt x="1267968" y="984123"/>
                    <a:pt x="984123" y="1267968"/>
                    <a:pt x="633984" y="1267968"/>
                  </a:cubicBezTo>
                  <a:cubicBezTo>
                    <a:pt x="283845" y="1267968"/>
                    <a:pt x="0" y="984123"/>
                    <a:pt x="0" y="633984"/>
                  </a:cubicBezTo>
                  <a:close/>
                </a:path>
              </a:pathLst>
            </a:custGeom>
            <a:solidFill>
              <a:srgbClr val="6F6F95"/>
            </a:solidFill>
          </p:spPr>
        </p:sp>
      </p:grpSp>
      <p:grpSp>
        <p:nvGrpSpPr>
          <p:cNvPr name="Group 61" id="61"/>
          <p:cNvGrpSpPr/>
          <p:nvPr/>
        </p:nvGrpSpPr>
        <p:grpSpPr>
          <a:xfrm rot="0">
            <a:off x="10040112" y="7735824"/>
            <a:ext cx="475488" cy="475488"/>
            <a:chOff x="0" y="0"/>
            <a:chExt cx="633984" cy="633984"/>
          </a:xfrm>
        </p:grpSpPr>
        <p:sp>
          <p:nvSpPr>
            <p:cNvPr name="Freeform 62" id="62" descr="preencoded.png"/>
            <p:cNvSpPr/>
            <p:nvPr/>
          </p:nvSpPr>
          <p:spPr>
            <a:xfrm flipH="false" flipV="false" rot="0">
              <a:off x="0" y="0"/>
              <a:ext cx="633984" cy="633984"/>
            </a:xfrm>
            <a:custGeom>
              <a:avLst/>
              <a:gdLst/>
              <a:ahLst/>
              <a:cxnLst/>
              <a:rect r="r" b="b" t="t" l="l"/>
              <a:pathLst>
                <a:path h="633984" w="633984">
                  <a:moveTo>
                    <a:pt x="0" y="0"/>
                  </a:moveTo>
                  <a:lnTo>
                    <a:pt x="633984" y="0"/>
                  </a:lnTo>
                  <a:lnTo>
                    <a:pt x="633984" y="633984"/>
                  </a:lnTo>
                  <a:lnTo>
                    <a:pt x="0" y="633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  <p:grpSp>
        <p:nvGrpSpPr>
          <p:cNvPr name="Group 63" id="63"/>
          <p:cNvGrpSpPr/>
          <p:nvPr/>
        </p:nvGrpSpPr>
        <p:grpSpPr>
          <a:xfrm rot="0">
            <a:off x="11009376" y="7205472"/>
            <a:ext cx="6035040" cy="1828800"/>
            <a:chOff x="0" y="0"/>
            <a:chExt cx="8046720" cy="2438400"/>
          </a:xfrm>
        </p:grpSpPr>
        <p:sp>
          <p:nvSpPr>
            <p:cNvPr name="Freeform 64" id="64"/>
            <p:cNvSpPr/>
            <p:nvPr/>
          </p:nvSpPr>
          <p:spPr>
            <a:xfrm flipH="false" flipV="false" rot="0">
              <a:off x="0" y="0"/>
              <a:ext cx="8046720" cy="2438400"/>
            </a:xfrm>
            <a:custGeom>
              <a:avLst/>
              <a:gdLst/>
              <a:ahLst/>
              <a:cxnLst/>
              <a:rect r="r" b="b" t="t" l="l"/>
              <a:pathLst>
                <a:path h="2438400" w="8046720">
                  <a:moveTo>
                    <a:pt x="0" y="0"/>
                  </a:moveTo>
                  <a:lnTo>
                    <a:pt x="8046720" y="0"/>
                  </a:lnTo>
                  <a:lnTo>
                    <a:pt x="8046720" y="2438400"/>
                  </a:lnTo>
                  <a:lnTo>
                    <a:pt x="0" y="2438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4300" r="0" b="-14300"/>
              </a:stretch>
            </a:blipFill>
          </p:spPr>
        </p:sp>
        <p:sp>
          <p:nvSpPr>
            <p:cNvPr name="TextBox 65" id="65"/>
            <p:cNvSpPr txBox="true"/>
            <p:nvPr/>
          </p:nvSpPr>
          <p:spPr>
            <a:xfrm>
              <a:off x="0" y="-57150"/>
              <a:ext cx="8046720" cy="249555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120"/>
                </a:lnSpc>
              </a:pPr>
              <a:r>
                <a:rPr lang="en-US" sz="2600" b="true">
                  <a:solidFill>
                    <a:srgbClr val="F7F2E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Carteira de Trabalho Digital</a:t>
              </a:r>
            </a:p>
            <a:p>
              <a:pPr algn="l">
                <a:lnSpc>
                  <a:spcPts val="2520"/>
                </a:lnSpc>
              </a:pPr>
              <a:r>
                <a:rPr lang="en-US" sz="2100">
                  <a:solidFill>
                    <a:srgbClr val="A0A0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No app gov.br, seus contratos e salários ficam registrados. Confira se a empresa está te registrando certo.</a:t>
              </a:r>
            </a:p>
          </p:txBody>
        </p:sp>
      </p:grp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616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05840" y="9290304"/>
            <a:ext cx="1280160" cy="548640"/>
            <a:chOff x="0" y="0"/>
            <a:chExt cx="1706880" cy="7315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06880" cy="731520"/>
            </a:xfrm>
            <a:custGeom>
              <a:avLst/>
              <a:gdLst/>
              <a:ahLst/>
              <a:cxnLst/>
              <a:rect r="r" b="b" t="t" l="l"/>
              <a:pathLst>
                <a:path h="731520" w="1706880">
                  <a:moveTo>
                    <a:pt x="0" y="0"/>
                  </a:moveTo>
                  <a:lnTo>
                    <a:pt x="1706880" y="0"/>
                  </a:lnTo>
                  <a:lnTo>
                    <a:pt x="170688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4987" t="0" r="-4987" b="0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706880" cy="76962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280"/>
                </a:lnSpc>
              </a:pPr>
              <a:r>
                <a:rPr lang="en-US" sz="1900">
                  <a:solidFill>
                    <a:srgbClr val="A0A0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31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05840" y="603504"/>
            <a:ext cx="16459200" cy="548640"/>
            <a:chOff x="0" y="0"/>
            <a:chExt cx="21945600" cy="73152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1945600" cy="731520"/>
            </a:xfrm>
            <a:custGeom>
              <a:avLst/>
              <a:gdLst/>
              <a:ahLst/>
              <a:cxnLst/>
              <a:rect r="r" b="b" t="t" l="l"/>
              <a:pathLst>
                <a:path h="731520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534551" r="0" b="-534551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21945600" cy="77914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640"/>
                </a:lnSpc>
              </a:pPr>
              <a:r>
                <a:rPr lang="en-US" b="true" sz="2200" spc="399">
                  <a:solidFill>
                    <a:srgbClr val="E4BE7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MÓDULO 5 · TRABALHO &amp; IMPOSTOS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05840" y="1353312"/>
            <a:ext cx="1170432" cy="1170432"/>
            <a:chOff x="0" y="0"/>
            <a:chExt cx="1560576" cy="156057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560576" cy="1560576"/>
            </a:xfrm>
            <a:custGeom>
              <a:avLst/>
              <a:gdLst/>
              <a:ahLst/>
              <a:cxnLst/>
              <a:rect r="r" b="b" t="t" l="l"/>
              <a:pathLst>
                <a:path h="1560576" w="1560576">
                  <a:moveTo>
                    <a:pt x="0" y="780288"/>
                  </a:moveTo>
                  <a:cubicBezTo>
                    <a:pt x="0" y="349377"/>
                    <a:pt x="349377" y="0"/>
                    <a:pt x="780288" y="0"/>
                  </a:cubicBezTo>
                  <a:cubicBezTo>
                    <a:pt x="1211199" y="0"/>
                    <a:pt x="1560576" y="349377"/>
                    <a:pt x="1560576" y="780288"/>
                  </a:cubicBezTo>
                  <a:cubicBezTo>
                    <a:pt x="1560576" y="1211199"/>
                    <a:pt x="1211199" y="1560576"/>
                    <a:pt x="780288" y="1560576"/>
                  </a:cubicBezTo>
                  <a:cubicBezTo>
                    <a:pt x="349377" y="1560576"/>
                    <a:pt x="0" y="1211199"/>
                    <a:pt x="0" y="780288"/>
                  </a:cubicBezTo>
                  <a:close/>
                </a:path>
              </a:pathLst>
            </a:custGeom>
            <a:solidFill>
              <a:srgbClr val="2B2B4C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298448" y="1645920"/>
            <a:ext cx="585216" cy="585216"/>
            <a:chOff x="0" y="0"/>
            <a:chExt cx="780288" cy="780288"/>
          </a:xfrm>
        </p:grpSpPr>
        <p:sp>
          <p:nvSpPr>
            <p:cNvPr name="Freeform 11" id="11" descr="preencoded.png"/>
            <p:cNvSpPr/>
            <p:nvPr/>
          </p:nvSpPr>
          <p:spPr>
            <a:xfrm flipH="false" flipV="false" rot="0">
              <a:off x="0" y="0"/>
              <a:ext cx="780288" cy="780288"/>
            </a:xfrm>
            <a:custGeom>
              <a:avLst/>
              <a:gdLst/>
              <a:ahLst/>
              <a:cxnLst/>
              <a:rect r="r" b="b" t="t" l="l"/>
              <a:pathLst>
                <a:path h="780288" w="780288">
                  <a:moveTo>
                    <a:pt x="0" y="0"/>
                  </a:moveTo>
                  <a:lnTo>
                    <a:pt x="780288" y="0"/>
                  </a:lnTo>
                  <a:lnTo>
                    <a:pt x="780288" y="780288"/>
                  </a:lnTo>
                  <a:lnTo>
                    <a:pt x="0" y="7802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2450592" y="1280160"/>
            <a:ext cx="14813280" cy="1353312"/>
            <a:chOff x="0" y="0"/>
            <a:chExt cx="19751040" cy="180441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9751039" cy="1804416"/>
            </a:xfrm>
            <a:custGeom>
              <a:avLst/>
              <a:gdLst/>
              <a:ahLst/>
              <a:cxnLst/>
              <a:rect r="r" b="b" t="t" l="l"/>
              <a:pathLst>
                <a:path h="1804416" w="19751039">
                  <a:moveTo>
                    <a:pt x="0" y="0"/>
                  </a:moveTo>
                  <a:lnTo>
                    <a:pt x="19751039" y="0"/>
                  </a:lnTo>
                  <a:lnTo>
                    <a:pt x="19751039" y="1804416"/>
                  </a:lnTo>
                  <a:lnTo>
                    <a:pt x="0" y="180441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63282" r="0" b="-163282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19050"/>
              <a:ext cx="19751040" cy="182346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016"/>
                </a:lnSpc>
              </a:pPr>
              <a:r>
                <a:rPr lang="en-US" sz="4400" b="true">
                  <a:solidFill>
                    <a:srgbClr val="F7F2EB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Declare seu Imposto de Renda de graça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005840" y="3108960"/>
            <a:ext cx="10149840" cy="1792224"/>
            <a:chOff x="0" y="0"/>
            <a:chExt cx="13533120" cy="2389632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3533120" cy="2389632"/>
            </a:xfrm>
            <a:custGeom>
              <a:avLst/>
              <a:gdLst/>
              <a:ahLst/>
              <a:cxnLst/>
              <a:rect r="r" b="b" t="t" l="l"/>
              <a:pathLst>
                <a:path h="2389632" w="13533120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13289280" y="0"/>
                  </a:lnTo>
                  <a:cubicBezTo>
                    <a:pt x="13423900" y="0"/>
                    <a:pt x="13533120" y="109220"/>
                    <a:pt x="13533120" y="243840"/>
                  </a:cubicBezTo>
                  <a:lnTo>
                    <a:pt x="13533120" y="2145792"/>
                  </a:lnTo>
                  <a:cubicBezTo>
                    <a:pt x="13533120" y="2280412"/>
                    <a:pt x="13423900" y="2389632"/>
                    <a:pt x="13289280" y="2389632"/>
                  </a:cubicBezTo>
                  <a:lnTo>
                    <a:pt x="243840" y="2389632"/>
                  </a:lnTo>
                  <a:cubicBezTo>
                    <a:pt x="109220" y="2389632"/>
                    <a:pt x="0" y="2280412"/>
                    <a:pt x="0" y="2145792"/>
                  </a:cubicBezTo>
                  <a:close/>
                </a:path>
              </a:pathLst>
            </a:custGeom>
            <a:solidFill>
              <a:srgbClr val="20203A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426464" y="3529584"/>
            <a:ext cx="950976" cy="950976"/>
            <a:chOff x="0" y="0"/>
            <a:chExt cx="1267968" cy="1267968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267968" cy="1267968"/>
            </a:xfrm>
            <a:custGeom>
              <a:avLst/>
              <a:gdLst/>
              <a:ahLst/>
              <a:cxnLst/>
              <a:rect r="r" b="b" t="t" l="l"/>
              <a:pathLst>
                <a:path h="1267968" w="1267968">
                  <a:moveTo>
                    <a:pt x="0" y="633984"/>
                  </a:moveTo>
                  <a:cubicBezTo>
                    <a:pt x="0" y="283845"/>
                    <a:pt x="283845" y="0"/>
                    <a:pt x="633984" y="0"/>
                  </a:cubicBezTo>
                  <a:cubicBezTo>
                    <a:pt x="984123" y="0"/>
                    <a:pt x="1267968" y="283845"/>
                    <a:pt x="1267968" y="633984"/>
                  </a:cubicBezTo>
                  <a:cubicBezTo>
                    <a:pt x="1267968" y="984123"/>
                    <a:pt x="984123" y="1267968"/>
                    <a:pt x="633984" y="1267968"/>
                  </a:cubicBezTo>
                  <a:cubicBezTo>
                    <a:pt x="283845" y="1267968"/>
                    <a:pt x="0" y="984123"/>
                    <a:pt x="0" y="633984"/>
                  </a:cubicBezTo>
                  <a:close/>
                </a:path>
              </a:pathLst>
            </a:custGeom>
            <a:solidFill>
              <a:srgbClr val="6F6F95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664208" y="3767328"/>
            <a:ext cx="475488" cy="475488"/>
            <a:chOff x="0" y="0"/>
            <a:chExt cx="633984" cy="633984"/>
          </a:xfrm>
        </p:grpSpPr>
        <p:sp>
          <p:nvSpPr>
            <p:cNvPr name="Freeform 20" id="20" descr="preencoded.png"/>
            <p:cNvSpPr/>
            <p:nvPr/>
          </p:nvSpPr>
          <p:spPr>
            <a:xfrm flipH="false" flipV="false" rot="0">
              <a:off x="0" y="0"/>
              <a:ext cx="633984" cy="633984"/>
            </a:xfrm>
            <a:custGeom>
              <a:avLst/>
              <a:gdLst/>
              <a:ahLst/>
              <a:cxnLst/>
              <a:rect r="r" b="b" t="t" l="l"/>
              <a:pathLst>
                <a:path h="633984" w="633984">
                  <a:moveTo>
                    <a:pt x="0" y="0"/>
                  </a:moveTo>
                  <a:lnTo>
                    <a:pt x="633984" y="0"/>
                  </a:lnTo>
                  <a:lnTo>
                    <a:pt x="633984" y="633984"/>
                  </a:lnTo>
                  <a:lnTo>
                    <a:pt x="0" y="633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2670048" y="3218688"/>
            <a:ext cx="8229600" cy="1572768"/>
            <a:chOff x="0" y="0"/>
            <a:chExt cx="10972800" cy="2097024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0972800" cy="2097024"/>
            </a:xfrm>
            <a:custGeom>
              <a:avLst/>
              <a:gdLst/>
              <a:ahLst/>
              <a:cxnLst/>
              <a:rect r="r" b="b" t="t" l="l"/>
              <a:pathLst>
                <a:path h="2097024" w="10972800">
                  <a:moveTo>
                    <a:pt x="0" y="0"/>
                  </a:moveTo>
                  <a:lnTo>
                    <a:pt x="10972800" y="0"/>
                  </a:lnTo>
                  <a:lnTo>
                    <a:pt x="10972800" y="2097024"/>
                  </a:lnTo>
                  <a:lnTo>
                    <a:pt x="0" y="209702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51956" r="0" b="-51956"/>
              </a:stretch>
            </a:blip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57150"/>
              <a:ext cx="10972800" cy="215417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240"/>
                </a:lnSpc>
              </a:pPr>
              <a:r>
                <a:rPr lang="en-US" sz="2700" b="true">
                  <a:solidFill>
                    <a:srgbClr val="F7F2E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Programa 100% gratuito</a:t>
              </a:r>
            </a:p>
            <a:p>
              <a:pPr algn="l">
                <a:lnSpc>
                  <a:spcPts val="2640"/>
                </a:lnSpc>
              </a:pPr>
              <a:r>
                <a:rPr lang="en-US" sz="2200">
                  <a:solidFill>
                    <a:srgbClr val="A0A0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Declare pelo computador, pelo app "Meu Imposto de Renda" ou online — tudo oficial e sem custo. Desconfie de quem cobra.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1005840" y="5084064"/>
            <a:ext cx="10149840" cy="1792224"/>
            <a:chOff x="0" y="0"/>
            <a:chExt cx="13533120" cy="2389632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3533120" cy="2389632"/>
            </a:xfrm>
            <a:custGeom>
              <a:avLst/>
              <a:gdLst/>
              <a:ahLst/>
              <a:cxnLst/>
              <a:rect r="r" b="b" t="t" l="l"/>
              <a:pathLst>
                <a:path h="2389632" w="13533120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13289280" y="0"/>
                  </a:lnTo>
                  <a:cubicBezTo>
                    <a:pt x="13423900" y="0"/>
                    <a:pt x="13533120" y="109220"/>
                    <a:pt x="13533120" y="243840"/>
                  </a:cubicBezTo>
                  <a:lnTo>
                    <a:pt x="13533120" y="2145792"/>
                  </a:lnTo>
                  <a:cubicBezTo>
                    <a:pt x="13533120" y="2280412"/>
                    <a:pt x="13423900" y="2389632"/>
                    <a:pt x="13289280" y="2389632"/>
                  </a:cubicBezTo>
                  <a:lnTo>
                    <a:pt x="243840" y="2389632"/>
                  </a:lnTo>
                  <a:cubicBezTo>
                    <a:pt x="109220" y="2389632"/>
                    <a:pt x="0" y="2280412"/>
                    <a:pt x="0" y="2145792"/>
                  </a:cubicBezTo>
                  <a:close/>
                </a:path>
              </a:pathLst>
            </a:custGeom>
            <a:solidFill>
              <a:srgbClr val="20203A"/>
            </a:solid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1426464" y="5504688"/>
            <a:ext cx="950976" cy="950976"/>
            <a:chOff x="0" y="0"/>
            <a:chExt cx="1267968" cy="1267968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267968" cy="1267968"/>
            </a:xfrm>
            <a:custGeom>
              <a:avLst/>
              <a:gdLst/>
              <a:ahLst/>
              <a:cxnLst/>
              <a:rect r="r" b="b" t="t" l="l"/>
              <a:pathLst>
                <a:path h="1267968" w="1267968">
                  <a:moveTo>
                    <a:pt x="0" y="633984"/>
                  </a:moveTo>
                  <a:cubicBezTo>
                    <a:pt x="0" y="283845"/>
                    <a:pt x="283845" y="0"/>
                    <a:pt x="633984" y="0"/>
                  </a:cubicBezTo>
                  <a:cubicBezTo>
                    <a:pt x="984123" y="0"/>
                    <a:pt x="1267968" y="283845"/>
                    <a:pt x="1267968" y="633984"/>
                  </a:cubicBezTo>
                  <a:cubicBezTo>
                    <a:pt x="1267968" y="984123"/>
                    <a:pt x="984123" y="1267968"/>
                    <a:pt x="633984" y="1267968"/>
                  </a:cubicBezTo>
                  <a:cubicBezTo>
                    <a:pt x="283845" y="1267968"/>
                    <a:pt x="0" y="984123"/>
                    <a:pt x="0" y="633984"/>
                  </a:cubicBezTo>
                  <a:close/>
                </a:path>
              </a:pathLst>
            </a:custGeom>
            <a:solidFill>
              <a:srgbClr val="6F6F95"/>
            </a:solid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1664208" y="5742432"/>
            <a:ext cx="475488" cy="475488"/>
            <a:chOff x="0" y="0"/>
            <a:chExt cx="633984" cy="633984"/>
          </a:xfrm>
        </p:grpSpPr>
        <p:sp>
          <p:nvSpPr>
            <p:cNvPr name="Freeform 29" id="29" descr="preencoded.png"/>
            <p:cNvSpPr/>
            <p:nvPr/>
          </p:nvSpPr>
          <p:spPr>
            <a:xfrm flipH="false" flipV="false" rot="0">
              <a:off x="0" y="0"/>
              <a:ext cx="633984" cy="633984"/>
            </a:xfrm>
            <a:custGeom>
              <a:avLst/>
              <a:gdLst/>
              <a:ahLst/>
              <a:cxnLst/>
              <a:rect r="r" b="b" t="t" l="l"/>
              <a:pathLst>
                <a:path h="633984" w="633984">
                  <a:moveTo>
                    <a:pt x="0" y="0"/>
                  </a:moveTo>
                  <a:lnTo>
                    <a:pt x="633984" y="0"/>
                  </a:lnTo>
                  <a:lnTo>
                    <a:pt x="633984" y="633984"/>
                  </a:lnTo>
                  <a:lnTo>
                    <a:pt x="0" y="633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2670048" y="5193792"/>
            <a:ext cx="8229600" cy="1572768"/>
            <a:chOff x="0" y="0"/>
            <a:chExt cx="10972800" cy="2097024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10972800" cy="2097024"/>
            </a:xfrm>
            <a:custGeom>
              <a:avLst/>
              <a:gdLst/>
              <a:ahLst/>
              <a:cxnLst/>
              <a:rect r="r" b="b" t="t" l="l"/>
              <a:pathLst>
                <a:path h="2097024" w="10972800">
                  <a:moveTo>
                    <a:pt x="0" y="0"/>
                  </a:moveTo>
                  <a:lnTo>
                    <a:pt x="10972800" y="0"/>
                  </a:lnTo>
                  <a:lnTo>
                    <a:pt x="10972800" y="2097024"/>
                  </a:lnTo>
                  <a:lnTo>
                    <a:pt x="0" y="209702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51956" r="0" b="-51956"/>
              </a:stretch>
            </a:blipFill>
          </p:spPr>
        </p:sp>
        <p:sp>
          <p:nvSpPr>
            <p:cNvPr name="TextBox 32" id="32"/>
            <p:cNvSpPr txBox="true"/>
            <p:nvPr/>
          </p:nvSpPr>
          <p:spPr>
            <a:xfrm>
              <a:off x="0" y="-57150"/>
              <a:ext cx="10972800" cy="215417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240"/>
                </a:lnSpc>
              </a:pPr>
              <a:r>
                <a:rPr lang="en-US" sz="2700" b="true">
                  <a:solidFill>
                    <a:srgbClr val="F7F2E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Declaração pré-preenchida</a:t>
              </a:r>
            </a:p>
            <a:p>
              <a:pPr algn="l">
                <a:lnSpc>
                  <a:spcPts val="2640"/>
                </a:lnSpc>
              </a:pPr>
              <a:r>
                <a:rPr lang="en-US" sz="2200">
                  <a:solidFill>
                    <a:srgbClr val="A0A0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Com conta gov.br (nível prata ou ouro), muitos dados já vêm prontos: mais rápido e com menos erro.</a:t>
              </a: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1005840" y="7059168"/>
            <a:ext cx="10149840" cy="1792224"/>
            <a:chOff x="0" y="0"/>
            <a:chExt cx="13533120" cy="2389632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13533120" cy="2389632"/>
            </a:xfrm>
            <a:custGeom>
              <a:avLst/>
              <a:gdLst/>
              <a:ahLst/>
              <a:cxnLst/>
              <a:rect r="r" b="b" t="t" l="l"/>
              <a:pathLst>
                <a:path h="2389632" w="13533120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13289280" y="0"/>
                  </a:lnTo>
                  <a:cubicBezTo>
                    <a:pt x="13423900" y="0"/>
                    <a:pt x="13533120" y="109220"/>
                    <a:pt x="13533120" y="243840"/>
                  </a:cubicBezTo>
                  <a:lnTo>
                    <a:pt x="13533120" y="2145792"/>
                  </a:lnTo>
                  <a:cubicBezTo>
                    <a:pt x="13533120" y="2280412"/>
                    <a:pt x="13423900" y="2389632"/>
                    <a:pt x="13289280" y="2389632"/>
                  </a:cubicBezTo>
                  <a:lnTo>
                    <a:pt x="243840" y="2389632"/>
                  </a:lnTo>
                  <a:cubicBezTo>
                    <a:pt x="109220" y="2389632"/>
                    <a:pt x="0" y="2280412"/>
                    <a:pt x="0" y="2145792"/>
                  </a:cubicBezTo>
                  <a:close/>
                </a:path>
              </a:pathLst>
            </a:custGeom>
            <a:solidFill>
              <a:srgbClr val="20203A"/>
            </a:solidFill>
          </p:spPr>
        </p:sp>
      </p:grpSp>
      <p:grpSp>
        <p:nvGrpSpPr>
          <p:cNvPr name="Group 35" id="35"/>
          <p:cNvGrpSpPr/>
          <p:nvPr/>
        </p:nvGrpSpPr>
        <p:grpSpPr>
          <a:xfrm rot="0">
            <a:off x="1426464" y="7479792"/>
            <a:ext cx="950976" cy="950976"/>
            <a:chOff x="0" y="0"/>
            <a:chExt cx="1267968" cy="1267968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1267968" cy="1267968"/>
            </a:xfrm>
            <a:custGeom>
              <a:avLst/>
              <a:gdLst/>
              <a:ahLst/>
              <a:cxnLst/>
              <a:rect r="r" b="b" t="t" l="l"/>
              <a:pathLst>
                <a:path h="1267968" w="1267968">
                  <a:moveTo>
                    <a:pt x="0" y="633984"/>
                  </a:moveTo>
                  <a:cubicBezTo>
                    <a:pt x="0" y="283845"/>
                    <a:pt x="283845" y="0"/>
                    <a:pt x="633984" y="0"/>
                  </a:cubicBezTo>
                  <a:cubicBezTo>
                    <a:pt x="984123" y="0"/>
                    <a:pt x="1267968" y="283845"/>
                    <a:pt x="1267968" y="633984"/>
                  </a:cubicBezTo>
                  <a:cubicBezTo>
                    <a:pt x="1267968" y="984123"/>
                    <a:pt x="984123" y="1267968"/>
                    <a:pt x="633984" y="1267968"/>
                  </a:cubicBezTo>
                  <a:cubicBezTo>
                    <a:pt x="283845" y="1267968"/>
                    <a:pt x="0" y="984123"/>
                    <a:pt x="0" y="633984"/>
                  </a:cubicBezTo>
                  <a:close/>
                </a:path>
              </a:pathLst>
            </a:custGeom>
            <a:solidFill>
              <a:srgbClr val="6F6F95"/>
            </a:solidFill>
          </p:spPr>
        </p:sp>
      </p:grpSp>
      <p:grpSp>
        <p:nvGrpSpPr>
          <p:cNvPr name="Group 37" id="37"/>
          <p:cNvGrpSpPr/>
          <p:nvPr/>
        </p:nvGrpSpPr>
        <p:grpSpPr>
          <a:xfrm rot="0">
            <a:off x="1664208" y="7717536"/>
            <a:ext cx="475488" cy="475488"/>
            <a:chOff x="0" y="0"/>
            <a:chExt cx="633984" cy="633984"/>
          </a:xfrm>
        </p:grpSpPr>
        <p:sp>
          <p:nvSpPr>
            <p:cNvPr name="Freeform 38" id="38" descr="preencoded.png"/>
            <p:cNvSpPr/>
            <p:nvPr/>
          </p:nvSpPr>
          <p:spPr>
            <a:xfrm flipH="false" flipV="false" rot="0">
              <a:off x="0" y="0"/>
              <a:ext cx="633984" cy="633984"/>
            </a:xfrm>
            <a:custGeom>
              <a:avLst/>
              <a:gdLst/>
              <a:ahLst/>
              <a:cxnLst/>
              <a:rect r="r" b="b" t="t" l="l"/>
              <a:pathLst>
                <a:path h="633984" w="633984">
                  <a:moveTo>
                    <a:pt x="0" y="0"/>
                  </a:moveTo>
                  <a:lnTo>
                    <a:pt x="633984" y="0"/>
                  </a:lnTo>
                  <a:lnTo>
                    <a:pt x="633984" y="633984"/>
                  </a:lnTo>
                  <a:lnTo>
                    <a:pt x="0" y="633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grpSp>
        <p:nvGrpSpPr>
          <p:cNvPr name="Group 39" id="39"/>
          <p:cNvGrpSpPr/>
          <p:nvPr/>
        </p:nvGrpSpPr>
        <p:grpSpPr>
          <a:xfrm rot="0">
            <a:off x="2670048" y="7168896"/>
            <a:ext cx="8229600" cy="1572768"/>
            <a:chOff x="0" y="0"/>
            <a:chExt cx="10972800" cy="2097024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10972800" cy="2097024"/>
            </a:xfrm>
            <a:custGeom>
              <a:avLst/>
              <a:gdLst/>
              <a:ahLst/>
              <a:cxnLst/>
              <a:rect r="r" b="b" t="t" l="l"/>
              <a:pathLst>
                <a:path h="2097024" w="10972800">
                  <a:moveTo>
                    <a:pt x="0" y="0"/>
                  </a:moveTo>
                  <a:lnTo>
                    <a:pt x="10972800" y="0"/>
                  </a:lnTo>
                  <a:lnTo>
                    <a:pt x="10972800" y="2097024"/>
                  </a:lnTo>
                  <a:lnTo>
                    <a:pt x="0" y="209702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51956" r="0" b="-51956"/>
              </a:stretch>
            </a:blipFill>
          </p:spPr>
        </p:sp>
        <p:sp>
          <p:nvSpPr>
            <p:cNvPr name="TextBox 41" id="41"/>
            <p:cNvSpPr txBox="true"/>
            <p:nvPr/>
          </p:nvSpPr>
          <p:spPr>
            <a:xfrm>
              <a:off x="0" y="-57150"/>
              <a:ext cx="10972800" cy="215417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240"/>
                </a:lnSpc>
              </a:pPr>
              <a:r>
                <a:rPr lang="en-US" sz="2700" b="true">
                  <a:solidFill>
                    <a:srgbClr val="F7F2E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Restituição via PIX</a:t>
              </a:r>
            </a:p>
            <a:p>
              <a:pPr algn="l">
                <a:lnSpc>
                  <a:spcPts val="2640"/>
                </a:lnSpc>
              </a:pPr>
              <a:r>
                <a:rPr lang="en-US" sz="2200">
                  <a:solidFill>
                    <a:srgbClr val="A0A0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Se tiver imposto a receber, a restituição cai mais rápido com chave PIX (seu CPF).</a:t>
              </a:r>
            </a:p>
          </p:txBody>
        </p:sp>
      </p:grpSp>
      <p:grpSp>
        <p:nvGrpSpPr>
          <p:cNvPr name="Group 42" id="42"/>
          <p:cNvGrpSpPr/>
          <p:nvPr/>
        </p:nvGrpSpPr>
        <p:grpSpPr>
          <a:xfrm rot="0">
            <a:off x="11612880" y="3108960"/>
            <a:ext cx="5669280" cy="6108192"/>
            <a:chOff x="0" y="0"/>
            <a:chExt cx="7559040" cy="8144256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7559040" cy="8144256"/>
            </a:xfrm>
            <a:custGeom>
              <a:avLst/>
              <a:gdLst/>
              <a:ahLst/>
              <a:cxnLst/>
              <a:rect r="r" b="b" t="t" l="l"/>
              <a:pathLst>
                <a:path h="8144256" w="7559040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7315200" y="0"/>
                  </a:lnTo>
                  <a:cubicBezTo>
                    <a:pt x="7449820" y="0"/>
                    <a:pt x="7559040" y="109220"/>
                    <a:pt x="7559040" y="243840"/>
                  </a:cubicBezTo>
                  <a:lnTo>
                    <a:pt x="7559040" y="7900416"/>
                  </a:lnTo>
                  <a:cubicBezTo>
                    <a:pt x="7559040" y="8035036"/>
                    <a:pt x="7449820" y="8144256"/>
                    <a:pt x="7315200" y="8144256"/>
                  </a:cubicBezTo>
                  <a:lnTo>
                    <a:pt x="243840" y="8144256"/>
                  </a:lnTo>
                  <a:cubicBezTo>
                    <a:pt x="109220" y="8144256"/>
                    <a:pt x="0" y="8035036"/>
                    <a:pt x="0" y="7900416"/>
                  </a:cubicBezTo>
                  <a:close/>
                </a:path>
              </a:pathLst>
            </a:custGeom>
            <a:solidFill>
              <a:srgbClr val="292946"/>
            </a:solidFill>
          </p:spPr>
        </p:sp>
      </p:grpSp>
      <p:grpSp>
        <p:nvGrpSpPr>
          <p:cNvPr name="Group 44" id="44"/>
          <p:cNvGrpSpPr/>
          <p:nvPr/>
        </p:nvGrpSpPr>
        <p:grpSpPr>
          <a:xfrm rot="0">
            <a:off x="12070080" y="3547872"/>
            <a:ext cx="1024128" cy="1024128"/>
            <a:chOff x="0" y="0"/>
            <a:chExt cx="1365504" cy="1365504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1365504" cy="1365504"/>
            </a:xfrm>
            <a:custGeom>
              <a:avLst/>
              <a:gdLst/>
              <a:ahLst/>
              <a:cxnLst/>
              <a:rect r="r" b="b" t="t" l="l"/>
              <a:pathLst>
                <a:path h="1365504" w="1365504">
                  <a:moveTo>
                    <a:pt x="0" y="682752"/>
                  </a:moveTo>
                  <a:cubicBezTo>
                    <a:pt x="0" y="305689"/>
                    <a:pt x="305689" y="0"/>
                    <a:pt x="682752" y="0"/>
                  </a:cubicBezTo>
                  <a:cubicBezTo>
                    <a:pt x="1059815" y="0"/>
                    <a:pt x="1365504" y="305689"/>
                    <a:pt x="1365504" y="682752"/>
                  </a:cubicBezTo>
                  <a:cubicBezTo>
                    <a:pt x="1365504" y="1059815"/>
                    <a:pt x="1059815" y="1365504"/>
                    <a:pt x="682752" y="1365504"/>
                  </a:cubicBezTo>
                  <a:cubicBezTo>
                    <a:pt x="305689" y="1365504"/>
                    <a:pt x="0" y="1059815"/>
                    <a:pt x="0" y="682752"/>
                  </a:cubicBezTo>
                  <a:close/>
                </a:path>
              </a:pathLst>
            </a:custGeom>
            <a:solidFill>
              <a:srgbClr val="2B2B4C"/>
            </a:solidFill>
          </p:spPr>
        </p:sp>
      </p:grpSp>
      <p:grpSp>
        <p:nvGrpSpPr>
          <p:cNvPr name="Group 46" id="46"/>
          <p:cNvGrpSpPr/>
          <p:nvPr/>
        </p:nvGrpSpPr>
        <p:grpSpPr>
          <a:xfrm rot="0">
            <a:off x="12326112" y="3803904"/>
            <a:ext cx="512064" cy="512064"/>
            <a:chOff x="0" y="0"/>
            <a:chExt cx="682752" cy="682752"/>
          </a:xfrm>
        </p:grpSpPr>
        <p:sp>
          <p:nvSpPr>
            <p:cNvPr name="Freeform 47" id="47" descr="preencoded.png"/>
            <p:cNvSpPr/>
            <p:nvPr/>
          </p:nvSpPr>
          <p:spPr>
            <a:xfrm flipH="false" flipV="false" rot="0">
              <a:off x="0" y="0"/>
              <a:ext cx="682752" cy="682752"/>
            </a:xfrm>
            <a:custGeom>
              <a:avLst/>
              <a:gdLst/>
              <a:ahLst/>
              <a:cxnLst/>
              <a:rect r="r" b="b" t="t" l="l"/>
              <a:pathLst>
                <a:path h="682752" w="682752">
                  <a:moveTo>
                    <a:pt x="0" y="0"/>
                  </a:moveTo>
                  <a:lnTo>
                    <a:pt x="682752" y="0"/>
                  </a:lnTo>
                  <a:lnTo>
                    <a:pt x="682752" y="682752"/>
                  </a:lnTo>
                  <a:lnTo>
                    <a:pt x="0" y="6827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  <p:grpSp>
        <p:nvGrpSpPr>
          <p:cNvPr name="Group 48" id="48"/>
          <p:cNvGrpSpPr/>
          <p:nvPr/>
        </p:nvGrpSpPr>
        <p:grpSpPr>
          <a:xfrm rot="0">
            <a:off x="13313664" y="3547872"/>
            <a:ext cx="3657600" cy="1024128"/>
            <a:chOff x="0" y="0"/>
            <a:chExt cx="4876800" cy="1365504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4876800" cy="1365504"/>
            </a:xfrm>
            <a:custGeom>
              <a:avLst/>
              <a:gdLst/>
              <a:ahLst/>
              <a:cxnLst/>
              <a:rect r="r" b="b" t="t" l="l"/>
              <a:pathLst>
                <a:path h="1365504" w="4876800">
                  <a:moveTo>
                    <a:pt x="0" y="0"/>
                  </a:moveTo>
                  <a:lnTo>
                    <a:pt x="4876800" y="0"/>
                  </a:lnTo>
                  <a:lnTo>
                    <a:pt x="4876800" y="1365504"/>
                  </a:lnTo>
                  <a:lnTo>
                    <a:pt x="0" y="136550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9589" r="0" b="-19589"/>
              </a:stretch>
            </a:blipFill>
          </p:spPr>
        </p:sp>
        <p:sp>
          <p:nvSpPr>
            <p:cNvPr name="TextBox 50" id="50"/>
            <p:cNvSpPr txBox="true"/>
            <p:nvPr/>
          </p:nvSpPr>
          <p:spPr>
            <a:xfrm>
              <a:off x="0" y="-28575"/>
              <a:ext cx="4876800" cy="139407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600"/>
                </a:lnSpc>
              </a:pPr>
              <a:r>
                <a:rPr lang="en-US" sz="3000" b="true">
                  <a:solidFill>
                    <a:srgbClr val="F7F2EB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Fique de olho</a:t>
              </a:r>
            </a:p>
          </p:txBody>
        </p:sp>
      </p:grpSp>
      <p:sp>
        <p:nvSpPr>
          <p:cNvPr name="TextBox 51" id="51"/>
          <p:cNvSpPr txBox="true"/>
          <p:nvPr/>
        </p:nvSpPr>
        <p:spPr>
          <a:xfrm rot="0">
            <a:off x="12070080" y="4807458"/>
            <a:ext cx="4937760" cy="2983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98"/>
              </a:lnSpc>
            </a:pPr>
            <a:r>
              <a:rPr lang="en-US" sz="2300">
                <a:solidFill>
                  <a:srgbClr val="A0A0BE"/>
                </a:solidFill>
                <a:latin typeface="Calibri (MS)"/>
                <a:ea typeface="Calibri (MS)"/>
                <a:cs typeface="Calibri (MS)"/>
                <a:sym typeface="Calibri (MS)"/>
              </a:rPr>
              <a:t>Desde 2026, quem ganha até R$ 5.000 por mês ficou isento do Imposto de Renda — mas ainda pode precisar declarar.</a:t>
            </a:r>
          </a:p>
          <a:p>
            <a:pPr algn="l">
              <a:lnSpc>
                <a:spcPts val="2898"/>
              </a:lnSpc>
            </a:pPr>
          </a:p>
          <a:p>
            <a:pPr algn="l">
              <a:lnSpc>
                <a:spcPts val="2898"/>
              </a:lnSpc>
            </a:pPr>
            <a:r>
              <a:rPr lang="en-US" sz="2300">
                <a:solidFill>
                  <a:srgbClr val="A0A0BE"/>
                </a:solidFill>
                <a:latin typeface="Calibri (MS)"/>
                <a:ea typeface="Calibri (MS)"/>
                <a:cs typeface="Calibri (MS)"/>
                <a:sym typeface="Calibri (MS)"/>
              </a:rPr>
              <a:t>As regras e os prazos mudam todo ano: confira no site da Receita Federal.</a:t>
            </a:r>
          </a:p>
        </p:txBody>
      </p:sp>
      <p:grpSp>
        <p:nvGrpSpPr>
          <p:cNvPr name="Group 52" id="52"/>
          <p:cNvGrpSpPr/>
          <p:nvPr/>
        </p:nvGrpSpPr>
        <p:grpSpPr>
          <a:xfrm rot="0">
            <a:off x="12070080" y="8522208"/>
            <a:ext cx="292608" cy="292608"/>
            <a:chOff x="0" y="0"/>
            <a:chExt cx="390144" cy="390144"/>
          </a:xfrm>
        </p:grpSpPr>
        <p:sp>
          <p:nvSpPr>
            <p:cNvPr name="Freeform 53" id="53" descr="preencoded.png"/>
            <p:cNvSpPr/>
            <p:nvPr/>
          </p:nvSpPr>
          <p:spPr>
            <a:xfrm flipH="false" flipV="false" rot="0">
              <a:off x="0" y="0"/>
              <a:ext cx="390144" cy="390144"/>
            </a:xfrm>
            <a:custGeom>
              <a:avLst/>
              <a:gdLst/>
              <a:ahLst/>
              <a:cxnLst/>
              <a:rect r="r" b="b" t="t" l="l"/>
              <a:pathLst>
                <a:path h="390144" w="390144">
                  <a:moveTo>
                    <a:pt x="0" y="0"/>
                  </a:moveTo>
                  <a:lnTo>
                    <a:pt x="390144" y="0"/>
                  </a:lnTo>
                  <a:lnTo>
                    <a:pt x="390144" y="390144"/>
                  </a:lnTo>
                  <a:lnTo>
                    <a:pt x="0" y="3901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</p:grpSp>
      <p:grpSp>
        <p:nvGrpSpPr>
          <p:cNvPr name="Group 54" id="54"/>
          <p:cNvGrpSpPr/>
          <p:nvPr/>
        </p:nvGrpSpPr>
        <p:grpSpPr>
          <a:xfrm rot="0">
            <a:off x="12508992" y="8412480"/>
            <a:ext cx="4572000" cy="548640"/>
            <a:chOff x="0" y="0"/>
            <a:chExt cx="6096000" cy="731520"/>
          </a:xfrm>
        </p:grpSpPr>
        <p:sp>
          <p:nvSpPr>
            <p:cNvPr name="Freeform 55" id="55"/>
            <p:cNvSpPr/>
            <p:nvPr/>
          </p:nvSpPr>
          <p:spPr>
            <a:xfrm flipH="false" flipV="false" rot="0">
              <a:off x="0" y="0"/>
              <a:ext cx="6096000" cy="731520"/>
            </a:xfrm>
            <a:custGeom>
              <a:avLst/>
              <a:gdLst/>
              <a:ahLst/>
              <a:cxnLst/>
              <a:rect r="r" b="b" t="t" l="l"/>
              <a:pathLst>
                <a:path h="731520" w="6096000">
                  <a:moveTo>
                    <a:pt x="0" y="0"/>
                  </a:moveTo>
                  <a:lnTo>
                    <a:pt x="6096000" y="0"/>
                  </a:lnTo>
                  <a:lnTo>
                    <a:pt x="609600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12375" r="0" b="-112375"/>
              </a:stretch>
            </a:blipFill>
          </p:spPr>
        </p:sp>
        <p:sp>
          <p:nvSpPr>
            <p:cNvPr name="TextBox 56" id="56"/>
            <p:cNvSpPr txBox="true"/>
            <p:nvPr/>
          </p:nvSpPr>
          <p:spPr>
            <a:xfrm>
              <a:off x="0" y="-47625"/>
              <a:ext cx="6096000" cy="77914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640"/>
                </a:lnSpc>
              </a:pPr>
              <a:r>
                <a:rPr lang="en-US" b="true" sz="2200" u="sng">
                  <a:solidFill>
                    <a:srgbClr val="E4BE78"/>
                  </a:solidFill>
                  <a:latin typeface="Calibri (MS) Bold"/>
                  <a:ea typeface="Calibri (MS) Bold"/>
                  <a:cs typeface="Calibri (MS) Bold"/>
                  <a:sym typeface="Calibri (MS) Bold"/>
                  <a:hlinkClick r:id="rId10" tooltip="https://www.gov.br/receitafederal/pt-br/assuntos/meu-imposto-de-renda"/>
                </a:rPr>
                <a:t>gov.br/receitafederal</a:t>
              </a:r>
            </a:p>
          </p:txBody>
        </p:sp>
      </p:grp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616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05840" y="9290304"/>
            <a:ext cx="1280160" cy="548640"/>
            <a:chOff x="0" y="0"/>
            <a:chExt cx="1706880" cy="7315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06880" cy="731520"/>
            </a:xfrm>
            <a:custGeom>
              <a:avLst/>
              <a:gdLst/>
              <a:ahLst/>
              <a:cxnLst/>
              <a:rect r="r" b="b" t="t" l="l"/>
              <a:pathLst>
                <a:path h="731520" w="1706880">
                  <a:moveTo>
                    <a:pt x="0" y="0"/>
                  </a:moveTo>
                  <a:lnTo>
                    <a:pt x="1706880" y="0"/>
                  </a:lnTo>
                  <a:lnTo>
                    <a:pt x="170688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4987" t="0" r="-4987" b="0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706880" cy="76962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280"/>
                </a:lnSpc>
              </a:pPr>
              <a:r>
                <a:rPr lang="en-US" sz="1900">
                  <a:solidFill>
                    <a:srgbClr val="A0A0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32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05840" y="603504"/>
            <a:ext cx="16459200" cy="548640"/>
            <a:chOff x="0" y="0"/>
            <a:chExt cx="21945600" cy="73152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1945600" cy="731520"/>
            </a:xfrm>
            <a:custGeom>
              <a:avLst/>
              <a:gdLst/>
              <a:ahLst/>
              <a:cxnLst/>
              <a:rect r="r" b="b" t="t" l="l"/>
              <a:pathLst>
                <a:path h="731520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534551" r="0" b="-534551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21945600" cy="77914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640"/>
                </a:lnSpc>
              </a:pPr>
              <a:r>
                <a:rPr lang="en-US" b="true" sz="2200" spc="399">
                  <a:solidFill>
                    <a:srgbClr val="E4BE7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MÓDULO 6 · SEGUROS &amp; PROTEÇÃO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05840" y="1353312"/>
            <a:ext cx="1170432" cy="1170432"/>
            <a:chOff x="0" y="0"/>
            <a:chExt cx="1560576" cy="156057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560576" cy="1560576"/>
            </a:xfrm>
            <a:custGeom>
              <a:avLst/>
              <a:gdLst/>
              <a:ahLst/>
              <a:cxnLst/>
              <a:rect r="r" b="b" t="t" l="l"/>
              <a:pathLst>
                <a:path h="1560576" w="1560576">
                  <a:moveTo>
                    <a:pt x="0" y="780288"/>
                  </a:moveTo>
                  <a:cubicBezTo>
                    <a:pt x="0" y="349377"/>
                    <a:pt x="349377" y="0"/>
                    <a:pt x="780288" y="0"/>
                  </a:cubicBezTo>
                  <a:cubicBezTo>
                    <a:pt x="1211199" y="0"/>
                    <a:pt x="1560576" y="349377"/>
                    <a:pt x="1560576" y="780288"/>
                  </a:cubicBezTo>
                  <a:cubicBezTo>
                    <a:pt x="1560576" y="1211199"/>
                    <a:pt x="1211199" y="1560576"/>
                    <a:pt x="780288" y="1560576"/>
                  </a:cubicBezTo>
                  <a:cubicBezTo>
                    <a:pt x="349377" y="1560576"/>
                    <a:pt x="0" y="1211199"/>
                    <a:pt x="0" y="780288"/>
                  </a:cubicBezTo>
                  <a:close/>
                </a:path>
              </a:pathLst>
            </a:custGeom>
            <a:solidFill>
              <a:srgbClr val="2B2B4C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298448" y="1645920"/>
            <a:ext cx="585216" cy="585216"/>
            <a:chOff x="0" y="0"/>
            <a:chExt cx="780288" cy="780288"/>
          </a:xfrm>
        </p:grpSpPr>
        <p:sp>
          <p:nvSpPr>
            <p:cNvPr name="Freeform 11" id="11" descr="preencoded.png"/>
            <p:cNvSpPr/>
            <p:nvPr/>
          </p:nvSpPr>
          <p:spPr>
            <a:xfrm flipH="false" flipV="false" rot="0">
              <a:off x="0" y="0"/>
              <a:ext cx="780288" cy="780288"/>
            </a:xfrm>
            <a:custGeom>
              <a:avLst/>
              <a:gdLst/>
              <a:ahLst/>
              <a:cxnLst/>
              <a:rect r="r" b="b" t="t" l="l"/>
              <a:pathLst>
                <a:path h="780288" w="780288">
                  <a:moveTo>
                    <a:pt x="0" y="0"/>
                  </a:moveTo>
                  <a:lnTo>
                    <a:pt x="780288" y="0"/>
                  </a:lnTo>
                  <a:lnTo>
                    <a:pt x="780288" y="780288"/>
                  </a:lnTo>
                  <a:lnTo>
                    <a:pt x="0" y="7802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2450592" y="1280160"/>
            <a:ext cx="14813280" cy="1353312"/>
            <a:chOff x="0" y="0"/>
            <a:chExt cx="19751040" cy="180441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9751039" cy="1804416"/>
            </a:xfrm>
            <a:custGeom>
              <a:avLst/>
              <a:gdLst/>
              <a:ahLst/>
              <a:cxnLst/>
              <a:rect r="r" b="b" t="t" l="l"/>
              <a:pathLst>
                <a:path h="1804416" w="19751039">
                  <a:moveTo>
                    <a:pt x="0" y="0"/>
                  </a:moveTo>
                  <a:lnTo>
                    <a:pt x="19751039" y="0"/>
                  </a:lnTo>
                  <a:lnTo>
                    <a:pt x="19751039" y="1804416"/>
                  </a:lnTo>
                  <a:lnTo>
                    <a:pt x="0" y="180441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63282" r="0" b="-163282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19050"/>
              <a:ext cx="19751040" cy="182346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927"/>
                </a:lnSpc>
              </a:pPr>
              <a:r>
                <a:rPr lang="en-US" sz="5200" b="true">
                  <a:solidFill>
                    <a:srgbClr val="F7F2EB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Seguros: o básico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005840" y="3035808"/>
            <a:ext cx="16276320" cy="1353312"/>
            <a:chOff x="0" y="0"/>
            <a:chExt cx="21701760" cy="1804416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1701759" cy="1804416"/>
            </a:xfrm>
            <a:custGeom>
              <a:avLst/>
              <a:gdLst/>
              <a:ahLst/>
              <a:cxnLst/>
              <a:rect r="r" b="b" t="t" l="l"/>
              <a:pathLst>
                <a:path h="1804416" w="21701759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21457920" y="0"/>
                  </a:lnTo>
                  <a:cubicBezTo>
                    <a:pt x="21592539" y="0"/>
                    <a:pt x="21701759" y="109220"/>
                    <a:pt x="21701759" y="243840"/>
                  </a:cubicBezTo>
                  <a:lnTo>
                    <a:pt x="21701759" y="1560576"/>
                  </a:lnTo>
                  <a:cubicBezTo>
                    <a:pt x="21701759" y="1695196"/>
                    <a:pt x="21592539" y="1804416"/>
                    <a:pt x="21457920" y="1804416"/>
                  </a:cubicBezTo>
                  <a:lnTo>
                    <a:pt x="243840" y="1804416"/>
                  </a:lnTo>
                  <a:cubicBezTo>
                    <a:pt x="109220" y="1804416"/>
                    <a:pt x="0" y="1695196"/>
                    <a:pt x="0" y="1560576"/>
                  </a:cubicBezTo>
                  <a:close/>
                </a:path>
              </a:pathLst>
            </a:custGeom>
            <a:solidFill>
              <a:srgbClr val="292946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554480" y="3182112"/>
            <a:ext cx="15179040" cy="1060704"/>
            <a:chOff x="0" y="0"/>
            <a:chExt cx="20238720" cy="1414272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0238720" cy="1414272"/>
            </a:xfrm>
            <a:custGeom>
              <a:avLst/>
              <a:gdLst/>
              <a:ahLst/>
              <a:cxnLst/>
              <a:rect r="r" b="b" t="t" l="l"/>
              <a:pathLst>
                <a:path h="1414272" w="20238720">
                  <a:moveTo>
                    <a:pt x="0" y="0"/>
                  </a:moveTo>
                  <a:lnTo>
                    <a:pt x="20238720" y="0"/>
                  </a:lnTo>
                  <a:lnTo>
                    <a:pt x="20238720" y="1414272"/>
                  </a:lnTo>
                  <a:lnTo>
                    <a:pt x="0" y="141427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28837" r="0" b="-228837"/>
              </a:stretch>
            </a:blip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47625"/>
              <a:ext cx="20238720" cy="1461897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359"/>
                </a:lnSpc>
              </a:pPr>
              <a:r>
                <a:rPr lang="en-US" sz="2799" b="true">
                  <a:solidFill>
                    <a:srgbClr val="EFD49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Seguro = </a:t>
              </a:r>
              <a:r>
                <a:rPr lang="en-US" sz="2799">
                  <a:solidFill>
                    <a:srgbClr val="F1ECE4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você paga um valor pequeno e previsível para a seguradora assumir um prejuízo grande e imprevisível.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005840" y="4681728"/>
            <a:ext cx="5157216" cy="1353312"/>
            <a:chOff x="0" y="0"/>
            <a:chExt cx="6876288" cy="1804416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6876288" cy="1804416"/>
            </a:xfrm>
            <a:custGeom>
              <a:avLst/>
              <a:gdLst/>
              <a:ahLst/>
              <a:cxnLst/>
              <a:rect r="r" b="b" t="t" l="l"/>
              <a:pathLst>
                <a:path h="1804416" w="6876288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6632448" y="0"/>
                  </a:lnTo>
                  <a:cubicBezTo>
                    <a:pt x="6767068" y="0"/>
                    <a:pt x="6876288" y="109220"/>
                    <a:pt x="6876288" y="243840"/>
                  </a:cubicBezTo>
                  <a:lnTo>
                    <a:pt x="6876288" y="1560576"/>
                  </a:lnTo>
                  <a:cubicBezTo>
                    <a:pt x="6876288" y="1695196"/>
                    <a:pt x="6767068" y="1804416"/>
                    <a:pt x="6632448" y="1804416"/>
                  </a:cubicBezTo>
                  <a:lnTo>
                    <a:pt x="243840" y="1804416"/>
                  </a:lnTo>
                  <a:cubicBezTo>
                    <a:pt x="109220" y="1804416"/>
                    <a:pt x="0" y="1695196"/>
                    <a:pt x="0" y="1560576"/>
                  </a:cubicBezTo>
                  <a:close/>
                </a:path>
              </a:pathLst>
            </a:custGeom>
            <a:solidFill>
              <a:srgbClr val="20203A"/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1335024" y="4864608"/>
            <a:ext cx="4572000" cy="512064"/>
            <a:chOff x="0" y="0"/>
            <a:chExt cx="6096000" cy="682752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6096000" cy="682752"/>
            </a:xfrm>
            <a:custGeom>
              <a:avLst/>
              <a:gdLst/>
              <a:ahLst/>
              <a:cxnLst/>
              <a:rect r="r" b="b" t="t" l="l"/>
              <a:pathLst>
                <a:path h="682752" w="6096000">
                  <a:moveTo>
                    <a:pt x="0" y="0"/>
                  </a:moveTo>
                  <a:lnTo>
                    <a:pt x="6096000" y="0"/>
                  </a:lnTo>
                  <a:lnTo>
                    <a:pt x="6096000" y="682752"/>
                  </a:lnTo>
                  <a:lnTo>
                    <a:pt x="0" y="68275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23973" r="0" b="-123973"/>
              </a:stretch>
            </a:blip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28575"/>
              <a:ext cx="6096000" cy="711327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240"/>
                </a:lnSpc>
              </a:pPr>
              <a:r>
                <a:rPr lang="en-US" sz="2700" b="true">
                  <a:solidFill>
                    <a:srgbClr val="E4BE78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Prêmio</a:t>
              </a: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1335024" y="5338572"/>
            <a:ext cx="4572000" cy="6233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69"/>
              </a:lnSpc>
            </a:pPr>
            <a:r>
              <a:rPr lang="en-US" sz="2100">
                <a:solidFill>
                  <a:srgbClr val="A0A0BE"/>
                </a:solidFill>
                <a:latin typeface="Calibri (MS)"/>
                <a:ea typeface="Calibri (MS)"/>
                <a:cs typeface="Calibri (MS)"/>
                <a:sym typeface="Calibri (MS)"/>
              </a:rPr>
              <a:t>o valor que você paga pelo seguro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6492240" y="4681728"/>
            <a:ext cx="5157216" cy="1353312"/>
            <a:chOff x="0" y="0"/>
            <a:chExt cx="6876288" cy="1804416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6876288" cy="1804416"/>
            </a:xfrm>
            <a:custGeom>
              <a:avLst/>
              <a:gdLst/>
              <a:ahLst/>
              <a:cxnLst/>
              <a:rect r="r" b="b" t="t" l="l"/>
              <a:pathLst>
                <a:path h="1804416" w="6876288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6632448" y="0"/>
                  </a:lnTo>
                  <a:cubicBezTo>
                    <a:pt x="6767068" y="0"/>
                    <a:pt x="6876288" y="109220"/>
                    <a:pt x="6876288" y="243840"/>
                  </a:cubicBezTo>
                  <a:lnTo>
                    <a:pt x="6876288" y="1560576"/>
                  </a:lnTo>
                  <a:cubicBezTo>
                    <a:pt x="6876288" y="1695196"/>
                    <a:pt x="6767068" y="1804416"/>
                    <a:pt x="6632448" y="1804416"/>
                  </a:cubicBezTo>
                  <a:lnTo>
                    <a:pt x="243840" y="1804416"/>
                  </a:lnTo>
                  <a:cubicBezTo>
                    <a:pt x="109220" y="1804416"/>
                    <a:pt x="0" y="1695196"/>
                    <a:pt x="0" y="1560576"/>
                  </a:cubicBezTo>
                  <a:close/>
                </a:path>
              </a:pathLst>
            </a:custGeom>
            <a:solidFill>
              <a:srgbClr val="20203A"/>
            </a:solid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6821424" y="4864608"/>
            <a:ext cx="4572000" cy="512064"/>
            <a:chOff x="0" y="0"/>
            <a:chExt cx="6096000" cy="682752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6096000" cy="682752"/>
            </a:xfrm>
            <a:custGeom>
              <a:avLst/>
              <a:gdLst/>
              <a:ahLst/>
              <a:cxnLst/>
              <a:rect r="r" b="b" t="t" l="l"/>
              <a:pathLst>
                <a:path h="682752" w="6096000">
                  <a:moveTo>
                    <a:pt x="0" y="0"/>
                  </a:moveTo>
                  <a:lnTo>
                    <a:pt x="6096000" y="0"/>
                  </a:lnTo>
                  <a:lnTo>
                    <a:pt x="6096000" y="682752"/>
                  </a:lnTo>
                  <a:lnTo>
                    <a:pt x="0" y="68275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23973" r="0" b="-123973"/>
              </a:stretch>
            </a:blipFill>
          </p:spPr>
        </p:sp>
        <p:sp>
          <p:nvSpPr>
            <p:cNvPr name="TextBox 30" id="30"/>
            <p:cNvSpPr txBox="true"/>
            <p:nvPr/>
          </p:nvSpPr>
          <p:spPr>
            <a:xfrm>
              <a:off x="0" y="-28575"/>
              <a:ext cx="6096000" cy="711327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240"/>
                </a:lnSpc>
              </a:pPr>
              <a:r>
                <a:rPr lang="en-US" sz="2700" b="true">
                  <a:solidFill>
                    <a:srgbClr val="E4BE78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Franquia</a:t>
              </a:r>
            </a:p>
          </p:txBody>
        </p:sp>
      </p:grpSp>
      <p:sp>
        <p:nvSpPr>
          <p:cNvPr name="TextBox 31" id="31"/>
          <p:cNvSpPr txBox="true"/>
          <p:nvPr/>
        </p:nvSpPr>
        <p:spPr>
          <a:xfrm rot="0">
            <a:off x="6821424" y="5338572"/>
            <a:ext cx="4572000" cy="6233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69"/>
              </a:lnSpc>
            </a:pPr>
            <a:r>
              <a:rPr lang="en-US" sz="2100">
                <a:solidFill>
                  <a:srgbClr val="A0A0BE"/>
                </a:solidFill>
                <a:latin typeface="Calibri (MS)"/>
                <a:ea typeface="Calibri (MS)"/>
                <a:cs typeface="Calibri (MS)"/>
                <a:sym typeface="Calibri (MS)"/>
              </a:rPr>
              <a:t>a parte que fica por sua conta no conserto</a:t>
            </a:r>
          </a:p>
        </p:txBody>
      </p:sp>
      <p:grpSp>
        <p:nvGrpSpPr>
          <p:cNvPr name="Group 32" id="32"/>
          <p:cNvGrpSpPr/>
          <p:nvPr/>
        </p:nvGrpSpPr>
        <p:grpSpPr>
          <a:xfrm rot="0">
            <a:off x="11978640" y="4681728"/>
            <a:ext cx="5157216" cy="1353312"/>
            <a:chOff x="0" y="0"/>
            <a:chExt cx="6876288" cy="1804416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6876288" cy="1804416"/>
            </a:xfrm>
            <a:custGeom>
              <a:avLst/>
              <a:gdLst/>
              <a:ahLst/>
              <a:cxnLst/>
              <a:rect r="r" b="b" t="t" l="l"/>
              <a:pathLst>
                <a:path h="1804416" w="6876288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6632448" y="0"/>
                  </a:lnTo>
                  <a:cubicBezTo>
                    <a:pt x="6767068" y="0"/>
                    <a:pt x="6876288" y="109220"/>
                    <a:pt x="6876288" y="243840"/>
                  </a:cubicBezTo>
                  <a:lnTo>
                    <a:pt x="6876288" y="1560576"/>
                  </a:lnTo>
                  <a:cubicBezTo>
                    <a:pt x="6876288" y="1695196"/>
                    <a:pt x="6767068" y="1804416"/>
                    <a:pt x="6632448" y="1804416"/>
                  </a:cubicBezTo>
                  <a:lnTo>
                    <a:pt x="243840" y="1804416"/>
                  </a:lnTo>
                  <a:cubicBezTo>
                    <a:pt x="109220" y="1804416"/>
                    <a:pt x="0" y="1695196"/>
                    <a:pt x="0" y="1560576"/>
                  </a:cubicBezTo>
                  <a:close/>
                </a:path>
              </a:pathLst>
            </a:custGeom>
            <a:solidFill>
              <a:srgbClr val="20203A"/>
            </a:solidFill>
          </p:spPr>
        </p:sp>
      </p:grpSp>
      <p:grpSp>
        <p:nvGrpSpPr>
          <p:cNvPr name="Group 34" id="34"/>
          <p:cNvGrpSpPr/>
          <p:nvPr/>
        </p:nvGrpSpPr>
        <p:grpSpPr>
          <a:xfrm rot="0">
            <a:off x="12307824" y="4864608"/>
            <a:ext cx="4572000" cy="512064"/>
            <a:chOff x="0" y="0"/>
            <a:chExt cx="6096000" cy="682752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6096000" cy="682752"/>
            </a:xfrm>
            <a:custGeom>
              <a:avLst/>
              <a:gdLst/>
              <a:ahLst/>
              <a:cxnLst/>
              <a:rect r="r" b="b" t="t" l="l"/>
              <a:pathLst>
                <a:path h="682752" w="6096000">
                  <a:moveTo>
                    <a:pt x="0" y="0"/>
                  </a:moveTo>
                  <a:lnTo>
                    <a:pt x="6096000" y="0"/>
                  </a:lnTo>
                  <a:lnTo>
                    <a:pt x="6096000" y="682752"/>
                  </a:lnTo>
                  <a:lnTo>
                    <a:pt x="0" y="68275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23973" r="0" b="-123973"/>
              </a:stretch>
            </a:blipFill>
          </p:spPr>
        </p:sp>
        <p:sp>
          <p:nvSpPr>
            <p:cNvPr name="TextBox 36" id="36"/>
            <p:cNvSpPr txBox="true"/>
            <p:nvPr/>
          </p:nvSpPr>
          <p:spPr>
            <a:xfrm>
              <a:off x="0" y="-28575"/>
              <a:ext cx="6096000" cy="711327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240"/>
                </a:lnSpc>
              </a:pPr>
              <a:r>
                <a:rPr lang="en-US" sz="2700" b="true">
                  <a:solidFill>
                    <a:srgbClr val="E4BE78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Sinistro</a:t>
              </a:r>
            </a:p>
          </p:txBody>
        </p:sp>
      </p:grpSp>
      <p:sp>
        <p:nvSpPr>
          <p:cNvPr name="TextBox 37" id="37"/>
          <p:cNvSpPr txBox="true"/>
          <p:nvPr/>
        </p:nvSpPr>
        <p:spPr>
          <a:xfrm rot="0">
            <a:off x="12307824" y="5338572"/>
            <a:ext cx="4572000" cy="6233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69"/>
              </a:lnSpc>
            </a:pPr>
            <a:r>
              <a:rPr lang="en-US" sz="2100">
                <a:solidFill>
                  <a:srgbClr val="A0A0BE"/>
                </a:solidFill>
                <a:latin typeface="Calibri (MS)"/>
                <a:ea typeface="Calibri (MS)"/>
                <a:cs typeface="Calibri (MS)"/>
                <a:sym typeface="Calibri (MS)"/>
              </a:rPr>
              <a:t>o evento de perda (o acidente, o roubo)</a:t>
            </a:r>
          </a:p>
        </p:txBody>
      </p:sp>
      <p:grpSp>
        <p:nvGrpSpPr>
          <p:cNvPr name="Group 38" id="38"/>
          <p:cNvGrpSpPr/>
          <p:nvPr/>
        </p:nvGrpSpPr>
        <p:grpSpPr>
          <a:xfrm rot="0">
            <a:off x="1005840" y="6254496"/>
            <a:ext cx="5157216" cy="1353312"/>
            <a:chOff x="0" y="0"/>
            <a:chExt cx="6876288" cy="1804416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6876288" cy="1804416"/>
            </a:xfrm>
            <a:custGeom>
              <a:avLst/>
              <a:gdLst/>
              <a:ahLst/>
              <a:cxnLst/>
              <a:rect r="r" b="b" t="t" l="l"/>
              <a:pathLst>
                <a:path h="1804416" w="6876288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6632448" y="0"/>
                  </a:lnTo>
                  <a:cubicBezTo>
                    <a:pt x="6767068" y="0"/>
                    <a:pt x="6876288" y="109220"/>
                    <a:pt x="6876288" y="243840"/>
                  </a:cubicBezTo>
                  <a:lnTo>
                    <a:pt x="6876288" y="1560576"/>
                  </a:lnTo>
                  <a:cubicBezTo>
                    <a:pt x="6876288" y="1695196"/>
                    <a:pt x="6767068" y="1804416"/>
                    <a:pt x="6632448" y="1804416"/>
                  </a:cubicBezTo>
                  <a:lnTo>
                    <a:pt x="243840" y="1804416"/>
                  </a:lnTo>
                  <a:cubicBezTo>
                    <a:pt x="109220" y="1804416"/>
                    <a:pt x="0" y="1695196"/>
                    <a:pt x="0" y="1560576"/>
                  </a:cubicBezTo>
                  <a:close/>
                </a:path>
              </a:pathLst>
            </a:custGeom>
            <a:solidFill>
              <a:srgbClr val="20203A"/>
            </a:solidFill>
          </p:spPr>
        </p:sp>
      </p:grpSp>
      <p:grpSp>
        <p:nvGrpSpPr>
          <p:cNvPr name="Group 40" id="40"/>
          <p:cNvGrpSpPr/>
          <p:nvPr/>
        </p:nvGrpSpPr>
        <p:grpSpPr>
          <a:xfrm rot="0">
            <a:off x="1335024" y="6437376"/>
            <a:ext cx="4572000" cy="512064"/>
            <a:chOff x="0" y="0"/>
            <a:chExt cx="6096000" cy="682752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6096000" cy="682752"/>
            </a:xfrm>
            <a:custGeom>
              <a:avLst/>
              <a:gdLst/>
              <a:ahLst/>
              <a:cxnLst/>
              <a:rect r="r" b="b" t="t" l="l"/>
              <a:pathLst>
                <a:path h="682752" w="6096000">
                  <a:moveTo>
                    <a:pt x="0" y="0"/>
                  </a:moveTo>
                  <a:lnTo>
                    <a:pt x="6096000" y="0"/>
                  </a:lnTo>
                  <a:lnTo>
                    <a:pt x="6096000" y="682752"/>
                  </a:lnTo>
                  <a:lnTo>
                    <a:pt x="0" y="68275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23973" r="0" b="-123973"/>
              </a:stretch>
            </a:blipFill>
          </p:spPr>
        </p:sp>
        <p:sp>
          <p:nvSpPr>
            <p:cNvPr name="TextBox 42" id="42"/>
            <p:cNvSpPr txBox="true"/>
            <p:nvPr/>
          </p:nvSpPr>
          <p:spPr>
            <a:xfrm>
              <a:off x="0" y="-28575"/>
              <a:ext cx="6096000" cy="711327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240"/>
                </a:lnSpc>
              </a:pPr>
              <a:r>
                <a:rPr lang="en-US" sz="2700" b="true">
                  <a:solidFill>
                    <a:srgbClr val="E4BE78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Indenização</a:t>
              </a:r>
            </a:p>
          </p:txBody>
        </p:sp>
      </p:grpSp>
      <p:sp>
        <p:nvSpPr>
          <p:cNvPr name="TextBox 43" id="43"/>
          <p:cNvSpPr txBox="true"/>
          <p:nvPr/>
        </p:nvSpPr>
        <p:spPr>
          <a:xfrm rot="0">
            <a:off x="1335024" y="6911340"/>
            <a:ext cx="4572000" cy="6233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69"/>
              </a:lnSpc>
            </a:pPr>
            <a:r>
              <a:rPr lang="en-US" sz="2100">
                <a:solidFill>
                  <a:srgbClr val="A0A0BE"/>
                </a:solidFill>
                <a:latin typeface="Calibri (MS)"/>
                <a:ea typeface="Calibri (MS)"/>
                <a:cs typeface="Calibri (MS)"/>
                <a:sym typeface="Calibri (MS)"/>
              </a:rPr>
              <a:t>o valor que a seguradora paga a você</a:t>
            </a:r>
          </a:p>
        </p:txBody>
      </p:sp>
      <p:grpSp>
        <p:nvGrpSpPr>
          <p:cNvPr name="Group 44" id="44"/>
          <p:cNvGrpSpPr/>
          <p:nvPr/>
        </p:nvGrpSpPr>
        <p:grpSpPr>
          <a:xfrm rot="0">
            <a:off x="6492240" y="6254496"/>
            <a:ext cx="5157216" cy="1353312"/>
            <a:chOff x="0" y="0"/>
            <a:chExt cx="6876288" cy="1804416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6876288" cy="1804416"/>
            </a:xfrm>
            <a:custGeom>
              <a:avLst/>
              <a:gdLst/>
              <a:ahLst/>
              <a:cxnLst/>
              <a:rect r="r" b="b" t="t" l="l"/>
              <a:pathLst>
                <a:path h="1804416" w="6876288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6632448" y="0"/>
                  </a:lnTo>
                  <a:cubicBezTo>
                    <a:pt x="6767068" y="0"/>
                    <a:pt x="6876288" y="109220"/>
                    <a:pt x="6876288" y="243840"/>
                  </a:cubicBezTo>
                  <a:lnTo>
                    <a:pt x="6876288" y="1560576"/>
                  </a:lnTo>
                  <a:cubicBezTo>
                    <a:pt x="6876288" y="1695196"/>
                    <a:pt x="6767068" y="1804416"/>
                    <a:pt x="6632448" y="1804416"/>
                  </a:cubicBezTo>
                  <a:lnTo>
                    <a:pt x="243840" y="1804416"/>
                  </a:lnTo>
                  <a:cubicBezTo>
                    <a:pt x="109220" y="1804416"/>
                    <a:pt x="0" y="1695196"/>
                    <a:pt x="0" y="1560576"/>
                  </a:cubicBezTo>
                  <a:close/>
                </a:path>
              </a:pathLst>
            </a:custGeom>
            <a:solidFill>
              <a:srgbClr val="20203A"/>
            </a:solidFill>
          </p:spPr>
        </p:sp>
      </p:grpSp>
      <p:grpSp>
        <p:nvGrpSpPr>
          <p:cNvPr name="Group 46" id="46"/>
          <p:cNvGrpSpPr/>
          <p:nvPr/>
        </p:nvGrpSpPr>
        <p:grpSpPr>
          <a:xfrm rot="0">
            <a:off x="6821424" y="6437376"/>
            <a:ext cx="4572000" cy="512064"/>
            <a:chOff x="0" y="0"/>
            <a:chExt cx="6096000" cy="682752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6096000" cy="682752"/>
            </a:xfrm>
            <a:custGeom>
              <a:avLst/>
              <a:gdLst/>
              <a:ahLst/>
              <a:cxnLst/>
              <a:rect r="r" b="b" t="t" l="l"/>
              <a:pathLst>
                <a:path h="682752" w="6096000">
                  <a:moveTo>
                    <a:pt x="0" y="0"/>
                  </a:moveTo>
                  <a:lnTo>
                    <a:pt x="6096000" y="0"/>
                  </a:lnTo>
                  <a:lnTo>
                    <a:pt x="6096000" y="682752"/>
                  </a:lnTo>
                  <a:lnTo>
                    <a:pt x="0" y="68275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23973" r="0" b="-123973"/>
              </a:stretch>
            </a:blipFill>
          </p:spPr>
        </p:sp>
        <p:sp>
          <p:nvSpPr>
            <p:cNvPr name="TextBox 48" id="48"/>
            <p:cNvSpPr txBox="true"/>
            <p:nvPr/>
          </p:nvSpPr>
          <p:spPr>
            <a:xfrm>
              <a:off x="0" y="-28575"/>
              <a:ext cx="6096000" cy="711327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240"/>
                </a:lnSpc>
              </a:pPr>
              <a:r>
                <a:rPr lang="en-US" sz="2700" b="true">
                  <a:solidFill>
                    <a:srgbClr val="E4BE78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Apólice</a:t>
              </a:r>
            </a:p>
          </p:txBody>
        </p:sp>
      </p:grpSp>
      <p:sp>
        <p:nvSpPr>
          <p:cNvPr name="TextBox 49" id="49"/>
          <p:cNvSpPr txBox="true"/>
          <p:nvPr/>
        </p:nvSpPr>
        <p:spPr>
          <a:xfrm rot="0">
            <a:off x="6821424" y="6911340"/>
            <a:ext cx="4572000" cy="6233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69"/>
              </a:lnSpc>
            </a:pPr>
            <a:r>
              <a:rPr lang="en-US" sz="2100">
                <a:solidFill>
                  <a:srgbClr val="A0A0BE"/>
                </a:solidFill>
                <a:latin typeface="Calibri (MS)"/>
                <a:ea typeface="Calibri (MS)"/>
                <a:cs typeface="Calibri (MS)"/>
                <a:sym typeface="Calibri (MS)"/>
              </a:rPr>
              <a:t>o contrato do seguro</a:t>
            </a:r>
          </a:p>
        </p:txBody>
      </p:sp>
      <p:grpSp>
        <p:nvGrpSpPr>
          <p:cNvPr name="Group 50" id="50"/>
          <p:cNvGrpSpPr/>
          <p:nvPr/>
        </p:nvGrpSpPr>
        <p:grpSpPr>
          <a:xfrm rot="0">
            <a:off x="11978640" y="6254496"/>
            <a:ext cx="5157216" cy="1353312"/>
            <a:chOff x="0" y="0"/>
            <a:chExt cx="6876288" cy="1804416"/>
          </a:xfrm>
        </p:grpSpPr>
        <p:sp>
          <p:nvSpPr>
            <p:cNvPr name="Freeform 51" id="51"/>
            <p:cNvSpPr/>
            <p:nvPr/>
          </p:nvSpPr>
          <p:spPr>
            <a:xfrm flipH="false" flipV="false" rot="0">
              <a:off x="0" y="0"/>
              <a:ext cx="6876288" cy="1804416"/>
            </a:xfrm>
            <a:custGeom>
              <a:avLst/>
              <a:gdLst/>
              <a:ahLst/>
              <a:cxnLst/>
              <a:rect r="r" b="b" t="t" l="l"/>
              <a:pathLst>
                <a:path h="1804416" w="6876288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6632448" y="0"/>
                  </a:lnTo>
                  <a:cubicBezTo>
                    <a:pt x="6767068" y="0"/>
                    <a:pt x="6876288" y="109220"/>
                    <a:pt x="6876288" y="243840"/>
                  </a:cubicBezTo>
                  <a:lnTo>
                    <a:pt x="6876288" y="1560576"/>
                  </a:lnTo>
                  <a:cubicBezTo>
                    <a:pt x="6876288" y="1695196"/>
                    <a:pt x="6767068" y="1804416"/>
                    <a:pt x="6632448" y="1804416"/>
                  </a:cubicBezTo>
                  <a:lnTo>
                    <a:pt x="243840" y="1804416"/>
                  </a:lnTo>
                  <a:cubicBezTo>
                    <a:pt x="109220" y="1804416"/>
                    <a:pt x="0" y="1695196"/>
                    <a:pt x="0" y="1560576"/>
                  </a:cubicBezTo>
                  <a:close/>
                </a:path>
              </a:pathLst>
            </a:custGeom>
            <a:solidFill>
              <a:srgbClr val="20203A"/>
            </a:solidFill>
          </p:spPr>
        </p:sp>
      </p:grpSp>
      <p:grpSp>
        <p:nvGrpSpPr>
          <p:cNvPr name="Group 52" id="52"/>
          <p:cNvGrpSpPr/>
          <p:nvPr/>
        </p:nvGrpSpPr>
        <p:grpSpPr>
          <a:xfrm rot="0">
            <a:off x="12307824" y="6437376"/>
            <a:ext cx="4572000" cy="512064"/>
            <a:chOff x="0" y="0"/>
            <a:chExt cx="6096000" cy="682752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0"/>
              <a:ext cx="6096000" cy="682752"/>
            </a:xfrm>
            <a:custGeom>
              <a:avLst/>
              <a:gdLst/>
              <a:ahLst/>
              <a:cxnLst/>
              <a:rect r="r" b="b" t="t" l="l"/>
              <a:pathLst>
                <a:path h="682752" w="6096000">
                  <a:moveTo>
                    <a:pt x="0" y="0"/>
                  </a:moveTo>
                  <a:lnTo>
                    <a:pt x="6096000" y="0"/>
                  </a:lnTo>
                  <a:lnTo>
                    <a:pt x="6096000" y="682752"/>
                  </a:lnTo>
                  <a:lnTo>
                    <a:pt x="0" y="68275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23973" r="0" b="-123973"/>
              </a:stretch>
            </a:blipFill>
          </p:spPr>
        </p:sp>
        <p:sp>
          <p:nvSpPr>
            <p:cNvPr name="TextBox 54" id="54"/>
            <p:cNvSpPr txBox="true"/>
            <p:nvPr/>
          </p:nvSpPr>
          <p:spPr>
            <a:xfrm>
              <a:off x="0" y="-28575"/>
              <a:ext cx="6096000" cy="711327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240"/>
                </a:lnSpc>
              </a:pPr>
              <a:r>
                <a:rPr lang="en-US" sz="2700" b="true">
                  <a:solidFill>
                    <a:srgbClr val="E4BE78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Cobertura / limite</a:t>
              </a:r>
            </a:p>
          </p:txBody>
        </p:sp>
      </p:grpSp>
      <p:sp>
        <p:nvSpPr>
          <p:cNvPr name="TextBox 55" id="55"/>
          <p:cNvSpPr txBox="true"/>
          <p:nvPr/>
        </p:nvSpPr>
        <p:spPr>
          <a:xfrm rot="0">
            <a:off x="12307824" y="6911340"/>
            <a:ext cx="4572000" cy="6233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69"/>
              </a:lnSpc>
            </a:pPr>
            <a:r>
              <a:rPr lang="en-US" sz="2100">
                <a:solidFill>
                  <a:srgbClr val="A0A0BE"/>
                </a:solidFill>
                <a:latin typeface="Calibri (MS)"/>
                <a:ea typeface="Calibri (MS)"/>
                <a:cs typeface="Calibri (MS)"/>
                <a:sym typeface="Calibri (MS)"/>
              </a:rPr>
              <a:t>até quanto o seguro paga</a:t>
            </a:r>
          </a:p>
        </p:txBody>
      </p:sp>
      <p:grpSp>
        <p:nvGrpSpPr>
          <p:cNvPr name="Group 56" id="56"/>
          <p:cNvGrpSpPr/>
          <p:nvPr/>
        </p:nvGrpSpPr>
        <p:grpSpPr>
          <a:xfrm rot="0">
            <a:off x="1005840" y="8083296"/>
            <a:ext cx="16276320" cy="914400"/>
            <a:chOff x="0" y="0"/>
            <a:chExt cx="21701760" cy="1219200"/>
          </a:xfrm>
        </p:grpSpPr>
        <p:sp>
          <p:nvSpPr>
            <p:cNvPr name="Freeform 57" id="57"/>
            <p:cNvSpPr/>
            <p:nvPr/>
          </p:nvSpPr>
          <p:spPr>
            <a:xfrm flipH="false" flipV="false" rot="0">
              <a:off x="0" y="0"/>
              <a:ext cx="21701761" cy="1219200"/>
            </a:xfrm>
            <a:custGeom>
              <a:avLst/>
              <a:gdLst/>
              <a:ahLst/>
              <a:cxnLst/>
              <a:rect r="r" b="b" t="t" l="l"/>
              <a:pathLst>
                <a:path h="1219200" w="21701761">
                  <a:moveTo>
                    <a:pt x="0" y="0"/>
                  </a:moveTo>
                  <a:lnTo>
                    <a:pt x="21701761" y="0"/>
                  </a:lnTo>
                  <a:lnTo>
                    <a:pt x="21701761" y="1219200"/>
                  </a:lnTo>
                  <a:lnTo>
                    <a:pt x="0" y="12192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96833" r="0" b="-296833"/>
              </a:stretch>
            </a:blipFill>
          </p:spPr>
        </p:sp>
        <p:sp>
          <p:nvSpPr>
            <p:cNvPr name="TextBox 58" id="58"/>
            <p:cNvSpPr txBox="true"/>
            <p:nvPr/>
          </p:nvSpPr>
          <p:spPr>
            <a:xfrm>
              <a:off x="0" y="-47625"/>
              <a:ext cx="21701760" cy="126682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640"/>
                </a:lnSpc>
              </a:pPr>
              <a:r>
                <a:rPr lang="en-US" sz="2200" i="true" u="sng">
                  <a:solidFill>
                    <a:srgbClr val="A0A0BE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  <a:hlinkClick r:id="rId5" tooltip="https://www.gov.br/susep"/>
                </a:rPr>
                <a:t>Faça seguro do que você não conseguiria repor sozinho. A SUSEP regula o setor — confira se a seguradora é autorizada: gov.br/susep</a:t>
              </a:r>
            </a:p>
          </p:txBody>
        </p:sp>
      </p:grp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616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05840" y="9290304"/>
            <a:ext cx="1280160" cy="548640"/>
            <a:chOff x="0" y="0"/>
            <a:chExt cx="1706880" cy="7315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06880" cy="731520"/>
            </a:xfrm>
            <a:custGeom>
              <a:avLst/>
              <a:gdLst/>
              <a:ahLst/>
              <a:cxnLst/>
              <a:rect r="r" b="b" t="t" l="l"/>
              <a:pathLst>
                <a:path h="731520" w="1706880">
                  <a:moveTo>
                    <a:pt x="0" y="0"/>
                  </a:moveTo>
                  <a:lnTo>
                    <a:pt x="1706880" y="0"/>
                  </a:lnTo>
                  <a:lnTo>
                    <a:pt x="170688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4987" t="0" r="-4987" b="0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706880" cy="76962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280"/>
                </a:lnSpc>
              </a:pPr>
              <a:r>
                <a:rPr lang="en-US" sz="1900">
                  <a:solidFill>
                    <a:srgbClr val="A0A0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33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05840" y="603504"/>
            <a:ext cx="16459200" cy="548640"/>
            <a:chOff x="0" y="0"/>
            <a:chExt cx="21945600" cy="73152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1945600" cy="731520"/>
            </a:xfrm>
            <a:custGeom>
              <a:avLst/>
              <a:gdLst/>
              <a:ahLst/>
              <a:cxnLst/>
              <a:rect r="r" b="b" t="t" l="l"/>
              <a:pathLst>
                <a:path h="731520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534551" r="0" b="-534551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21945600" cy="77914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640"/>
                </a:lnSpc>
              </a:pPr>
              <a:r>
                <a:rPr lang="en-US" b="true" sz="2200" spc="399">
                  <a:solidFill>
                    <a:srgbClr val="E4BE7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MÓDULO 6 · SEGUROS &amp; PROTEÇÃO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05840" y="1353312"/>
            <a:ext cx="1170432" cy="1170432"/>
            <a:chOff x="0" y="0"/>
            <a:chExt cx="1560576" cy="156057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560576" cy="1560576"/>
            </a:xfrm>
            <a:custGeom>
              <a:avLst/>
              <a:gdLst/>
              <a:ahLst/>
              <a:cxnLst/>
              <a:rect r="r" b="b" t="t" l="l"/>
              <a:pathLst>
                <a:path h="1560576" w="1560576">
                  <a:moveTo>
                    <a:pt x="0" y="780288"/>
                  </a:moveTo>
                  <a:cubicBezTo>
                    <a:pt x="0" y="349377"/>
                    <a:pt x="349377" y="0"/>
                    <a:pt x="780288" y="0"/>
                  </a:cubicBezTo>
                  <a:cubicBezTo>
                    <a:pt x="1211199" y="0"/>
                    <a:pt x="1560576" y="349377"/>
                    <a:pt x="1560576" y="780288"/>
                  </a:cubicBezTo>
                  <a:cubicBezTo>
                    <a:pt x="1560576" y="1211199"/>
                    <a:pt x="1211199" y="1560576"/>
                    <a:pt x="780288" y="1560576"/>
                  </a:cubicBezTo>
                  <a:cubicBezTo>
                    <a:pt x="349377" y="1560576"/>
                    <a:pt x="0" y="1211199"/>
                    <a:pt x="0" y="780288"/>
                  </a:cubicBezTo>
                  <a:close/>
                </a:path>
              </a:pathLst>
            </a:custGeom>
            <a:solidFill>
              <a:srgbClr val="2B2B4C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298448" y="1645920"/>
            <a:ext cx="585216" cy="585216"/>
            <a:chOff x="0" y="0"/>
            <a:chExt cx="780288" cy="780288"/>
          </a:xfrm>
        </p:grpSpPr>
        <p:sp>
          <p:nvSpPr>
            <p:cNvPr name="Freeform 11" id="11" descr="preencoded.png"/>
            <p:cNvSpPr/>
            <p:nvPr/>
          </p:nvSpPr>
          <p:spPr>
            <a:xfrm flipH="false" flipV="false" rot="0">
              <a:off x="0" y="0"/>
              <a:ext cx="780288" cy="780288"/>
            </a:xfrm>
            <a:custGeom>
              <a:avLst/>
              <a:gdLst/>
              <a:ahLst/>
              <a:cxnLst/>
              <a:rect r="r" b="b" t="t" l="l"/>
              <a:pathLst>
                <a:path h="780288" w="780288">
                  <a:moveTo>
                    <a:pt x="0" y="0"/>
                  </a:moveTo>
                  <a:lnTo>
                    <a:pt x="780288" y="0"/>
                  </a:lnTo>
                  <a:lnTo>
                    <a:pt x="780288" y="780288"/>
                  </a:lnTo>
                  <a:lnTo>
                    <a:pt x="0" y="7802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2450592" y="1280160"/>
            <a:ext cx="14813280" cy="1353312"/>
            <a:chOff x="0" y="0"/>
            <a:chExt cx="19751040" cy="180441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9751039" cy="1804416"/>
            </a:xfrm>
            <a:custGeom>
              <a:avLst/>
              <a:gdLst/>
              <a:ahLst/>
              <a:cxnLst/>
              <a:rect r="r" b="b" t="t" l="l"/>
              <a:pathLst>
                <a:path h="1804416" w="19751039">
                  <a:moveTo>
                    <a:pt x="0" y="0"/>
                  </a:moveTo>
                  <a:lnTo>
                    <a:pt x="19751039" y="0"/>
                  </a:lnTo>
                  <a:lnTo>
                    <a:pt x="19751039" y="1804416"/>
                  </a:lnTo>
                  <a:lnTo>
                    <a:pt x="0" y="180441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63282" r="0" b="-163282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9525"/>
              <a:ext cx="19751040" cy="1813941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244"/>
                </a:lnSpc>
              </a:pPr>
              <a:r>
                <a:rPr lang="en-US" sz="4600" b="true">
                  <a:solidFill>
                    <a:srgbClr val="F7F2EB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Seguro residencial e seguro-fiança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005840" y="3145536"/>
            <a:ext cx="7955280" cy="4023360"/>
            <a:chOff x="0" y="0"/>
            <a:chExt cx="10607040" cy="536448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0607040" cy="5364480"/>
            </a:xfrm>
            <a:custGeom>
              <a:avLst/>
              <a:gdLst/>
              <a:ahLst/>
              <a:cxnLst/>
              <a:rect r="r" b="b" t="t" l="l"/>
              <a:pathLst>
                <a:path h="5364480" w="10607040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10363200" y="0"/>
                  </a:lnTo>
                  <a:cubicBezTo>
                    <a:pt x="10497820" y="0"/>
                    <a:pt x="10607040" y="109220"/>
                    <a:pt x="10607040" y="243840"/>
                  </a:cubicBezTo>
                  <a:lnTo>
                    <a:pt x="10607040" y="5120640"/>
                  </a:lnTo>
                  <a:cubicBezTo>
                    <a:pt x="10607040" y="5255260"/>
                    <a:pt x="10497820" y="5364480"/>
                    <a:pt x="10363200" y="5364480"/>
                  </a:cubicBezTo>
                  <a:lnTo>
                    <a:pt x="243840" y="5364480"/>
                  </a:lnTo>
                  <a:cubicBezTo>
                    <a:pt x="109220" y="5364480"/>
                    <a:pt x="0" y="5255260"/>
                    <a:pt x="0" y="5120640"/>
                  </a:cubicBezTo>
                  <a:close/>
                </a:path>
              </a:pathLst>
            </a:custGeom>
            <a:solidFill>
              <a:srgbClr val="20203A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554480" y="3621024"/>
            <a:ext cx="1133856" cy="1133856"/>
            <a:chOff x="0" y="0"/>
            <a:chExt cx="1511808" cy="1511808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511808" cy="1511808"/>
            </a:xfrm>
            <a:custGeom>
              <a:avLst/>
              <a:gdLst/>
              <a:ahLst/>
              <a:cxnLst/>
              <a:rect r="r" b="b" t="t" l="l"/>
              <a:pathLst>
                <a:path h="1511808" w="1511808">
                  <a:moveTo>
                    <a:pt x="0" y="755904"/>
                  </a:moveTo>
                  <a:cubicBezTo>
                    <a:pt x="0" y="338455"/>
                    <a:pt x="338455" y="0"/>
                    <a:pt x="755904" y="0"/>
                  </a:cubicBezTo>
                  <a:cubicBezTo>
                    <a:pt x="1173353" y="0"/>
                    <a:pt x="1511808" y="338455"/>
                    <a:pt x="1511808" y="755904"/>
                  </a:cubicBezTo>
                  <a:cubicBezTo>
                    <a:pt x="1511808" y="1173353"/>
                    <a:pt x="1173353" y="1511808"/>
                    <a:pt x="755904" y="1511808"/>
                  </a:cubicBezTo>
                  <a:cubicBezTo>
                    <a:pt x="338455" y="1511808"/>
                    <a:pt x="0" y="1173353"/>
                    <a:pt x="0" y="755904"/>
                  </a:cubicBezTo>
                  <a:close/>
                </a:path>
              </a:pathLst>
            </a:custGeom>
            <a:solidFill>
              <a:srgbClr val="6F6F95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837944" y="3904488"/>
            <a:ext cx="566928" cy="566928"/>
            <a:chOff x="0" y="0"/>
            <a:chExt cx="755904" cy="755904"/>
          </a:xfrm>
        </p:grpSpPr>
        <p:sp>
          <p:nvSpPr>
            <p:cNvPr name="Freeform 20" id="20" descr="preencoded.png"/>
            <p:cNvSpPr/>
            <p:nvPr/>
          </p:nvSpPr>
          <p:spPr>
            <a:xfrm flipH="false" flipV="false" rot="0">
              <a:off x="0" y="0"/>
              <a:ext cx="755904" cy="755904"/>
            </a:xfrm>
            <a:custGeom>
              <a:avLst/>
              <a:gdLst/>
              <a:ahLst/>
              <a:cxnLst/>
              <a:rect r="r" b="b" t="t" l="l"/>
              <a:pathLst>
                <a:path h="755904" w="755904">
                  <a:moveTo>
                    <a:pt x="0" y="0"/>
                  </a:moveTo>
                  <a:lnTo>
                    <a:pt x="755904" y="0"/>
                  </a:lnTo>
                  <a:lnTo>
                    <a:pt x="755904" y="755904"/>
                  </a:lnTo>
                  <a:lnTo>
                    <a:pt x="0" y="7559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2944368" y="3621024"/>
            <a:ext cx="5669280" cy="1133856"/>
            <a:chOff x="0" y="0"/>
            <a:chExt cx="7559040" cy="1511808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7559040" cy="1511808"/>
            </a:xfrm>
            <a:custGeom>
              <a:avLst/>
              <a:gdLst/>
              <a:ahLst/>
              <a:cxnLst/>
              <a:rect r="r" b="b" t="t" l="l"/>
              <a:pathLst>
                <a:path h="1511808" w="7559040">
                  <a:moveTo>
                    <a:pt x="0" y="0"/>
                  </a:moveTo>
                  <a:lnTo>
                    <a:pt x="7559040" y="0"/>
                  </a:lnTo>
                  <a:lnTo>
                    <a:pt x="7559040" y="1511808"/>
                  </a:lnTo>
                  <a:lnTo>
                    <a:pt x="0" y="151180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47425" r="0" b="-47425"/>
              </a:stretch>
            </a:blip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9525"/>
              <a:ext cx="7559040" cy="1521333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422"/>
                </a:lnSpc>
              </a:pPr>
              <a:r>
                <a:rPr lang="en-US" sz="3099" b="true">
                  <a:solidFill>
                    <a:srgbClr val="F7F2EB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Seguro residencial</a:t>
              </a:r>
            </a:p>
          </p:txBody>
        </p:sp>
      </p:grpSp>
      <p:sp>
        <p:nvSpPr>
          <p:cNvPr name="TextBox 24" id="24"/>
          <p:cNvSpPr txBox="true"/>
          <p:nvPr/>
        </p:nvSpPr>
        <p:spPr>
          <a:xfrm rot="0">
            <a:off x="1554480" y="4917186"/>
            <a:ext cx="6912864" cy="2068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98"/>
              </a:lnSpc>
            </a:pPr>
            <a:r>
              <a:rPr lang="en-US" sz="2300">
                <a:solidFill>
                  <a:srgbClr val="A0A0BE"/>
                </a:solidFill>
                <a:latin typeface="Calibri (MS)"/>
                <a:ea typeface="Calibri (MS)"/>
                <a:cs typeface="Calibri (MS)"/>
                <a:sym typeface="Calibri (MS)"/>
              </a:rPr>
              <a:t>Protege sua casa ou apê e o que tem dentro — incêndio, roubo, danos elétricos. Costuma ser barato perto do que protege.</a:t>
            </a:r>
          </a:p>
        </p:txBody>
      </p:sp>
      <p:grpSp>
        <p:nvGrpSpPr>
          <p:cNvPr name="Group 25" id="25"/>
          <p:cNvGrpSpPr/>
          <p:nvPr/>
        </p:nvGrpSpPr>
        <p:grpSpPr>
          <a:xfrm rot="0">
            <a:off x="9326880" y="3145536"/>
            <a:ext cx="7955280" cy="4023360"/>
            <a:chOff x="0" y="0"/>
            <a:chExt cx="10607040" cy="536448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10607040" cy="5364480"/>
            </a:xfrm>
            <a:custGeom>
              <a:avLst/>
              <a:gdLst/>
              <a:ahLst/>
              <a:cxnLst/>
              <a:rect r="r" b="b" t="t" l="l"/>
              <a:pathLst>
                <a:path h="5364480" w="10607040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10363200" y="0"/>
                  </a:lnTo>
                  <a:cubicBezTo>
                    <a:pt x="10497820" y="0"/>
                    <a:pt x="10607040" y="109220"/>
                    <a:pt x="10607040" y="243840"/>
                  </a:cubicBezTo>
                  <a:lnTo>
                    <a:pt x="10607040" y="5120640"/>
                  </a:lnTo>
                  <a:cubicBezTo>
                    <a:pt x="10607040" y="5255260"/>
                    <a:pt x="10497820" y="5364480"/>
                    <a:pt x="10363200" y="5364480"/>
                  </a:cubicBezTo>
                  <a:lnTo>
                    <a:pt x="243840" y="5364480"/>
                  </a:lnTo>
                  <a:cubicBezTo>
                    <a:pt x="109220" y="5364480"/>
                    <a:pt x="0" y="5255260"/>
                    <a:pt x="0" y="5120640"/>
                  </a:cubicBezTo>
                  <a:close/>
                </a:path>
              </a:pathLst>
            </a:custGeom>
            <a:solidFill>
              <a:srgbClr val="20203A"/>
            </a:solid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9875520" y="3621024"/>
            <a:ext cx="1133856" cy="1133856"/>
            <a:chOff x="0" y="0"/>
            <a:chExt cx="1511808" cy="1511808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1511808" cy="1511808"/>
            </a:xfrm>
            <a:custGeom>
              <a:avLst/>
              <a:gdLst/>
              <a:ahLst/>
              <a:cxnLst/>
              <a:rect r="r" b="b" t="t" l="l"/>
              <a:pathLst>
                <a:path h="1511808" w="1511808">
                  <a:moveTo>
                    <a:pt x="0" y="755904"/>
                  </a:moveTo>
                  <a:cubicBezTo>
                    <a:pt x="0" y="338455"/>
                    <a:pt x="338455" y="0"/>
                    <a:pt x="755904" y="0"/>
                  </a:cubicBezTo>
                  <a:cubicBezTo>
                    <a:pt x="1173353" y="0"/>
                    <a:pt x="1511808" y="338455"/>
                    <a:pt x="1511808" y="755904"/>
                  </a:cubicBezTo>
                  <a:cubicBezTo>
                    <a:pt x="1511808" y="1173353"/>
                    <a:pt x="1173353" y="1511808"/>
                    <a:pt x="755904" y="1511808"/>
                  </a:cubicBezTo>
                  <a:cubicBezTo>
                    <a:pt x="338455" y="1511808"/>
                    <a:pt x="0" y="1173353"/>
                    <a:pt x="0" y="755904"/>
                  </a:cubicBezTo>
                  <a:close/>
                </a:path>
              </a:pathLst>
            </a:custGeom>
            <a:solidFill>
              <a:srgbClr val="6F6F95"/>
            </a:solidFill>
          </p:spPr>
        </p:sp>
      </p:grpSp>
      <p:grpSp>
        <p:nvGrpSpPr>
          <p:cNvPr name="Group 29" id="29"/>
          <p:cNvGrpSpPr/>
          <p:nvPr/>
        </p:nvGrpSpPr>
        <p:grpSpPr>
          <a:xfrm rot="0">
            <a:off x="10158984" y="3904488"/>
            <a:ext cx="566928" cy="566928"/>
            <a:chOff x="0" y="0"/>
            <a:chExt cx="755904" cy="755904"/>
          </a:xfrm>
        </p:grpSpPr>
        <p:sp>
          <p:nvSpPr>
            <p:cNvPr name="Freeform 30" id="30" descr="preencoded.png"/>
            <p:cNvSpPr/>
            <p:nvPr/>
          </p:nvSpPr>
          <p:spPr>
            <a:xfrm flipH="false" flipV="false" rot="0">
              <a:off x="0" y="0"/>
              <a:ext cx="755904" cy="755904"/>
            </a:xfrm>
            <a:custGeom>
              <a:avLst/>
              <a:gdLst/>
              <a:ahLst/>
              <a:cxnLst/>
              <a:rect r="r" b="b" t="t" l="l"/>
              <a:pathLst>
                <a:path h="755904" w="755904">
                  <a:moveTo>
                    <a:pt x="0" y="0"/>
                  </a:moveTo>
                  <a:lnTo>
                    <a:pt x="755904" y="0"/>
                  </a:lnTo>
                  <a:lnTo>
                    <a:pt x="755904" y="755904"/>
                  </a:lnTo>
                  <a:lnTo>
                    <a:pt x="0" y="7559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grpSp>
        <p:nvGrpSpPr>
          <p:cNvPr name="Group 31" id="31"/>
          <p:cNvGrpSpPr/>
          <p:nvPr/>
        </p:nvGrpSpPr>
        <p:grpSpPr>
          <a:xfrm rot="0">
            <a:off x="11265408" y="3621024"/>
            <a:ext cx="5669280" cy="1133856"/>
            <a:chOff x="0" y="0"/>
            <a:chExt cx="7559040" cy="1511808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7559040" cy="1511808"/>
            </a:xfrm>
            <a:custGeom>
              <a:avLst/>
              <a:gdLst/>
              <a:ahLst/>
              <a:cxnLst/>
              <a:rect r="r" b="b" t="t" l="l"/>
              <a:pathLst>
                <a:path h="1511808" w="7559040">
                  <a:moveTo>
                    <a:pt x="0" y="0"/>
                  </a:moveTo>
                  <a:lnTo>
                    <a:pt x="7559040" y="0"/>
                  </a:lnTo>
                  <a:lnTo>
                    <a:pt x="7559040" y="1511808"/>
                  </a:lnTo>
                  <a:lnTo>
                    <a:pt x="0" y="151180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47425" r="0" b="-47425"/>
              </a:stretch>
            </a:blip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9525"/>
              <a:ext cx="7559040" cy="1521333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422"/>
                </a:lnSpc>
              </a:pPr>
              <a:r>
                <a:rPr lang="en-US" sz="3099" b="true">
                  <a:solidFill>
                    <a:srgbClr val="F7F2EB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Seguro-fiança locatícia</a:t>
              </a:r>
            </a:p>
          </p:txBody>
        </p:sp>
      </p:grpSp>
      <p:sp>
        <p:nvSpPr>
          <p:cNvPr name="TextBox 34" id="34"/>
          <p:cNvSpPr txBox="true"/>
          <p:nvPr/>
        </p:nvSpPr>
        <p:spPr>
          <a:xfrm rot="0">
            <a:off x="9875520" y="4917186"/>
            <a:ext cx="6912864" cy="2068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98"/>
              </a:lnSpc>
            </a:pPr>
            <a:r>
              <a:rPr lang="en-US" sz="2300">
                <a:solidFill>
                  <a:srgbClr val="A0A0BE"/>
                </a:solidFill>
                <a:latin typeface="Calibri (MS)"/>
                <a:ea typeface="Calibri (MS)"/>
                <a:cs typeface="Calibri (MS)"/>
                <a:sym typeface="Calibri (MS)"/>
              </a:rPr>
              <a:t>Ao alugar, em vez de fiador ou caução, você (inquilino) paga um seguro que garante o aluguel ao proprietário. Pode cobrir IPTU e condomínio.</a:t>
            </a:r>
          </a:p>
        </p:txBody>
      </p:sp>
      <p:grpSp>
        <p:nvGrpSpPr>
          <p:cNvPr name="Group 35" id="35"/>
          <p:cNvGrpSpPr/>
          <p:nvPr/>
        </p:nvGrpSpPr>
        <p:grpSpPr>
          <a:xfrm rot="0">
            <a:off x="1005840" y="7461504"/>
            <a:ext cx="16276320" cy="1719072"/>
            <a:chOff x="0" y="0"/>
            <a:chExt cx="21701760" cy="2292096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21701759" cy="2292096"/>
            </a:xfrm>
            <a:custGeom>
              <a:avLst/>
              <a:gdLst/>
              <a:ahLst/>
              <a:cxnLst/>
              <a:rect r="r" b="b" t="t" l="l"/>
              <a:pathLst>
                <a:path h="2292096" w="21701759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21457920" y="0"/>
                  </a:lnTo>
                  <a:cubicBezTo>
                    <a:pt x="21592539" y="0"/>
                    <a:pt x="21701759" y="109220"/>
                    <a:pt x="21701759" y="243840"/>
                  </a:cubicBezTo>
                  <a:lnTo>
                    <a:pt x="21701759" y="2048256"/>
                  </a:lnTo>
                  <a:cubicBezTo>
                    <a:pt x="21701759" y="2182876"/>
                    <a:pt x="21592539" y="2292096"/>
                    <a:pt x="21457920" y="2292096"/>
                  </a:cubicBezTo>
                  <a:lnTo>
                    <a:pt x="243840" y="2292096"/>
                  </a:lnTo>
                  <a:cubicBezTo>
                    <a:pt x="109220" y="2292096"/>
                    <a:pt x="0" y="2182876"/>
                    <a:pt x="0" y="2048256"/>
                  </a:cubicBezTo>
                  <a:close/>
                </a:path>
              </a:pathLst>
            </a:custGeom>
            <a:solidFill>
              <a:srgbClr val="292946"/>
            </a:solidFill>
          </p:spPr>
        </p:sp>
      </p:grpSp>
      <p:grpSp>
        <p:nvGrpSpPr>
          <p:cNvPr name="Group 37" id="37"/>
          <p:cNvGrpSpPr/>
          <p:nvPr/>
        </p:nvGrpSpPr>
        <p:grpSpPr>
          <a:xfrm rot="0">
            <a:off x="1408176" y="7863840"/>
            <a:ext cx="914400" cy="914400"/>
            <a:chOff x="0" y="0"/>
            <a:chExt cx="1219200" cy="121920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1219200" cy="1219200"/>
            </a:xfrm>
            <a:custGeom>
              <a:avLst/>
              <a:gdLst/>
              <a:ahLst/>
              <a:cxnLst/>
              <a:rect r="r" b="b" t="t" l="l"/>
              <a:pathLst>
                <a:path h="1219200" w="1219200">
                  <a:moveTo>
                    <a:pt x="0" y="609600"/>
                  </a:moveTo>
                  <a:cubicBezTo>
                    <a:pt x="0" y="272923"/>
                    <a:pt x="272923" y="0"/>
                    <a:pt x="609600" y="0"/>
                  </a:cubicBezTo>
                  <a:cubicBezTo>
                    <a:pt x="946277" y="0"/>
                    <a:pt x="1219200" y="272923"/>
                    <a:pt x="1219200" y="609600"/>
                  </a:cubicBezTo>
                  <a:cubicBezTo>
                    <a:pt x="1219200" y="946277"/>
                    <a:pt x="946277" y="1219200"/>
                    <a:pt x="609600" y="1219200"/>
                  </a:cubicBezTo>
                  <a:cubicBezTo>
                    <a:pt x="272923" y="1219200"/>
                    <a:pt x="0" y="946277"/>
                    <a:pt x="0" y="609600"/>
                  </a:cubicBezTo>
                  <a:close/>
                </a:path>
              </a:pathLst>
            </a:custGeom>
            <a:solidFill>
              <a:srgbClr val="2B2B4C"/>
            </a:solidFill>
          </p:spPr>
        </p:sp>
      </p:grpSp>
      <p:grpSp>
        <p:nvGrpSpPr>
          <p:cNvPr name="Group 39" id="39"/>
          <p:cNvGrpSpPr/>
          <p:nvPr/>
        </p:nvGrpSpPr>
        <p:grpSpPr>
          <a:xfrm rot="0">
            <a:off x="1627632" y="8083296"/>
            <a:ext cx="475488" cy="475488"/>
            <a:chOff x="0" y="0"/>
            <a:chExt cx="633984" cy="633984"/>
          </a:xfrm>
        </p:grpSpPr>
        <p:sp>
          <p:nvSpPr>
            <p:cNvPr name="Freeform 40" id="40" descr="preencoded.png"/>
            <p:cNvSpPr/>
            <p:nvPr/>
          </p:nvSpPr>
          <p:spPr>
            <a:xfrm flipH="false" flipV="false" rot="0">
              <a:off x="0" y="0"/>
              <a:ext cx="633984" cy="633984"/>
            </a:xfrm>
            <a:custGeom>
              <a:avLst/>
              <a:gdLst/>
              <a:ahLst/>
              <a:cxnLst/>
              <a:rect r="r" b="b" t="t" l="l"/>
              <a:pathLst>
                <a:path h="633984" w="633984">
                  <a:moveTo>
                    <a:pt x="0" y="0"/>
                  </a:moveTo>
                  <a:lnTo>
                    <a:pt x="633984" y="0"/>
                  </a:lnTo>
                  <a:lnTo>
                    <a:pt x="633984" y="633984"/>
                  </a:lnTo>
                  <a:lnTo>
                    <a:pt x="0" y="633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grpSp>
        <p:nvGrpSpPr>
          <p:cNvPr name="Group 41" id="41"/>
          <p:cNvGrpSpPr/>
          <p:nvPr/>
        </p:nvGrpSpPr>
        <p:grpSpPr>
          <a:xfrm rot="0">
            <a:off x="2651760" y="7680960"/>
            <a:ext cx="14228064" cy="1280160"/>
            <a:chOff x="0" y="0"/>
            <a:chExt cx="18970752" cy="1706880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18970752" cy="1706880"/>
            </a:xfrm>
            <a:custGeom>
              <a:avLst/>
              <a:gdLst/>
              <a:ahLst/>
              <a:cxnLst/>
              <a:rect r="r" b="b" t="t" l="l"/>
              <a:pathLst>
                <a:path h="1706880" w="18970752">
                  <a:moveTo>
                    <a:pt x="0" y="0"/>
                  </a:moveTo>
                  <a:lnTo>
                    <a:pt x="18970752" y="0"/>
                  </a:lnTo>
                  <a:lnTo>
                    <a:pt x="18970752" y="1706880"/>
                  </a:lnTo>
                  <a:lnTo>
                    <a:pt x="0" y="17068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66562" r="0" b="-166562"/>
              </a:stretch>
            </a:blipFill>
          </p:spPr>
        </p:sp>
        <p:sp>
          <p:nvSpPr>
            <p:cNvPr name="TextBox 43" id="43"/>
            <p:cNvSpPr txBox="true"/>
            <p:nvPr/>
          </p:nvSpPr>
          <p:spPr>
            <a:xfrm>
              <a:off x="0" y="-57150"/>
              <a:ext cx="18970752" cy="176403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182"/>
                </a:lnSpc>
              </a:pPr>
              <a:r>
                <a:rPr lang="en-US" sz="2600" b="true">
                  <a:solidFill>
                    <a:srgbClr val="F7F2E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Atenção ao seguro-fiança</a:t>
              </a:r>
            </a:p>
            <a:p>
              <a:pPr algn="l">
                <a:lnSpc>
                  <a:spcPts val="2815"/>
                </a:lnSpc>
              </a:pPr>
              <a:r>
                <a:rPr lang="en-US" sz="2300">
                  <a:solidFill>
                    <a:srgbClr val="A0A0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O prêmio não volta para você — é o custo de não precisar de fiador. Compare seguro-fiança x caução x fiador antes de fechar o aluguel.</a:t>
              </a:r>
            </a:p>
          </p:txBody>
        </p:sp>
      </p:grp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616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05840" y="9290304"/>
            <a:ext cx="1280160" cy="548640"/>
            <a:chOff x="0" y="0"/>
            <a:chExt cx="1706880" cy="7315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06880" cy="731520"/>
            </a:xfrm>
            <a:custGeom>
              <a:avLst/>
              <a:gdLst/>
              <a:ahLst/>
              <a:cxnLst/>
              <a:rect r="r" b="b" t="t" l="l"/>
              <a:pathLst>
                <a:path h="731520" w="1706880">
                  <a:moveTo>
                    <a:pt x="0" y="0"/>
                  </a:moveTo>
                  <a:lnTo>
                    <a:pt x="1706880" y="0"/>
                  </a:lnTo>
                  <a:lnTo>
                    <a:pt x="170688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4987" t="0" r="-4987" b="0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706880" cy="76962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280"/>
                </a:lnSpc>
              </a:pPr>
              <a:r>
                <a:rPr lang="en-US" sz="1900">
                  <a:solidFill>
                    <a:srgbClr val="A0A0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34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05840" y="603504"/>
            <a:ext cx="16459200" cy="548640"/>
            <a:chOff x="0" y="0"/>
            <a:chExt cx="21945600" cy="73152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1945600" cy="731520"/>
            </a:xfrm>
            <a:custGeom>
              <a:avLst/>
              <a:gdLst/>
              <a:ahLst/>
              <a:cxnLst/>
              <a:rect r="r" b="b" t="t" l="l"/>
              <a:pathLst>
                <a:path h="731520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534551" r="0" b="-534551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21945600" cy="77914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640"/>
                </a:lnSpc>
              </a:pPr>
              <a:r>
                <a:rPr lang="en-US" b="true" sz="2200" spc="399">
                  <a:solidFill>
                    <a:srgbClr val="E4BE7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MÓDULO 6 · DECISÕES INTELIGENTES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05840" y="1353312"/>
            <a:ext cx="1170432" cy="1170432"/>
            <a:chOff x="0" y="0"/>
            <a:chExt cx="1560576" cy="156057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560576" cy="1560576"/>
            </a:xfrm>
            <a:custGeom>
              <a:avLst/>
              <a:gdLst/>
              <a:ahLst/>
              <a:cxnLst/>
              <a:rect r="r" b="b" t="t" l="l"/>
              <a:pathLst>
                <a:path h="1560576" w="1560576">
                  <a:moveTo>
                    <a:pt x="0" y="780288"/>
                  </a:moveTo>
                  <a:cubicBezTo>
                    <a:pt x="0" y="349377"/>
                    <a:pt x="349377" y="0"/>
                    <a:pt x="780288" y="0"/>
                  </a:cubicBezTo>
                  <a:cubicBezTo>
                    <a:pt x="1211199" y="0"/>
                    <a:pt x="1560576" y="349377"/>
                    <a:pt x="1560576" y="780288"/>
                  </a:cubicBezTo>
                  <a:cubicBezTo>
                    <a:pt x="1560576" y="1211199"/>
                    <a:pt x="1211199" y="1560576"/>
                    <a:pt x="780288" y="1560576"/>
                  </a:cubicBezTo>
                  <a:cubicBezTo>
                    <a:pt x="349377" y="1560576"/>
                    <a:pt x="0" y="1211199"/>
                    <a:pt x="0" y="780288"/>
                  </a:cubicBezTo>
                  <a:close/>
                </a:path>
              </a:pathLst>
            </a:custGeom>
            <a:solidFill>
              <a:srgbClr val="2B2B4C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298448" y="1645920"/>
            <a:ext cx="585216" cy="585216"/>
            <a:chOff x="0" y="0"/>
            <a:chExt cx="780288" cy="780288"/>
          </a:xfrm>
        </p:grpSpPr>
        <p:sp>
          <p:nvSpPr>
            <p:cNvPr name="Freeform 11" id="11" descr="preencoded.png"/>
            <p:cNvSpPr/>
            <p:nvPr/>
          </p:nvSpPr>
          <p:spPr>
            <a:xfrm flipH="false" flipV="false" rot="0">
              <a:off x="0" y="0"/>
              <a:ext cx="780288" cy="780288"/>
            </a:xfrm>
            <a:custGeom>
              <a:avLst/>
              <a:gdLst/>
              <a:ahLst/>
              <a:cxnLst/>
              <a:rect r="r" b="b" t="t" l="l"/>
              <a:pathLst>
                <a:path h="780288" w="780288">
                  <a:moveTo>
                    <a:pt x="0" y="0"/>
                  </a:moveTo>
                  <a:lnTo>
                    <a:pt x="780288" y="0"/>
                  </a:lnTo>
                  <a:lnTo>
                    <a:pt x="780288" y="780288"/>
                  </a:lnTo>
                  <a:lnTo>
                    <a:pt x="0" y="7802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2450592" y="1280160"/>
            <a:ext cx="14813280" cy="1353312"/>
            <a:chOff x="0" y="0"/>
            <a:chExt cx="19751040" cy="180441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9751039" cy="1804416"/>
            </a:xfrm>
            <a:custGeom>
              <a:avLst/>
              <a:gdLst/>
              <a:ahLst/>
              <a:cxnLst/>
              <a:rect r="r" b="b" t="t" l="l"/>
              <a:pathLst>
                <a:path h="1804416" w="19751039">
                  <a:moveTo>
                    <a:pt x="0" y="0"/>
                  </a:moveTo>
                  <a:lnTo>
                    <a:pt x="19751039" y="0"/>
                  </a:lnTo>
                  <a:lnTo>
                    <a:pt x="19751039" y="1804416"/>
                  </a:lnTo>
                  <a:lnTo>
                    <a:pt x="0" y="180441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63282" r="0" b="-163282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19050"/>
              <a:ext cx="19751040" cy="182346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472"/>
                </a:lnSpc>
              </a:pPr>
              <a:r>
                <a:rPr lang="en-US" sz="4800" b="true">
                  <a:solidFill>
                    <a:srgbClr val="F7F2EB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O comportamento do investidor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005840" y="2999232"/>
            <a:ext cx="16276320" cy="621792"/>
            <a:chOff x="0" y="0"/>
            <a:chExt cx="21701760" cy="829056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1701761" cy="829056"/>
            </a:xfrm>
            <a:custGeom>
              <a:avLst/>
              <a:gdLst/>
              <a:ahLst/>
              <a:cxnLst/>
              <a:rect r="r" b="b" t="t" l="l"/>
              <a:pathLst>
                <a:path h="829056" w="21701761">
                  <a:moveTo>
                    <a:pt x="0" y="0"/>
                  </a:moveTo>
                  <a:lnTo>
                    <a:pt x="21701761" y="0"/>
                  </a:lnTo>
                  <a:lnTo>
                    <a:pt x="21701761" y="829056"/>
                  </a:lnTo>
                  <a:lnTo>
                    <a:pt x="0" y="8290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460049" r="0" b="-460049"/>
              </a:stretch>
            </a:blip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57150"/>
              <a:ext cx="21701760" cy="88620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240"/>
                </a:lnSpc>
              </a:pPr>
              <a:r>
                <a:rPr lang="en-US" sz="2700">
                  <a:solidFill>
                    <a:srgbClr val="F1ECE4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Muitas vezes, o maior risco do investidor é ele mesmo: a emoção atrapalha mais que o mercado.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005840" y="3803904"/>
            <a:ext cx="7955280" cy="3950208"/>
            <a:chOff x="0" y="0"/>
            <a:chExt cx="10607040" cy="5266944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0607040" cy="5266944"/>
            </a:xfrm>
            <a:custGeom>
              <a:avLst/>
              <a:gdLst/>
              <a:ahLst/>
              <a:cxnLst/>
              <a:rect r="r" b="b" t="t" l="l"/>
              <a:pathLst>
                <a:path h="5266944" w="10607040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10363200" y="0"/>
                  </a:lnTo>
                  <a:cubicBezTo>
                    <a:pt x="10497820" y="0"/>
                    <a:pt x="10607040" y="109220"/>
                    <a:pt x="10607040" y="243840"/>
                  </a:cubicBezTo>
                  <a:lnTo>
                    <a:pt x="10607040" y="5023104"/>
                  </a:lnTo>
                  <a:cubicBezTo>
                    <a:pt x="10607040" y="5157724"/>
                    <a:pt x="10497820" y="5266944"/>
                    <a:pt x="10363200" y="5266944"/>
                  </a:cubicBezTo>
                  <a:lnTo>
                    <a:pt x="243840" y="5266944"/>
                  </a:lnTo>
                  <a:cubicBezTo>
                    <a:pt x="109220" y="5266944"/>
                    <a:pt x="0" y="5157724"/>
                    <a:pt x="0" y="5023104"/>
                  </a:cubicBezTo>
                  <a:close/>
                </a:path>
              </a:pathLst>
            </a:custGeom>
            <a:solidFill>
              <a:srgbClr val="20203A"/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426464" y="4206240"/>
            <a:ext cx="914400" cy="914400"/>
            <a:chOff x="0" y="0"/>
            <a:chExt cx="1219200" cy="12192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219200" cy="1219200"/>
            </a:xfrm>
            <a:custGeom>
              <a:avLst/>
              <a:gdLst/>
              <a:ahLst/>
              <a:cxnLst/>
              <a:rect r="r" b="b" t="t" l="l"/>
              <a:pathLst>
                <a:path h="1219200" w="1219200">
                  <a:moveTo>
                    <a:pt x="0" y="609600"/>
                  </a:moveTo>
                  <a:cubicBezTo>
                    <a:pt x="0" y="272923"/>
                    <a:pt x="272923" y="0"/>
                    <a:pt x="609600" y="0"/>
                  </a:cubicBezTo>
                  <a:cubicBezTo>
                    <a:pt x="946277" y="0"/>
                    <a:pt x="1219200" y="272923"/>
                    <a:pt x="1219200" y="609600"/>
                  </a:cubicBezTo>
                  <a:cubicBezTo>
                    <a:pt x="1219200" y="946277"/>
                    <a:pt x="946277" y="1219200"/>
                    <a:pt x="609600" y="1219200"/>
                  </a:cubicBezTo>
                  <a:cubicBezTo>
                    <a:pt x="272923" y="1219200"/>
                    <a:pt x="0" y="946277"/>
                    <a:pt x="0" y="609600"/>
                  </a:cubicBezTo>
                  <a:close/>
                </a:path>
              </a:pathLst>
            </a:custGeom>
            <a:solidFill>
              <a:srgbClr val="2B2B4C"/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1655064" y="4434840"/>
            <a:ext cx="457200" cy="457200"/>
            <a:chOff x="0" y="0"/>
            <a:chExt cx="609600" cy="609600"/>
          </a:xfrm>
        </p:grpSpPr>
        <p:sp>
          <p:nvSpPr>
            <p:cNvPr name="Freeform 23" id="23" descr="preencoded.png"/>
            <p:cNvSpPr/>
            <p:nvPr/>
          </p:nvSpPr>
          <p:spPr>
            <a:xfrm flipH="false" flipV="false" rot="0">
              <a:off x="0" y="0"/>
              <a:ext cx="609600" cy="609600"/>
            </a:xfrm>
            <a:custGeom>
              <a:avLst/>
              <a:gdLst/>
              <a:ahLst/>
              <a:cxnLst/>
              <a:rect r="r" b="b" t="t" l="l"/>
              <a:pathLst>
                <a:path h="609600" w="609600">
                  <a:moveTo>
                    <a:pt x="0" y="0"/>
                  </a:moveTo>
                  <a:lnTo>
                    <a:pt x="609600" y="0"/>
                  </a:lnTo>
                  <a:lnTo>
                    <a:pt x="609600" y="609600"/>
                  </a:lnTo>
                  <a:lnTo>
                    <a:pt x="0" y="60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2560320" y="4206240"/>
            <a:ext cx="6035040" cy="914400"/>
            <a:chOff x="0" y="0"/>
            <a:chExt cx="8046720" cy="12192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8046720" cy="1219200"/>
            </a:xfrm>
            <a:custGeom>
              <a:avLst/>
              <a:gdLst/>
              <a:ahLst/>
              <a:cxnLst/>
              <a:rect r="r" b="b" t="t" l="l"/>
              <a:pathLst>
                <a:path h="1219200" w="8046720">
                  <a:moveTo>
                    <a:pt x="0" y="0"/>
                  </a:moveTo>
                  <a:lnTo>
                    <a:pt x="8046720" y="0"/>
                  </a:lnTo>
                  <a:lnTo>
                    <a:pt x="8046720" y="1219200"/>
                  </a:lnTo>
                  <a:lnTo>
                    <a:pt x="0" y="12192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78601" r="0" b="-78601"/>
              </a:stretch>
            </a:blip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28575"/>
              <a:ext cx="8046720" cy="124777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600"/>
                </a:lnSpc>
              </a:pPr>
              <a:r>
                <a:rPr lang="en-US" sz="3000" b="true">
                  <a:solidFill>
                    <a:srgbClr val="F7F2EB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Erros comuns</a:t>
              </a: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1426464" y="5292471"/>
            <a:ext cx="7040880" cy="2425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54990" indent="-277495" lvl="1">
              <a:lnSpc>
                <a:spcPts val="2760"/>
              </a:lnSpc>
              <a:buFont typeface="Arial"/>
              <a:buChar char="•"/>
            </a:pPr>
            <a:r>
              <a:rPr lang="en-US" sz="2300">
                <a:solidFill>
                  <a:srgbClr val="F1ECE4"/>
                </a:solidFill>
                <a:latin typeface="Calibri (MS)"/>
                <a:ea typeface="Calibri (MS)"/>
                <a:cs typeface="Calibri (MS)"/>
                <a:sym typeface="Calibri (MS)"/>
              </a:rPr>
              <a:t>Comprar na alta por FOMO (medo de ficar de fora)</a:t>
            </a:r>
          </a:p>
          <a:p>
            <a:pPr algn="l" marL="554990" indent="-277495" lvl="1">
              <a:lnSpc>
                <a:spcPts val="2760"/>
              </a:lnSpc>
              <a:buFont typeface="Arial"/>
              <a:buChar char="•"/>
            </a:pPr>
            <a:r>
              <a:rPr lang="en-US" sz="2300">
                <a:solidFill>
                  <a:srgbClr val="F1ECE4"/>
                </a:solidFill>
                <a:latin typeface="Calibri (MS)"/>
                <a:ea typeface="Calibri (MS)"/>
                <a:cs typeface="Calibri (MS)"/>
                <a:sym typeface="Calibri (MS)"/>
              </a:rPr>
              <a:t>Vender no susto quando o mercado cai</a:t>
            </a:r>
          </a:p>
          <a:p>
            <a:pPr algn="l" marL="554990" indent="-277495" lvl="1">
              <a:lnSpc>
                <a:spcPts val="2760"/>
              </a:lnSpc>
              <a:buFont typeface="Arial"/>
              <a:buChar char="•"/>
            </a:pPr>
            <a:r>
              <a:rPr lang="en-US" sz="2300">
                <a:solidFill>
                  <a:srgbClr val="F1ECE4"/>
                </a:solidFill>
                <a:latin typeface="Calibri (MS)"/>
                <a:ea typeface="Calibri (MS)"/>
                <a:cs typeface="Calibri (MS)"/>
                <a:sym typeface="Calibri (MS)"/>
              </a:rPr>
              <a:t>Perseguir "dicas quentes" e ganho fácil</a:t>
            </a:r>
          </a:p>
        </p:txBody>
      </p:sp>
      <p:grpSp>
        <p:nvGrpSpPr>
          <p:cNvPr name="Group 28" id="28"/>
          <p:cNvGrpSpPr/>
          <p:nvPr/>
        </p:nvGrpSpPr>
        <p:grpSpPr>
          <a:xfrm rot="0">
            <a:off x="9326880" y="3803904"/>
            <a:ext cx="7955280" cy="3950208"/>
            <a:chOff x="0" y="0"/>
            <a:chExt cx="10607040" cy="5266944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10607040" cy="5266944"/>
            </a:xfrm>
            <a:custGeom>
              <a:avLst/>
              <a:gdLst/>
              <a:ahLst/>
              <a:cxnLst/>
              <a:rect r="r" b="b" t="t" l="l"/>
              <a:pathLst>
                <a:path h="5266944" w="10607040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10363200" y="0"/>
                  </a:lnTo>
                  <a:cubicBezTo>
                    <a:pt x="10497820" y="0"/>
                    <a:pt x="10607040" y="109220"/>
                    <a:pt x="10607040" y="243840"/>
                  </a:cubicBezTo>
                  <a:lnTo>
                    <a:pt x="10607040" y="5023104"/>
                  </a:lnTo>
                  <a:cubicBezTo>
                    <a:pt x="10607040" y="5157724"/>
                    <a:pt x="10497820" y="5266944"/>
                    <a:pt x="10363200" y="5266944"/>
                  </a:cubicBezTo>
                  <a:lnTo>
                    <a:pt x="243840" y="5266944"/>
                  </a:lnTo>
                  <a:cubicBezTo>
                    <a:pt x="109220" y="5266944"/>
                    <a:pt x="0" y="5157724"/>
                    <a:pt x="0" y="5023104"/>
                  </a:cubicBezTo>
                  <a:close/>
                </a:path>
              </a:pathLst>
            </a:custGeom>
            <a:solidFill>
              <a:srgbClr val="292946"/>
            </a:solid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9747504" y="4206240"/>
            <a:ext cx="914400" cy="914400"/>
            <a:chOff x="0" y="0"/>
            <a:chExt cx="1219200" cy="12192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1219200" cy="1219200"/>
            </a:xfrm>
            <a:custGeom>
              <a:avLst/>
              <a:gdLst/>
              <a:ahLst/>
              <a:cxnLst/>
              <a:rect r="r" b="b" t="t" l="l"/>
              <a:pathLst>
                <a:path h="1219200" w="1219200">
                  <a:moveTo>
                    <a:pt x="0" y="609600"/>
                  </a:moveTo>
                  <a:cubicBezTo>
                    <a:pt x="0" y="272923"/>
                    <a:pt x="272923" y="0"/>
                    <a:pt x="609600" y="0"/>
                  </a:cubicBezTo>
                  <a:cubicBezTo>
                    <a:pt x="946277" y="0"/>
                    <a:pt x="1219200" y="272923"/>
                    <a:pt x="1219200" y="609600"/>
                  </a:cubicBezTo>
                  <a:cubicBezTo>
                    <a:pt x="1219200" y="946277"/>
                    <a:pt x="946277" y="1219200"/>
                    <a:pt x="609600" y="1219200"/>
                  </a:cubicBezTo>
                  <a:cubicBezTo>
                    <a:pt x="272923" y="1219200"/>
                    <a:pt x="0" y="946277"/>
                    <a:pt x="0" y="609600"/>
                  </a:cubicBezTo>
                  <a:close/>
                </a:path>
              </a:pathLst>
            </a:custGeom>
            <a:solidFill>
              <a:srgbClr val="6F6F95"/>
            </a:solidFill>
          </p:spPr>
        </p:sp>
      </p:grpSp>
      <p:grpSp>
        <p:nvGrpSpPr>
          <p:cNvPr name="Group 32" id="32"/>
          <p:cNvGrpSpPr/>
          <p:nvPr/>
        </p:nvGrpSpPr>
        <p:grpSpPr>
          <a:xfrm rot="0">
            <a:off x="9976104" y="4434840"/>
            <a:ext cx="457200" cy="457200"/>
            <a:chOff x="0" y="0"/>
            <a:chExt cx="609600" cy="609600"/>
          </a:xfrm>
        </p:grpSpPr>
        <p:sp>
          <p:nvSpPr>
            <p:cNvPr name="Freeform 33" id="33" descr="preencoded.png"/>
            <p:cNvSpPr/>
            <p:nvPr/>
          </p:nvSpPr>
          <p:spPr>
            <a:xfrm flipH="false" flipV="false" rot="0">
              <a:off x="0" y="0"/>
              <a:ext cx="609600" cy="609600"/>
            </a:xfrm>
            <a:custGeom>
              <a:avLst/>
              <a:gdLst/>
              <a:ahLst/>
              <a:cxnLst/>
              <a:rect r="r" b="b" t="t" l="l"/>
              <a:pathLst>
                <a:path h="609600" w="609600">
                  <a:moveTo>
                    <a:pt x="0" y="0"/>
                  </a:moveTo>
                  <a:lnTo>
                    <a:pt x="609600" y="0"/>
                  </a:lnTo>
                  <a:lnTo>
                    <a:pt x="609600" y="609600"/>
                  </a:lnTo>
                  <a:lnTo>
                    <a:pt x="0" y="60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grpSp>
        <p:nvGrpSpPr>
          <p:cNvPr name="Group 34" id="34"/>
          <p:cNvGrpSpPr/>
          <p:nvPr/>
        </p:nvGrpSpPr>
        <p:grpSpPr>
          <a:xfrm rot="0">
            <a:off x="10881360" y="4206240"/>
            <a:ext cx="6035040" cy="914400"/>
            <a:chOff x="0" y="0"/>
            <a:chExt cx="8046720" cy="121920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8046720" cy="1219200"/>
            </a:xfrm>
            <a:custGeom>
              <a:avLst/>
              <a:gdLst/>
              <a:ahLst/>
              <a:cxnLst/>
              <a:rect r="r" b="b" t="t" l="l"/>
              <a:pathLst>
                <a:path h="1219200" w="8046720">
                  <a:moveTo>
                    <a:pt x="0" y="0"/>
                  </a:moveTo>
                  <a:lnTo>
                    <a:pt x="8046720" y="0"/>
                  </a:lnTo>
                  <a:lnTo>
                    <a:pt x="8046720" y="1219200"/>
                  </a:lnTo>
                  <a:lnTo>
                    <a:pt x="0" y="12192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78601" r="0" b="-78601"/>
              </a:stretch>
            </a:blipFill>
          </p:spPr>
        </p:sp>
        <p:sp>
          <p:nvSpPr>
            <p:cNvPr name="TextBox 36" id="36"/>
            <p:cNvSpPr txBox="true"/>
            <p:nvPr/>
          </p:nvSpPr>
          <p:spPr>
            <a:xfrm>
              <a:off x="0" y="-28575"/>
              <a:ext cx="8046720" cy="124777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600"/>
                </a:lnSpc>
              </a:pPr>
              <a:r>
                <a:rPr lang="en-US" sz="3000" b="true">
                  <a:solidFill>
                    <a:srgbClr val="F7F2EB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O que funciona</a:t>
              </a:r>
            </a:p>
          </p:txBody>
        </p:sp>
      </p:grpSp>
      <p:sp>
        <p:nvSpPr>
          <p:cNvPr name="TextBox 37" id="37"/>
          <p:cNvSpPr txBox="true"/>
          <p:nvPr/>
        </p:nvSpPr>
        <p:spPr>
          <a:xfrm rot="0">
            <a:off x="9747504" y="5292471"/>
            <a:ext cx="7040880" cy="2425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54990" indent="-277495" lvl="1">
              <a:lnSpc>
                <a:spcPts val="2760"/>
              </a:lnSpc>
              <a:buFont typeface="Arial"/>
              <a:buChar char="•"/>
            </a:pPr>
            <a:r>
              <a:rPr lang="en-US" sz="2300">
                <a:solidFill>
                  <a:srgbClr val="F1ECE4"/>
                </a:solidFill>
                <a:latin typeface="Calibri (MS)"/>
                <a:ea typeface="Calibri (MS)"/>
                <a:cs typeface="Calibri (MS)"/>
                <a:sym typeface="Calibri (MS)"/>
              </a:rPr>
              <a:t>Ter um plano e investir todo mês, no automático</a:t>
            </a:r>
          </a:p>
          <a:p>
            <a:pPr algn="l" marL="554990" indent="-277495" lvl="1">
              <a:lnSpc>
                <a:spcPts val="2760"/>
              </a:lnSpc>
              <a:buFont typeface="Arial"/>
              <a:buChar char="•"/>
            </a:pPr>
            <a:r>
              <a:rPr lang="en-US" sz="2300">
                <a:solidFill>
                  <a:srgbClr val="F1ECE4"/>
                </a:solidFill>
                <a:latin typeface="Calibri (MS)"/>
                <a:ea typeface="Calibri (MS)"/>
                <a:cs typeface="Calibri (MS)"/>
                <a:sym typeface="Calibri (MS)"/>
              </a:rPr>
              <a:t>Diversificar e manter custos baixos</a:t>
            </a:r>
          </a:p>
          <a:p>
            <a:pPr algn="l" marL="554990" indent="-277495" lvl="1">
              <a:lnSpc>
                <a:spcPts val="2760"/>
              </a:lnSpc>
              <a:buFont typeface="Arial"/>
              <a:buChar char="•"/>
            </a:pPr>
            <a:r>
              <a:rPr lang="en-US" sz="2300">
                <a:solidFill>
                  <a:srgbClr val="F1ECE4"/>
                </a:solidFill>
                <a:latin typeface="Calibri (MS)"/>
                <a:ea typeface="Calibri (MS)"/>
                <a:cs typeface="Calibri (MS)"/>
                <a:sym typeface="Calibri (MS)"/>
              </a:rPr>
              <a:t>Pensar em anos, não em dias</a:t>
            </a:r>
          </a:p>
        </p:txBody>
      </p:sp>
      <p:grpSp>
        <p:nvGrpSpPr>
          <p:cNvPr name="Group 38" id="38"/>
          <p:cNvGrpSpPr/>
          <p:nvPr/>
        </p:nvGrpSpPr>
        <p:grpSpPr>
          <a:xfrm rot="0">
            <a:off x="1005840" y="8046720"/>
            <a:ext cx="16276320" cy="1426464"/>
            <a:chOff x="0" y="0"/>
            <a:chExt cx="21701760" cy="1901952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21701759" cy="1901952"/>
            </a:xfrm>
            <a:custGeom>
              <a:avLst/>
              <a:gdLst/>
              <a:ahLst/>
              <a:cxnLst/>
              <a:rect r="r" b="b" t="t" l="l"/>
              <a:pathLst>
                <a:path h="1901952" w="21701759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21457920" y="0"/>
                  </a:lnTo>
                  <a:cubicBezTo>
                    <a:pt x="21592539" y="0"/>
                    <a:pt x="21701759" y="109220"/>
                    <a:pt x="21701759" y="243840"/>
                  </a:cubicBezTo>
                  <a:lnTo>
                    <a:pt x="21701759" y="1658112"/>
                  </a:lnTo>
                  <a:cubicBezTo>
                    <a:pt x="21701759" y="1792732"/>
                    <a:pt x="21592539" y="1901952"/>
                    <a:pt x="21457920" y="1901952"/>
                  </a:cubicBezTo>
                  <a:lnTo>
                    <a:pt x="243840" y="1901952"/>
                  </a:lnTo>
                  <a:cubicBezTo>
                    <a:pt x="109220" y="1901952"/>
                    <a:pt x="0" y="1792732"/>
                    <a:pt x="0" y="1658112"/>
                  </a:cubicBezTo>
                  <a:close/>
                </a:path>
              </a:pathLst>
            </a:custGeom>
            <a:solidFill>
              <a:srgbClr val="20203A"/>
            </a:solidFill>
          </p:spPr>
        </p:sp>
      </p:grpSp>
      <p:grpSp>
        <p:nvGrpSpPr>
          <p:cNvPr name="Group 40" id="40"/>
          <p:cNvGrpSpPr/>
          <p:nvPr/>
        </p:nvGrpSpPr>
        <p:grpSpPr>
          <a:xfrm rot="0">
            <a:off x="1408176" y="8302752"/>
            <a:ext cx="914400" cy="914400"/>
            <a:chOff x="0" y="0"/>
            <a:chExt cx="1219200" cy="1219200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1219200" cy="1219200"/>
            </a:xfrm>
            <a:custGeom>
              <a:avLst/>
              <a:gdLst/>
              <a:ahLst/>
              <a:cxnLst/>
              <a:rect r="r" b="b" t="t" l="l"/>
              <a:pathLst>
                <a:path h="1219200" w="1219200">
                  <a:moveTo>
                    <a:pt x="0" y="609600"/>
                  </a:moveTo>
                  <a:cubicBezTo>
                    <a:pt x="0" y="272923"/>
                    <a:pt x="272923" y="0"/>
                    <a:pt x="609600" y="0"/>
                  </a:cubicBezTo>
                  <a:cubicBezTo>
                    <a:pt x="946277" y="0"/>
                    <a:pt x="1219200" y="272923"/>
                    <a:pt x="1219200" y="609600"/>
                  </a:cubicBezTo>
                  <a:cubicBezTo>
                    <a:pt x="1219200" y="946277"/>
                    <a:pt x="946277" y="1219200"/>
                    <a:pt x="609600" y="1219200"/>
                  </a:cubicBezTo>
                  <a:cubicBezTo>
                    <a:pt x="272923" y="1219200"/>
                    <a:pt x="0" y="946277"/>
                    <a:pt x="0" y="609600"/>
                  </a:cubicBezTo>
                  <a:close/>
                </a:path>
              </a:pathLst>
            </a:custGeom>
            <a:solidFill>
              <a:srgbClr val="2B2B4C"/>
            </a:solidFill>
          </p:spPr>
        </p:sp>
      </p:grpSp>
      <p:grpSp>
        <p:nvGrpSpPr>
          <p:cNvPr name="Group 42" id="42"/>
          <p:cNvGrpSpPr/>
          <p:nvPr/>
        </p:nvGrpSpPr>
        <p:grpSpPr>
          <a:xfrm rot="0">
            <a:off x="1627632" y="8522208"/>
            <a:ext cx="475488" cy="475488"/>
            <a:chOff x="0" y="0"/>
            <a:chExt cx="633984" cy="633984"/>
          </a:xfrm>
        </p:grpSpPr>
        <p:sp>
          <p:nvSpPr>
            <p:cNvPr name="Freeform 43" id="43" descr="preencoded.png"/>
            <p:cNvSpPr/>
            <p:nvPr/>
          </p:nvSpPr>
          <p:spPr>
            <a:xfrm flipH="false" flipV="false" rot="0">
              <a:off x="0" y="0"/>
              <a:ext cx="633984" cy="633984"/>
            </a:xfrm>
            <a:custGeom>
              <a:avLst/>
              <a:gdLst/>
              <a:ahLst/>
              <a:cxnLst/>
              <a:rect r="r" b="b" t="t" l="l"/>
              <a:pathLst>
                <a:path h="633984" w="633984">
                  <a:moveTo>
                    <a:pt x="0" y="0"/>
                  </a:moveTo>
                  <a:lnTo>
                    <a:pt x="633984" y="0"/>
                  </a:lnTo>
                  <a:lnTo>
                    <a:pt x="633984" y="633984"/>
                  </a:lnTo>
                  <a:lnTo>
                    <a:pt x="0" y="633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grpSp>
        <p:nvGrpSpPr>
          <p:cNvPr name="Group 44" id="44"/>
          <p:cNvGrpSpPr/>
          <p:nvPr/>
        </p:nvGrpSpPr>
        <p:grpSpPr>
          <a:xfrm rot="0">
            <a:off x="2651760" y="8266176"/>
            <a:ext cx="14228064" cy="987552"/>
            <a:chOff x="0" y="0"/>
            <a:chExt cx="18970752" cy="1316736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18970752" cy="1316736"/>
            </a:xfrm>
            <a:custGeom>
              <a:avLst/>
              <a:gdLst/>
              <a:ahLst/>
              <a:cxnLst/>
              <a:rect r="r" b="b" t="t" l="l"/>
              <a:pathLst>
                <a:path h="1316736" w="18970752">
                  <a:moveTo>
                    <a:pt x="0" y="0"/>
                  </a:moveTo>
                  <a:lnTo>
                    <a:pt x="18970752" y="0"/>
                  </a:lnTo>
                  <a:lnTo>
                    <a:pt x="18970752" y="1316736"/>
                  </a:lnTo>
                  <a:lnTo>
                    <a:pt x="0" y="131673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30728" r="0" b="-230728"/>
              </a:stretch>
            </a:blipFill>
          </p:spPr>
        </p:sp>
        <p:sp>
          <p:nvSpPr>
            <p:cNvPr name="TextBox 46" id="46"/>
            <p:cNvSpPr txBox="true"/>
            <p:nvPr/>
          </p:nvSpPr>
          <p:spPr>
            <a:xfrm>
              <a:off x="0" y="-57150"/>
              <a:ext cx="18970752" cy="137388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182"/>
                </a:lnSpc>
              </a:pPr>
              <a:r>
                <a:rPr lang="en-US" sz="2600" b="true">
                  <a:solidFill>
                    <a:srgbClr val="F7F2E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Se parece bom demais, é golpe</a:t>
              </a:r>
            </a:p>
            <a:p>
              <a:pPr algn="l">
                <a:lnSpc>
                  <a:spcPts val="2815"/>
                </a:lnSpc>
              </a:pPr>
              <a:r>
                <a:rPr lang="en-US" sz="2300">
                  <a:solidFill>
                    <a:srgbClr val="A0A0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Desconfie de grupos de "day trade garantido", criptos da moda e fórmulas mágicas. A CVM mantém alertas e conteúdo gratuito sobre fraudes.</a:t>
              </a:r>
            </a:p>
          </p:txBody>
        </p:sp>
      </p:grp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0102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05840" y="9290304"/>
            <a:ext cx="1280160" cy="548640"/>
            <a:chOff x="0" y="0"/>
            <a:chExt cx="1706880" cy="7315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06880" cy="731520"/>
            </a:xfrm>
            <a:custGeom>
              <a:avLst/>
              <a:gdLst/>
              <a:ahLst/>
              <a:cxnLst/>
              <a:rect r="r" b="b" t="t" l="l"/>
              <a:pathLst>
                <a:path h="731520" w="1706880">
                  <a:moveTo>
                    <a:pt x="0" y="0"/>
                  </a:moveTo>
                  <a:lnTo>
                    <a:pt x="1706880" y="0"/>
                  </a:lnTo>
                  <a:lnTo>
                    <a:pt x="170688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4987" t="0" r="-4987" b="0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706880" cy="76962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280"/>
                </a:lnSpc>
              </a:pPr>
              <a:r>
                <a:rPr lang="en-US" sz="1900">
                  <a:solidFill>
                    <a:srgbClr val="A0A0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35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515600" y="2651760"/>
            <a:ext cx="8229600" cy="8229600"/>
            <a:chOff x="0" y="0"/>
            <a:chExt cx="10972800" cy="10972800"/>
          </a:xfrm>
        </p:grpSpPr>
        <p:sp>
          <p:nvSpPr>
            <p:cNvPr name="Freeform 6" id="6" descr="preencoded.png"/>
            <p:cNvSpPr/>
            <p:nvPr/>
          </p:nvSpPr>
          <p:spPr>
            <a:xfrm flipH="false" flipV="false" rot="0">
              <a:off x="0" y="0"/>
              <a:ext cx="10972800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0972800">
                  <a:moveTo>
                    <a:pt x="0" y="0"/>
                  </a:moveTo>
                  <a:lnTo>
                    <a:pt x="10972800" y="0"/>
                  </a:lnTo>
                  <a:lnTo>
                    <a:pt x="10972800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4000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1280160" y="1316736"/>
            <a:ext cx="10972800" cy="548640"/>
            <a:chOff x="0" y="0"/>
            <a:chExt cx="14630400" cy="73152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4630400" cy="731520"/>
            </a:xfrm>
            <a:custGeom>
              <a:avLst/>
              <a:gdLst/>
              <a:ahLst/>
              <a:cxnLst/>
              <a:rect r="r" b="b" t="t" l="l"/>
              <a:pathLst>
                <a:path h="731520" w="14630400">
                  <a:moveTo>
                    <a:pt x="0" y="0"/>
                  </a:moveTo>
                  <a:lnTo>
                    <a:pt x="14630400" y="0"/>
                  </a:lnTo>
                  <a:lnTo>
                    <a:pt x="1463040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39700" r="0" b="-33970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14630400" cy="76962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879"/>
                </a:lnSpc>
              </a:pPr>
              <a:r>
                <a:rPr lang="en-US" b="true" sz="2400" spc="600">
                  <a:solidFill>
                    <a:srgbClr val="E4BE7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MARCELO RAPOSO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207008" y="2194560"/>
            <a:ext cx="15727680" cy="1645920"/>
            <a:chOff x="0" y="0"/>
            <a:chExt cx="20970240" cy="219456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0970239" cy="2194560"/>
            </a:xfrm>
            <a:custGeom>
              <a:avLst/>
              <a:gdLst/>
              <a:ahLst/>
              <a:cxnLst/>
              <a:rect r="r" b="b" t="t" l="l"/>
              <a:pathLst>
                <a:path h="2194560" w="20970239">
                  <a:moveTo>
                    <a:pt x="0" y="0"/>
                  </a:moveTo>
                  <a:lnTo>
                    <a:pt x="20970239" y="0"/>
                  </a:lnTo>
                  <a:lnTo>
                    <a:pt x="20970239" y="2194560"/>
                  </a:lnTo>
                  <a:lnTo>
                    <a:pt x="0" y="219456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36190" r="0" b="-136190"/>
              </a:stretch>
            </a:blip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85725"/>
              <a:ext cx="20970240" cy="228028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1040"/>
                </a:lnSpc>
              </a:pPr>
              <a:r>
                <a:rPr lang="en-US" sz="9200" b="true">
                  <a:solidFill>
                    <a:srgbClr val="F7F2EB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Comece hoje.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280160" y="3986784"/>
            <a:ext cx="15544800" cy="1353312"/>
            <a:chOff x="0" y="0"/>
            <a:chExt cx="20726400" cy="1804416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0726400" cy="1804416"/>
            </a:xfrm>
            <a:custGeom>
              <a:avLst/>
              <a:gdLst/>
              <a:ahLst/>
              <a:cxnLst/>
              <a:rect r="r" b="b" t="t" l="l"/>
              <a:pathLst>
                <a:path h="1804416" w="20726400">
                  <a:moveTo>
                    <a:pt x="0" y="0"/>
                  </a:moveTo>
                  <a:lnTo>
                    <a:pt x="20726400" y="0"/>
                  </a:lnTo>
                  <a:lnTo>
                    <a:pt x="20726400" y="1804416"/>
                  </a:lnTo>
                  <a:lnTo>
                    <a:pt x="0" y="180441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73814" r="0" b="-173814"/>
              </a:stretch>
            </a:blip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76200"/>
              <a:ext cx="20726400" cy="188061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654"/>
                </a:lnSpc>
              </a:pPr>
              <a:r>
                <a:rPr lang="en-US" sz="2900">
                  <a:solidFill>
                    <a:srgbClr val="F1ECE4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Pequenas decisões, repetidas por anos, mudam a sua vida financeira. Abra uma conta, faça seu orçamento da semana e invista seu primeiro R$ 30 no Tesouro.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280160" y="5559552"/>
            <a:ext cx="15727680" cy="548640"/>
            <a:chOff x="0" y="0"/>
            <a:chExt cx="20970240" cy="73152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0970239" cy="731520"/>
            </a:xfrm>
            <a:custGeom>
              <a:avLst/>
              <a:gdLst/>
              <a:ahLst/>
              <a:cxnLst/>
              <a:rect r="r" b="b" t="t" l="l"/>
              <a:pathLst>
                <a:path h="731520" w="20970239">
                  <a:moveTo>
                    <a:pt x="0" y="0"/>
                  </a:moveTo>
                  <a:lnTo>
                    <a:pt x="20970239" y="0"/>
                  </a:lnTo>
                  <a:lnTo>
                    <a:pt x="20970239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508571" r="0" b="-508571"/>
              </a:stretch>
            </a:blip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47625"/>
              <a:ext cx="20970240" cy="77914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520"/>
                </a:lnSpc>
              </a:pPr>
              <a:r>
                <a:rPr lang="en-US" b="true" sz="2100" spc="300">
                  <a:solidFill>
                    <a:srgbClr val="E4BE7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CONTINUE APRENDENDO — DE GRAÇA</a:t>
              </a: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280160" y="6217920"/>
            <a:ext cx="3730752" cy="1755648"/>
            <a:chOff x="0" y="0"/>
            <a:chExt cx="4974336" cy="2340864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4974336" cy="2340864"/>
            </a:xfrm>
            <a:custGeom>
              <a:avLst/>
              <a:gdLst/>
              <a:ahLst/>
              <a:cxnLst/>
              <a:rect r="r" b="b" t="t" l="l"/>
              <a:pathLst>
                <a:path h="2340864" w="4974336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4730496" y="0"/>
                  </a:lnTo>
                  <a:cubicBezTo>
                    <a:pt x="4865116" y="0"/>
                    <a:pt x="4974336" y="109220"/>
                    <a:pt x="4974336" y="243840"/>
                  </a:cubicBezTo>
                  <a:lnTo>
                    <a:pt x="4974336" y="2097024"/>
                  </a:lnTo>
                  <a:cubicBezTo>
                    <a:pt x="4974336" y="2231644"/>
                    <a:pt x="4865116" y="2340864"/>
                    <a:pt x="4730496" y="2340864"/>
                  </a:cubicBezTo>
                  <a:lnTo>
                    <a:pt x="243840" y="2340864"/>
                  </a:lnTo>
                  <a:cubicBezTo>
                    <a:pt x="109220" y="2340864"/>
                    <a:pt x="0" y="2231644"/>
                    <a:pt x="0" y="2097024"/>
                  </a:cubicBezTo>
                  <a:close/>
                </a:path>
              </a:pathLst>
            </a:custGeom>
            <a:solidFill>
              <a:srgbClr val="20203A"/>
            </a:solid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1499616" y="6400800"/>
            <a:ext cx="3291840" cy="548640"/>
            <a:chOff x="0" y="0"/>
            <a:chExt cx="4389120" cy="73152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4389120" cy="731520"/>
            </a:xfrm>
            <a:custGeom>
              <a:avLst/>
              <a:gdLst/>
              <a:ahLst/>
              <a:cxnLst/>
              <a:rect r="r" b="b" t="t" l="l"/>
              <a:pathLst>
                <a:path h="731520" w="4389120">
                  <a:moveTo>
                    <a:pt x="0" y="0"/>
                  </a:moveTo>
                  <a:lnTo>
                    <a:pt x="4389120" y="0"/>
                  </a:lnTo>
                  <a:lnTo>
                    <a:pt x="438912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66910" r="0" b="-66910"/>
              </a:stretch>
            </a:blip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19050"/>
              <a:ext cx="4389120" cy="75057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120"/>
                </a:lnSpc>
              </a:pPr>
              <a:r>
                <a:rPr lang="en-US" sz="2600" b="true">
                  <a:solidFill>
                    <a:srgbClr val="F7F2EB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Banco Central</a:t>
              </a:r>
            </a:p>
          </p:txBody>
        </p:sp>
      </p:grpSp>
      <p:sp>
        <p:nvSpPr>
          <p:cNvPr name="TextBox 24" id="24"/>
          <p:cNvSpPr txBox="true"/>
          <p:nvPr/>
        </p:nvSpPr>
        <p:spPr>
          <a:xfrm rot="0">
            <a:off x="1499616" y="6930390"/>
            <a:ext cx="3291840" cy="6408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79"/>
              </a:lnSpc>
            </a:pPr>
            <a:r>
              <a:rPr lang="en-US" sz="2000">
                <a:solidFill>
                  <a:srgbClr val="A0A0BE"/>
                </a:solidFill>
                <a:latin typeface="Calibri (MS)"/>
                <a:ea typeface="Calibri (MS)"/>
                <a:cs typeface="Calibri (MS)"/>
                <a:sym typeface="Calibri (MS)"/>
              </a:rPr>
              <a:t>Cidadania Financeira</a:t>
            </a:r>
          </a:p>
        </p:txBody>
      </p:sp>
      <p:grpSp>
        <p:nvGrpSpPr>
          <p:cNvPr name="Group 25" id="25"/>
          <p:cNvGrpSpPr/>
          <p:nvPr/>
        </p:nvGrpSpPr>
        <p:grpSpPr>
          <a:xfrm rot="0">
            <a:off x="1499616" y="7607808"/>
            <a:ext cx="237744" cy="237744"/>
            <a:chOff x="0" y="0"/>
            <a:chExt cx="316992" cy="316992"/>
          </a:xfrm>
        </p:grpSpPr>
        <p:sp>
          <p:nvSpPr>
            <p:cNvPr name="Freeform 26" id="26" descr="preencoded.png"/>
            <p:cNvSpPr/>
            <p:nvPr/>
          </p:nvSpPr>
          <p:spPr>
            <a:xfrm flipH="false" flipV="false" rot="0">
              <a:off x="0" y="0"/>
              <a:ext cx="316992" cy="316992"/>
            </a:xfrm>
            <a:custGeom>
              <a:avLst/>
              <a:gdLst/>
              <a:ahLst/>
              <a:cxnLst/>
              <a:rect r="r" b="b" t="t" l="l"/>
              <a:pathLst>
                <a:path h="316992" w="316992">
                  <a:moveTo>
                    <a:pt x="0" y="0"/>
                  </a:moveTo>
                  <a:lnTo>
                    <a:pt x="316992" y="0"/>
                  </a:lnTo>
                  <a:lnTo>
                    <a:pt x="316992" y="316992"/>
                  </a:lnTo>
                  <a:lnTo>
                    <a:pt x="0" y="3169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1828800" y="7516368"/>
            <a:ext cx="2926080" cy="438912"/>
            <a:chOff x="0" y="0"/>
            <a:chExt cx="3901440" cy="585216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3901440" cy="585216"/>
            </a:xfrm>
            <a:custGeom>
              <a:avLst/>
              <a:gdLst/>
              <a:ahLst/>
              <a:cxnLst/>
              <a:rect r="r" b="b" t="t" l="l"/>
              <a:pathLst>
                <a:path h="585216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585216"/>
                  </a:lnTo>
                  <a:lnTo>
                    <a:pt x="0" y="58521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79900" r="0" b="-79900"/>
              </a:stretch>
            </a:blip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38100"/>
              <a:ext cx="3901440" cy="62331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400"/>
                </a:lnSpc>
              </a:pPr>
              <a:r>
                <a:rPr lang="en-US" b="true" sz="2000" u="sng">
                  <a:solidFill>
                    <a:srgbClr val="E4BE78"/>
                  </a:solidFill>
                  <a:latin typeface="Calibri (MS) Bold"/>
                  <a:ea typeface="Calibri (MS) Bold"/>
                  <a:cs typeface="Calibri (MS) Bold"/>
                  <a:sym typeface="Calibri (MS) Bold"/>
                  <a:hlinkClick r:id="rId6" tooltip="https://www.bcb.gov.br/cidadaniafinanceira"/>
                </a:rPr>
                <a:t>acessar</a:t>
              </a: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5248656" y="6217920"/>
            <a:ext cx="3730752" cy="1755648"/>
            <a:chOff x="0" y="0"/>
            <a:chExt cx="4974336" cy="2340864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4974336" cy="2340864"/>
            </a:xfrm>
            <a:custGeom>
              <a:avLst/>
              <a:gdLst/>
              <a:ahLst/>
              <a:cxnLst/>
              <a:rect r="r" b="b" t="t" l="l"/>
              <a:pathLst>
                <a:path h="2340864" w="4974336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4730496" y="0"/>
                  </a:lnTo>
                  <a:cubicBezTo>
                    <a:pt x="4865116" y="0"/>
                    <a:pt x="4974336" y="109220"/>
                    <a:pt x="4974336" y="243840"/>
                  </a:cubicBezTo>
                  <a:lnTo>
                    <a:pt x="4974336" y="2097024"/>
                  </a:lnTo>
                  <a:cubicBezTo>
                    <a:pt x="4974336" y="2231644"/>
                    <a:pt x="4865116" y="2340864"/>
                    <a:pt x="4730496" y="2340864"/>
                  </a:cubicBezTo>
                  <a:lnTo>
                    <a:pt x="243840" y="2340864"/>
                  </a:lnTo>
                  <a:cubicBezTo>
                    <a:pt x="109220" y="2340864"/>
                    <a:pt x="0" y="2231644"/>
                    <a:pt x="0" y="2097024"/>
                  </a:cubicBezTo>
                  <a:close/>
                </a:path>
              </a:pathLst>
            </a:custGeom>
            <a:solidFill>
              <a:srgbClr val="20203A"/>
            </a:solidFill>
          </p:spPr>
        </p:sp>
      </p:grpSp>
      <p:grpSp>
        <p:nvGrpSpPr>
          <p:cNvPr name="Group 32" id="32"/>
          <p:cNvGrpSpPr/>
          <p:nvPr/>
        </p:nvGrpSpPr>
        <p:grpSpPr>
          <a:xfrm rot="0">
            <a:off x="5468112" y="6400800"/>
            <a:ext cx="3291840" cy="548640"/>
            <a:chOff x="0" y="0"/>
            <a:chExt cx="4389120" cy="73152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4389120" cy="731520"/>
            </a:xfrm>
            <a:custGeom>
              <a:avLst/>
              <a:gdLst/>
              <a:ahLst/>
              <a:cxnLst/>
              <a:rect r="r" b="b" t="t" l="l"/>
              <a:pathLst>
                <a:path h="731520" w="4389120">
                  <a:moveTo>
                    <a:pt x="0" y="0"/>
                  </a:moveTo>
                  <a:lnTo>
                    <a:pt x="4389120" y="0"/>
                  </a:lnTo>
                  <a:lnTo>
                    <a:pt x="438912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66910" r="0" b="-66910"/>
              </a:stretch>
            </a:blip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19050"/>
              <a:ext cx="4389120" cy="75057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120"/>
                </a:lnSpc>
              </a:pPr>
              <a:r>
                <a:rPr lang="en-US" sz="2600" b="true">
                  <a:solidFill>
                    <a:srgbClr val="F7F2EB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B3</a:t>
              </a:r>
            </a:p>
          </p:txBody>
        </p:sp>
      </p:grpSp>
      <p:sp>
        <p:nvSpPr>
          <p:cNvPr name="TextBox 35" id="35"/>
          <p:cNvSpPr txBox="true"/>
          <p:nvPr/>
        </p:nvSpPr>
        <p:spPr>
          <a:xfrm rot="0">
            <a:off x="5468112" y="6930390"/>
            <a:ext cx="3291840" cy="6408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79"/>
              </a:lnSpc>
            </a:pPr>
            <a:r>
              <a:rPr lang="en-US" sz="2000">
                <a:solidFill>
                  <a:srgbClr val="A0A0BE"/>
                </a:solidFill>
                <a:latin typeface="Calibri (MS)"/>
                <a:ea typeface="Calibri (MS)"/>
                <a:cs typeface="Calibri (MS)"/>
                <a:sym typeface="Calibri (MS)"/>
              </a:rPr>
              <a:t>Bora Investir</a:t>
            </a:r>
          </a:p>
        </p:txBody>
      </p:sp>
      <p:grpSp>
        <p:nvGrpSpPr>
          <p:cNvPr name="Group 36" id="36"/>
          <p:cNvGrpSpPr/>
          <p:nvPr/>
        </p:nvGrpSpPr>
        <p:grpSpPr>
          <a:xfrm rot="0">
            <a:off x="5468112" y="7607808"/>
            <a:ext cx="237744" cy="237744"/>
            <a:chOff x="0" y="0"/>
            <a:chExt cx="316992" cy="316992"/>
          </a:xfrm>
        </p:grpSpPr>
        <p:sp>
          <p:nvSpPr>
            <p:cNvPr name="Freeform 37" id="37" descr="preencoded.png"/>
            <p:cNvSpPr/>
            <p:nvPr/>
          </p:nvSpPr>
          <p:spPr>
            <a:xfrm flipH="false" flipV="false" rot="0">
              <a:off x="0" y="0"/>
              <a:ext cx="316992" cy="316992"/>
            </a:xfrm>
            <a:custGeom>
              <a:avLst/>
              <a:gdLst/>
              <a:ahLst/>
              <a:cxnLst/>
              <a:rect r="r" b="b" t="t" l="l"/>
              <a:pathLst>
                <a:path h="316992" w="316992">
                  <a:moveTo>
                    <a:pt x="0" y="0"/>
                  </a:moveTo>
                  <a:lnTo>
                    <a:pt x="316992" y="0"/>
                  </a:lnTo>
                  <a:lnTo>
                    <a:pt x="316992" y="316992"/>
                  </a:lnTo>
                  <a:lnTo>
                    <a:pt x="0" y="3169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grpSp>
        <p:nvGrpSpPr>
          <p:cNvPr name="Group 38" id="38"/>
          <p:cNvGrpSpPr/>
          <p:nvPr/>
        </p:nvGrpSpPr>
        <p:grpSpPr>
          <a:xfrm rot="0">
            <a:off x="5797296" y="7516368"/>
            <a:ext cx="2926080" cy="438912"/>
            <a:chOff x="0" y="0"/>
            <a:chExt cx="3901440" cy="585216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3901440" cy="585216"/>
            </a:xfrm>
            <a:custGeom>
              <a:avLst/>
              <a:gdLst/>
              <a:ahLst/>
              <a:cxnLst/>
              <a:rect r="r" b="b" t="t" l="l"/>
              <a:pathLst>
                <a:path h="585216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585216"/>
                  </a:lnTo>
                  <a:lnTo>
                    <a:pt x="0" y="58521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79900" r="0" b="-79900"/>
              </a:stretch>
            </a:blipFill>
          </p:spPr>
        </p:sp>
        <p:sp>
          <p:nvSpPr>
            <p:cNvPr name="TextBox 40" id="40"/>
            <p:cNvSpPr txBox="true"/>
            <p:nvPr/>
          </p:nvSpPr>
          <p:spPr>
            <a:xfrm>
              <a:off x="0" y="-38100"/>
              <a:ext cx="3901440" cy="62331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400"/>
                </a:lnSpc>
              </a:pPr>
              <a:r>
                <a:rPr lang="en-US" b="true" sz="2000" u="sng">
                  <a:solidFill>
                    <a:srgbClr val="E4BE78"/>
                  </a:solidFill>
                  <a:latin typeface="Calibri (MS) Bold"/>
                  <a:ea typeface="Calibri (MS) Bold"/>
                  <a:cs typeface="Calibri (MS) Bold"/>
                  <a:sym typeface="Calibri (MS) Bold"/>
                  <a:hlinkClick r:id="rId7" tooltip="https://borainvestir.b3.com.br/"/>
                </a:rPr>
                <a:t>acessar</a:t>
              </a:r>
            </a:p>
          </p:txBody>
        </p:sp>
      </p:grpSp>
      <p:grpSp>
        <p:nvGrpSpPr>
          <p:cNvPr name="Group 41" id="41"/>
          <p:cNvGrpSpPr/>
          <p:nvPr/>
        </p:nvGrpSpPr>
        <p:grpSpPr>
          <a:xfrm rot="0">
            <a:off x="9217152" y="6217920"/>
            <a:ext cx="3730752" cy="1755648"/>
            <a:chOff x="0" y="0"/>
            <a:chExt cx="4974336" cy="2340864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4974336" cy="2340864"/>
            </a:xfrm>
            <a:custGeom>
              <a:avLst/>
              <a:gdLst/>
              <a:ahLst/>
              <a:cxnLst/>
              <a:rect r="r" b="b" t="t" l="l"/>
              <a:pathLst>
                <a:path h="2340864" w="4974336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4730496" y="0"/>
                  </a:lnTo>
                  <a:cubicBezTo>
                    <a:pt x="4865116" y="0"/>
                    <a:pt x="4974336" y="109220"/>
                    <a:pt x="4974336" y="243840"/>
                  </a:cubicBezTo>
                  <a:lnTo>
                    <a:pt x="4974336" y="2097024"/>
                  </a:lnTo>
                  <a:cubicBezTo>
                    <a:pt x="4974336" y="2231644"/>
                    <a:pt x="4865116" y="2340864"/>
                    <a:pt x="4730496" y="2340864"/>
                  </a:cubicBezTo>
                  <a:lnTo>
                    <a:pt x="243840" y="2340864"/>
                  </a:lnTo>
                  <a:cubicBezTo>
                    <a:pt x="109220" y="2340864"/>
                    <a:pt x="0" y="2231644"/>
                    <a:pt x="0" y="2097024"/>
                  </a:cubicBezTo>
                  <a:close/>
                </a:path>
              </a:pathLst>
            </a:custGeom>
            <a:solidFill>
              <a:srgbClr val="20203A"/>
            </a:solidFill>
          </p:spPr>
        </p:sp>
      </p:grpSp>
      <p:grpSp>
        <p:nvGrpSpPr>
          <p:cNvPr name="Group 43" id="43"/>
          <p:cNvGrpSpPr/>
          <p:nvPr/>
        </p:nvGrpSpPr>
        <p:grpSpPr>
          <a:xfrm rot="0">
            <a:off x="9436608" y="6400800"/>
            <a:ext cx="3291840" cy="548640"/>
            <a:chOff x="0" y="0"/>
            <a:chExt cx="4389120" cy="731520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4389120" cy="731520"/>
            </a:xfrm>
            <a:custGeom>
              <a:avLst/>
              <a:gdLst/>
              <a:ahLst/>
              <a:cxnLst/>
              <a:rect r="r" b="b" t="t" l="l"/>
              <a:pathLst>
                <a:path h="731520" w="4389120">
                  <a:moveTo>
                    <a:pt x="0" y="0"/>
                  </a:moveTo>
                  <a:lnTo>
                    <a:pt x="4389120" y="0"/>
                  </a:lnTo>
                  <a:lnTo>
                    <a:pt x="438912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66910" r="0" b="-66910"/>
              </a:stretch>
            </a:blipFill>
          </p:spPr>
        </p:sp>
        <p:sp>
          <p:nvSpPr>
            <p:cNvPr name="TextBox 45" id="45"/>
            <p:cNvSpPr txBox="true"/>
            <p:nvPr/>
          </p:nvSpPr>
          <p:spPr>
            <a:xfrm>
              <a:off x="0" y="-19050"/>
              <a:ext cx="4389120" cy="75057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120"/>
                </a:lnSpc>
              </a:pPr>
              <a:r>
                <a:rPr lang="en-US" sz="2600" b="true">
                  <a:solidFill>
                    <a:srgbClr val="F7F2EB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CVM</a:t>
              </a:r>
            </a:p>
          </p:txBody>
        </p:sp>
      </p:grpSp>
      <p:sp>
        <p:nvSpPr>
          <p:cNvPr name="TextBox 46" id="46"/>
          <p:cNvSpPr txBox="true"/>
          <p:nvPr/>
        </p:nvSpPr>
        <p:spPr>
          <a:xfrm rot="0">
            <a:off x="9436608" y="6930390"/>
            <a:ext cx="3291840" cy="6408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79"/>
              </a:lnSpc>
            </a:pPr>
            <a:r>
              <a:rPr lang="en-US" sz="2000">
                <a:solidFill>
                  <a:srgbClr val="A0A0BE"/>
                </a:solidFill>
                <a:latin typeface="Calibri (MS)"/>
                <a:ea typeface="Calibri (MS)"/>
                <a:cs typeface="Calibri (MS)"/>
                <a:sym typeface="Calibri (MS)"/>
              </a:rPr>
              <a:t>Portal do Investidor</a:t>
            </a:r>
          </a:p>
        </p:txBody>
      </p:sp>
      <p:grpSp>
        <p:nvGrpSpPr>
          <p:cNvPr name="Group 47" id="47"/>
          <p:cNvGrpSpPr/>
          <p:nvPr/>
        </p:nvGrpSpPr>
        <p:grpSpPr>
          <a:xfrm rot="0">
            <a:off x="9436608" y="7607808"/>
            <a:ext cx="237744" cy="237744"/>
            <a:chOff x="0" y="0"/>
            <a:chExt cx="316992" cy="316992"/>
          </a:xfrm>
        </p:grpSpPr>
        <p:sp>
          <p:nvSpPr>
            <p:cNvPr name="Freeform 48" id="48" descr="preencoded.png"/>
            <p:cNvSpPr/>
            <p:nvPr/>
          </p:nvSpPr>
          <p:spPr>
            <a:xfrm flipH="false" flipV="false" rot="0">
              <a:off x="0" y="0"/>
              <a:ext cx="316992" cy="316992"/>
            </a:xfrm>
            <a:custGeom>
              <a:avLst/>
              <a:gdLst/>
              <a:ahLst/>
              <a:cxnLst/>
              <a:rect r="r" b="b" t="t" l="l"/>
              <a:pathLst>
                <a:path h="316992" w="316992">
                  <a:moveTo>
                    <a:pt x="0" y="0"/>
                  </a:moveTo>
                  <a:lnTo>
                    <a:pt x="316992" y="0"/>
                  </a:lnTo>
                  <a:lnTo>
                    <a:pt x="316992" y="316992"/>
                  </a:lnTo>
                  <a:lnTo>
                    <a:pt x="0" y="3169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grpSp>
        <p:nvGrpSpPr>
          <p:cNvPr name="Group 49" id="49"/>
          <p:cNvGrpSpPr/>
          <p:nvPr/>
        </p:nvGrpSpPr>
        <p:grpSpPr>
          <a:xfrm rot="0">
            <a:off x="9765792" y="7516368"/>
            <a:ext cx="2926080" cy="438912"/>
            <a:chOff x="0" y="0"/>
            <a:chExt cx="3901440" cy="585216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0" y="0"/>
              <a:ext cx="3901440" cy="585216"/>
            </a:xfrm>
            <a:custGeom>
              <a:avLst/>
              <a:gdLst/>
              <a:ahLst/>
              <a:cxnLst/>
              <a:rect r="r" b="b" t="t" l="l"/>
              <a:pathLst>
                <a:path h="585216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585216"/>
                  </a:lnTo>
                  <a:lnTo>
                    <a:pt x="0" y="58521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79900" r="0" b="-79900"/>
              </a:stretch>
            </a:blipFill>
          </p:spPr>
        </p:sp>
        <p:sp>
          <p:nvSpPr>
            <p:cNvPr name="TextBox 51" id="51"/>
            <p:cNvSpPr txBox="true"/>
            <p:nvPr/>
          </p:nvSpPr>
          <p:spPr>
            <a:xfrm>
              <a:off x="0" y="-38100"/>
              <a:ext cx="3901440" cy="62331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400"/>
                </a:lnSpc>
              </a:pPr>
              <a:r>
                <a:rPr lang="en-US" b="true" sz="2000" u="sng">
                  <a:solidFill>
                    <a:srgbClr val="E4BE78"/>
                  </a:solidFill>
                  <a:latin typeface="Calibri (MS) Bold"/>
                  <a:ea typeface="Calibri (MS) Bold"/>
                  <a:cs typeface="Calibri (MS) Bold"/>
                  <a:sym typeface="Calibri (MS) Bold"/>
                  <a:hlinkClick r:id="rId8" tooltip="https://www.investidor.gov.br/"/>
                </a:rPr>
                <a:t>acessar</a:t>
              </a:r>
            </a:p>
          </p:txBody>
        </p:sp>
      </p:grpSp>
      <p:grpSp>
        <p:nvGrpSpPr>
          <p:cNvPr name="Group 52" id="52"/>
          <p:cNvGrpSpPr/>
          <p:nvPr/>
        </p:nvGrpSpPr>
        <p:grpSpPr>
          <a:xfrm rot="0">
            <a:off x="13185648" y="6217920"/>
            <a:ext cx="3730752" cy="1755648"/>
            <a:chOff x="0" y="0"/>
            <a:chExt cx="4974336" cy="2340864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0"/>
              <a:ext cx="4974336" cy="2340864"/>
            </a:xfrm>
            <a:custGeom>
              <a:avLst/>
              <a:gdLst/>
              <a:ahLst/>
              <a:cxnLst/>
              <a:rect r="r" b="b" t="t" l="l"/>
              <a:pathLst>
                <a:path h="2340864" w="4974336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4730496" y="0"/>
                  </a:lnTo>
                  <a:cubicBezTo>
                    <a:pt x="4865116" y="0"/>
                    <a:pt x="4974336" y="109220"/>
                    <a:pt x="4974336" y="243840"/>
                  </a:cubicBezTo>
                  <a:lnTo>
                    <a:pt x="4974336" y="2097024"/>
                  </a:lnTo>
                  <a:cubicBezTo>
                    <a:pt x="4974336" y="2231644"/>
                    <a:pt x="4865116" y="2340864"/>
                    <a:pt x="4730496" y="2340864"/>
                  </a:cubicBezTo>
                  <a:lnTo>
                    <a:pt x="243840" y="2340864"/>
                  </a:lnTo>
                  <a:cubicBezTo>
                    <a:pt x="109220" y="2340864"/>
                    <a:pt x="0" y="2231644"/>
                    <a:pt x="0" y="2097024"/>
                  </a:cubicBezTo>
                  <a:close/>
                </a:path>
              </a:pathLst>
            </a:custGeom>
            <a:solidFill>
              <a:srgbClr val="20203A"/>
            </a:solidFill>
          </p:spPr>
        </p:sp>
      </p:grpSp>
      <p:grpSp>
        <p:nvGrpSpPr>
          <p:cNvPr name="Group 54" id="54"/>
          <p:cNvGrpSpPr/>
          <p:nvPr/>
        </p:nvGrpSpPr>
        <p:grpSpPr>
          <a:xfrm rot="0">
            <a:off x="13405104" y="6400800"/>
            <a:ext cx="3291840" cy="548640"/>
            <a:chOff x="0" y="0"/>
            <a:chExt cx="4389120" cy="731520"/>
          </a:xfrm>
        </p:grpSpPr>
        <p:sp>
          <p:nvSpPr>
            <p:cNvPr name="Freeform 55" id="55"/>
            <p:cNvSpPr/>
            <p:nvPr/>
          </p:nvSpPr>
          <p:spPr>
            <a:xfrm flipH="false" flipV="false" rot="0">
              <a:off x="0" y="0"/>
              <a:ext cx="4389120" cy="731520"/>
            </a:xfrm>
            <a:custGeom>
              <a:avLst/>
              <a:gdLst/>
              <a:ahLst/>
              <a:cxnLst/>
              <a:rect r="r" b="b" t="t" l="l"/>
              <a:pathLst>
                <a:path h="731520" w="4389120">
                  <a:moveTo>
                    <a:pt x="0" y="0"/>
                  </a:moveTo>
                  <a:lnTo>
                    <a:pt x="4389120" y="0"/>
                  </a:lnTo>
                  <a:lnTo>
                    <a:pt x="438912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66910" r="0" b="-66910"/>
              </a:stretch>
            </a:blipFill>
          </p:spPr>
        </p:sp>
        <p:sp>
          <p:nvSpPr>
            <p:cNvPr name="TextBox 56" id="56"/>
            <p:cNvSpPr txBox="true"/>
            <p:nvPr/>
          </p:nvSpPr>
          <p:spPr>
            <a:xfrm>
              <a:off x="0" y="-19050"/>
              <a:ext cx="4389120" cy="75057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120"/>
                </a:lnSpc>
              </a:pPr>
              <a:r>
                <a:rPr lang="en-US" sz="2600" b="true">
                  <a:solidFill>
                    <a:srgbClr val="F7F2EB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Tesouro Direto</a:t>
              </a:r>
            </a:p>
          </p:txBody>
        </p:sp>
      </p:grpSp>
      <p:sp>
        <p:nvSpPr>
          <p:cNvPr name="TextBox 57" id="57"/>
          <p:cNvSpPr txBox="true"/>
          <p:nvPr/>
        </p:nvSpPr>
        <p:spPr>
          <a:xfrm rot="0">
            <a:off x="13405104" y="6930390"/>
            <a:ext cx="3291840" cy="6408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79"/>
              </a:lnSpc>
            </a:pPr>
            <a:r>
              <a:rPr lang="en-US" sz="2000">
                <a:solidFill>
                  <a:srgbClr val="A0A0BE"/>
                </a:solidFill>
                <a:latin typeface="Calibri (MS)"/>
                <a:ea typeface="Calibri (MS)"/>
                <a:cs typeface="Calibri (MS)"/>
                <a:sym typeface="Calibri (MS)"/>
              </a:rPr>
              <a:t>Simuladores e cursos</a:t>
            </a:r>
          </a:p>
        </p:txBody>
      </p:sp>
      <p:grpSp>
        <p:nvGrpSpPr>
          <p:cNvPr name="Group 58" id="58"/>
          <p:cNvGrpSpPr/>
          <p:nvPr/>
        </p:nvGrpSpPr>
        <p:grpSpPr>
          <a:xfrm rot="0">
            <a:off x="13405104" y="7607808"/>
            <a:ext cx="237744" cy="237744"/>
            <a:chOff x="0" y="0"/>
            <a:chExt cx="316992" cy="316992"/>
          </a:xfrm>
        </p:grpSpPr>
        <p:sp>
          <p:nvSpPr>
            <p:cNvPr name="Freeform 59" id="59" descr="preencoded.png"/>
            <p:cNvSpPr/>
            <p:nvPr/>
          </p:nvSpPr>
          <p:spPr>
            <a:xfrm flipH="false" flipV="false" rot="0">
              <a:off x="0" y="0"/>
              <a:ext cx="316992" cy="316992"/>
            </a:xfrm>
            <a:custGeom>
              <a:avLst/>
              <a:gdLst/>
              <a:ahLst/>
              <a:cxnLst/>
              <a:rect r="r" b="b" t="t" l="l"/>
              <a:pathLst>
                <a:path h="316992" w="316992">
                  <a:moveTo>
                    <a:pt x="0" y="0"/>
                  </a:moveTo>
                  <a:lnTo>
                    <a:pt x="316992" y="0"/>
                  </a:lnTo>
                  <a:lnTo>
                    <a:pt x="316992" y="316992"/>
                  </a:lnTo>
                  <a:lnTo>
                    <a:pt x="0" y="3169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grpSp>
        <p:nvGrpSpPr>
          <p:cNvPr name="Group 60" id="60"/>
          <p:cNvGrpSpPr/>
          <p:nvPr/>
        </p:nvGrpSpPr>
        <p:grpSpPr>
          <a:xfrm rot="0">
            <a:off x="13734288" y="7516368"/>
            <a:ext cx="2926080" cy="438912"/>
            <a:chOff x="0" y="0"/>
            <a:chExt cx="3901440" cy="585216"/>
          </a:xfrm>
        </p:grpSpPr>
        <p:sp>
          <p:nvSpPr>
            <p:cNvPr name="Freeform 61" id="61"/>
            <p:cNvSpPr/>
            <p:nvPr/>
          </p:nvSpPr>
          <p:spPr>
            <a:xfrm flipH="false" flipV="false" rot="0">
              <a:off x="0" y="0"/>
              <a:ext cx="3901440" cy="585216"/>
            </a:xfrm>
            <a:custGeom>
              <a:avLst/>
              <a:gdLst/>
              <a:ahLst/>
              <a:cxnLst/>
              <a:rect r="r" b="b" t="t" l="l"/>
              <a:pathLst>
                <a:path h="585216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585216"/>
                  </a:lnTo>
                  <a:lnTo>
                    <a:pt x="0" y="58521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79900" r="0" b="-79900"/>
              </a:stretch>
            </a:blipFill>
          </p:spPr>
        </p:sp>
        <p:sp>
          <p:nvSpPr>
            <p:cNvPr name="TextBox 62" id="62"/>
            <p:cNvSpPr txBox="true"/>
            <p:nvPr/>
          </p:nvSpPr>
          <p:spPr>
            <a:xfrm>
              <a:off x="0" y="-38100"/>
              <a:ext cx="3901440" cy="62331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400"/>
                </a:lnSpc>
              </a:pPr>
              <a:r>
                <a:rPr lang="en-US" b="true" sz="2000" u="sng">
                  <a:solidFill>
                    <a:srgbClr val="E4BE78"/>
                  </a:solidFill>
                  <a:latin typeface="Calibri (MS) Bold"/>
                  <a:ea typeface="Calibri (MS) Bold"/>
                  <a:cs typeface="Calibri (MS) Bold"/>
                  <a:sym typeface="Calibri (MS) Bold"/>
                  <a:hlinkClick r:id="rId9" tooltip="https://www.tesourodireto.com.br/"/>
                </a:rPr>
                <a:t>acessar</a:t>
              </a:r>
            </a:p>
          </p:txBody>
        </p:sp>
      </p:grpSp>
      <p:grpSp>
        <p:nvGrpSpPr>
          <p:cNvPr name="Group 63" id="63"/>
          <p:cNvGrpSpPr/>
          <p:nvPr/>
        </p:nvGrpSpPr>
        <p:grpSpPr>
          <a:xfrm rot="0">
            <a:off x="1280160" y="8339328"/>
            <a:ext cx="15727680" cy="1097280"/>
            <a:chOff x="0" y="0"/>
            <a:chExt cx="20970240" cy="1463040"/>
          </a:xfrm>
        </p:grpSpPr>
        <p:sp>
          <p:nvSpPr>
            <p:cNvPr name="Freeform 64" id="64"/>
            <p:cNvSpPr/>
            <p:nvPr/>
          </p:nvSpPr>
          <p:spPr>
            <a:xfrm flipH="false" flipV="false" rot="0">
              <a:off x="0" y="0"/>
              <a:ext cx="20970239" cy="1463040"/>
            </a:xfrm>
            <a:custGeom>
              <a:avLst/>
              <a:gdLst/>
              <a:ahLst/>
              <a:cxnLst/>
              <a:rect r="r" b="b" t="t" l="l"/>
              <a:pathLst>
                <a:path h="1463040" w="20970239">
                  <a:moveTo>
                    <a:pt x="0" y="0"/>
                  </a:moveTo>
                  <a:lnTo>
                    <a:pt x="20970239" y="0"/>
                  </a:lnTo>
                  <a:lnTo>
                    <a:pt x="20970239" y="1463040"/>
                  </a:lnTo>
                  <a:lnTo>
                    <a:pt x="0" y="14630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29285" r="0" b="-229285"/>
              </a:stretch>
            </a:blipFill>
          </p:spPr>
        </p:sp>
        <p:sp>
          <p:nvSpPr>
            <p:cNvPr name="TextBox 65" id="65"/>
            <p:cNvSpPr txBox="true"/>
            <p:nvPr/>
          </p:nvSpPr>
          <p:spPr>
            <a:xfrm>
              <a:off x="0" y="-57150"/>
              <a:ext cx="20970240" cy="152019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646"/>
                </a:lnSpc>
              </a:pPr>
              <a:r>
                <a:rPr lang="en-US" sz="2100" i="true">
                  <a:solidFill>
                    <a:srgbClr val="A0A0BE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Desenvolvido por Marcelo Raposo.</a:t>
              </a:r>
            </a:p>
            <a:p>
              <a:pPr algn="l">
                <a:lnSpc>
                  <a:spcPts val="2646"/>
                </a:lnSpc>
              </a:pPr>
              <a:r>
                <a:rPr lang="en-US" sz="2100" i="true">
                  <a:solidFill>
                    <a:srgbClr val="A0A0BE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Conteúdos públicos e gratuitos: BCB · CVM · B3 · Tesouro Nacional · Receita Federal · SUSEP.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616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05840" y="9290304"/>
            <a:ext cx="1280160" cy="548640"/>
            <a:chOff x="0" y="0"/>
            <a:chExt cx="1706880" cy="7315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06880" cy="731520"/>
            </a:xfrm>
            <a:custGeom>
              <a:avLst/>
              <a:gdLst/>
              <a:ahLst/>
              <a:cxnLst/>
              <a:rect r="r" b="b" t="t" l="l"/>
              <a:pathLst>
                <a:path h="731520" w="1706880">
                  <a:moveTo>
                    <a:pt x="0" y="0"/>
                  </a:moveTo>
                  <a:lnTo>
                    <a:pt x="1706880" y="0"/>
                  </a:lnTo>
                  <a:lnTo>
                    <a:pt x="170688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4987" t="0" r="-4987" b="0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706880" cy="76962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280"/>
                </a:lnSpc>
              </a:pPr>
              <a:r>
                <a:rPr lang="en-US" sz="1900">
                  <a:solidFill>
                    <a:srgbClr val="A0A0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4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05840" y="603504"/>
            <a:ext cx="16459200" cy="548640"/>
            <a:chOff x="0" y="0"/>
            <a:chExt cx="21945600" cy="73152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1945600" cy="731520"/>
            </a:xfrm>
            <a:custGeom>
              <a:avLst/>
              <a:gdLst/>
              <a:ahLst/>
              <a:cxnLst/>
              <a:rect r="r" b="b" t="t" l="l"/>
              <a:pathLst>
                <a:path h="731520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534551" r="0" b="-534551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21945600" cy="77914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640"/>
                </a:lnSpc>
              </a:pPr>
              <a:r>
                <a:rPr lang="en-US" b="true" sz="2200" spc="399">
                  <a:solidFill>
                    <a:srgbClr val="E4BE7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MÓDULO 1 · GASTOS &amp; ORÇAMENTO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05840" y="1353312"/>
            <a:ext cx="1170432" cy="1170432"/>
            <a:chOff x="0" y="0"/>
            <a:chExt cx="1560576" cy="156057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560576" cy="1560576"/>
            </a:xfrm>
            <a:custGeom>
              <a:avLst/>
              <a:gdLst/>
              <a:ahLst/>
              <a:cxnLst/>
              <a:rect r="r" b="b" t="t" l="l"/>
              <a:pathLst>
                <a:path h="1560576" w="1560576">
                  <a:moveTo>
                    <a:pt x="0" y="780288"/>
                  </a:moveTo>
                  <a:cubicBezTo>
                    <a:pt x="0" y="349377"/>
                    <a:pt x="349377" y="0"/>
                    <a:pt x="780288" y="0"/>
                  </a:cubicBezTo>
                  <a:cubicBezTo>
                    <a:pt x="1211199" y="0"/>
                    <a:pt x="1560576" y="349377"/>
                    <a:pt x="1560576" y="780288"/>
                  </a:cubicBezTo>
                  <a:cubicBezTo>
                    <a:pt x="1560576" y="1211199"/>
                    <a:pt x="1211199" y="1560576"/>
                    <a:pt x="780288" y="1560576"/>
                  </a:cubicBezTo>
                  <a:cubicBezTo>
                    <a:pt x="349377" y="1560576"/>
                    <a:pt x="0" y="1211199"/>
                    <a:pt x="0" y="780288"/>
                  </a:cubicBezTo>
                  <a:close/>
                </a:path>
              </a:pathLst>
            </a:custGeom>
            <a:solidFill>
              <a:srgbClr val="2B2B4C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298448" y="1645920"/>
            <a:ext cx="585216" cy="585216"/>
            <a:chOff x="0" y="0"/>
            <a:chExt cx="780288" cy="780288"/>
          </a:xfrm>
        </p:grpSpPr>
        <p:sp>
          <p:nvSpPr>
            <p:cNvPr name="Freeform 11" id="11" descr="preencoded.png"/>
            <p:cNvSpPr/>
            <p:nvPr/>
          </p:nvSpPr>
          <p:spPr>
            <a:xfrm flipH="false" flipV="false" rot="0">
              <a:off x="0" y="0"/>
              <a:ext cx="780288" cy="780288"/>
            </a:xfrm>
            <a:custGeom>
              <a:avLst/>
              <a:gdLst/>
              <a:ahLst/>
              <a:cxnLst/>
              <a:rect r="r" b="b" t="t" l="l"/>
              <a:pathLst>
                <a:path h="780288" w="780288">
                  <a:moveTo>
                    <a:pt x="0" y="0"/>
                  </a:moveTo>
                  <a:lnTo>
                    <a:pt x="780288" y="0"/>
                  </a:lnTo>
                  <a:lnTo>
                    <a:pt x="780288" y="780288"/>
                  </a:lnTo>
                  <a:lnTo>
                    <a:pt x="0" y="7802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2450592" y="1280160"/>
            <a:ext cx="14813280" cy="1353312"/>
            <a:chOff x="0" y="0"/>
            <a:chExt cx="19751040" cy="180441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9751039" cy="1804416"/>
            </a:xfrm>
            <a:custGeom>
              <a:avLst/>
              <a:gdLst/>
              <a:ahLst/>
              <a:cxnLst/>
              <a:rect r="r" b="b" t="t" l="l"/>
              <a:pathLst>
                <a:path h="1804416" w="19751039">
                  <a:moveTo>
                    <a:pt x="0" y="0"/>
                  </a:moveTo>
                  <a:lnTo>
                    <a:pt x="19751039" y="0"/>
                  </a:lnTo>
                  <a:lnTo>
                    <a:pt x="19751039" y="1804416"/>
                  </a:lnTo>
                  <a:lnTo>
                    <a:pt x="0" y="180441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63282" r="0" b="-163282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9525"/>
              <a:ext cx="19751040" cy="1813941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699"/>
                </a:lnSpc>
              </a:pPr>
              <a:r>
                <a:rPr lang="en-US" sz="4999" b="true">
                  <a:solidFill>
                    <a:srgbClr val="F7F2EB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Dinheiro compra felicidade?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005840" y="3035808"/>
            <a:ext cx="16276320" cy="1938528"/>
            <a:chOff x="0" y="0"/>
            <a:chExt cx="21701760" cy="2584704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1701759" cy="2584704"/>
            </a:xfrm>
            <a:custGeom>
              <a:avLst/>
              <a:gdLst/>
              <a:ahLst/>
              <a:cxnLst/>
              <a:rect r="r" b="b" t="t" l="l"/>
              <a:pathLst>
                <a:path h="2584704" w="21701759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21457920" y="0"/>
                  </a:lnTo>
                  <a:cubicBezTo>
                    <a:pt x="21592539" y="0"/>
                    <a:pt x="21701759" y="109220"/>
                    <a:pt x="21701759" y="243840"/>
                  </a:cubicBezTo>
                  <a:lnTo>
                    <a:pt x="21701759" y="2340864"/>
                  </a:lnTo>
                  <a:cubicBezTo>
                    <a:pt x="21701759" y="2475484"/>
                    <a:pt x="21592539" y="2584704"/>
                    <a:pt x="21457920" y="2584704"/>
                  </a:cubicBezTo>
                  <a:lnTo>
                    <a:pt x="243840" y="2584704"/>
                  </a:lnTo>
                  <a:cubicBezTo>
                    <a:pt x="109220" y="2584704"/>
                    <a:pt x="0" y="2475484"/>
                    <a:pt x="0" y="2340864"/>
                  </a:cubicBezTo>
                  <a:close/>
                </a:path>
              </a:pathLst>
            </a:custGeom>
            <a:solidFill>
              <a:srgbClr val="292946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554480" y="3255264"/>
            <a:ext cx="15179040" cy="1499616"/>
            <a:chOff x="0" y="0"/>
            <a:chExt cx="20238720" cy="1999488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0238720" cy="1999488"/>
            </a:xfrm>
            <a:custGeom>
              <a:avLst/>
              <a:gdLst/>
              <a:ahLst/>
              <a:cxnLst/>
              <a:rect r="r" b="b" t="t" l="l"/>
              <a:pathLst>
                <a:path h="1999488" w="20238720">
                  <a:moveTo>
                    <a:pt x="0" y="0"/>
                  </a:moveTo>
                  <a:lnTo>
                    <a:pt x="20238720" y="0"/>
                  </a:lnTo>
                  <a:lnTo>
                    <a:pt x="20238720" y="1999488"/>
                  </a:lnTo>
                  <a:lnTo>
                    <a:pt x="0" y="199948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47226" r="0" b="-147226"/>
              </a:stretch>
            </a:blip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85725"/>
              <a:ext cx="20238720" cy="2085213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905"/>
                </a:lnSpc>
              </a:pPr>
              <a:r>
                <a:rPr lang="en-US" sz="3099">
                  <a:solidFill>
                    <a:srgbClr val="F1ECE4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Mais dinheiro ajuda a viver melhor — até certo ponto. Depois de cobrir o essencial, o que traz satisfação é </a:t>
              </a:r>
              <a:r>
                <a:rPr lang="en-US" b="true" sz="3099" i="true">
                  <a:solidFill>
                    <a:srgbClr val="EFD49E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como</a:t>
              </a:r>
              <a:r>
                <a:rPr lang="en-US" sz="3099">
                  <a:solidFill>
                    <a:srgbClr val="F1ECE4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você usa o dinheiro, não apenas quanto você tem.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005840" y="5340096"/>
            <a:ext cx="7955280" cy="3657600"/>
            <a:chOff x="0" y="0"/>
            <a:chExt cx="10607040" cy="4876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0607040" cy="4876800"/>
            </a:xfrm>
            <a:custGeom>
              <a:avLst/>
              <a:gdLst/>
              <a:ahLst/>
              <a:cxnLst/>
              <a:rect r="r" b="b" t="t" l="l"/>
              <a:pathLst>
                <a:path h="4876800" w="10607040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10363200" y="0"/>
                  </a:lnTo>
                  <a:cubicBezTo>
                    <a:pt x="10497820" y="0"/>
                    <a:pt x="10607040" y="109220"/>
                    <a:pt x="10607040" y="243840"/>
                  </a:cubicBezTo>
                  <a:lnTo>
                    <a:pt x="10607040" y="4632960"/>
                  </a:lnTo>
                  <a:cubicBezTo>
                    <a:pt x="10607040" y="4767580"/>
                    <a:pt x="10497820" y="4876800"/>
                    <a:pt x="10363200" y="4876800"/>
                  </a:cubicBezTo>
                  <a:lnTo>
                    <a:pt x="243840" y="4876800"/>
                  </a:lnTo>
                  <a:cubicBezTo>
                    <a:pt x="109220" y="4876800"/>
                    <a:pt x="0" y="4767580"/>
                    <a:pt x="0" y="4632960"/>
                  </a:cubicBezTo>
                  <a:close/>
                </a:path>
              </a:pathLst>
            </a:custGeom>
            <a:solidFill>
              <a:srgbClr val="20203A"/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1554480" y="5779008"/>
            <a:ext cx="1097280" cy="1097280"/>
            <a:chOff x="0" y="0"/>
            <a:chExt cx="1463040" cy="146304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463040" cy="1463040"/>
            </a:xfrm>
            <a:custGeom>
              <a:avLst/>
              <a:gdLst/>
              <a:ahLst/>
              <a:cxnLst/>
              <a:rect r="r" b="b" t="t" l="l"/>
              <a:pathLst>
                <a:path h="1463040" w="1463040">
                  <a:moveTo>
                    <a:pt x="0" y="731520"/>
                  </a:moveTo>
                  <a:cubicBezTo>
                    <a:pt x="0" y="327533"/>
                    <a:pt x="327533" y="0"/>
                    <a:pt x="731520" y="0"/>
                  </a:cubicBezTo>
                  <a:cubicBezTo>
                    <a:pt x="1135507" y="0"/>
                    <a:pt x="1463040" y="327533"/>
                    <a:pt x="1463040" y="731520"/>
                  </a:cubicBezTo>
                  <a:cubicBezTo>
                    <a:pt x="1463040" y="1135507"/>
                    <a:pt x="1135507" y="1463040"/>
                    <a:pt x="731520" y="1463040"/>
                  </a:cubicBezTo>
                  <a:cubicBezTo>
                    <a:pt x="327533" y="1463040"/>
                    <a:pt x="0" y="1135507"/>
                    <a:pt x="0" y="731520"/>
                  </a:cubicBezTo>
                  <a:close/>
                </a:path>
              </a:pathLst>
            </a:custGeom>
            <a:solidFill>
              <a:srgbClr val="6F6F95"/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1828800" y="6053328"/>
            <a:ext cx="548640" cy="548640"/>
            <a:chOff x="0" y="0"/>
            <a:chExt cx="731520" cy="731520"/>
          </a:xfrm>
        </p:grpSpPr>
        <p:sp>
          <p:nvSpPr>
            <p:cNvPr name="Freeform 25" id="25" descr="preencoded.png"/>
            <p:cNvSpPr/>
            <p:nvPr/>
          </p:nvSpPr>
          <p:spPr>
            <a:xfrm flipH="false" flipV="false" rot="0">
              <a:off x="0" y="0"/>
              <a:ext cx="731520" cy="731520"/>
            </a:xfrm>
            <a:custGeom>
              <a:avLst/>
              <a:gdLst/>
              <a:ahLst/>
              <a:cxnLst/>
              <a:rect r="r" b="b" t="t" l="l"/>
              <a:pathLst>
                <a:path h="731520" w="731520">
                  <a:moveTo>
                    <a:pt x="0" y="0"/>
                  </a:moveTo>
                  <a:lnTo>
                    <a:pt x="731520" y="0"/>
                  </a:lnTo>
                  <a:lnTo>
                    <a:pt x="731520" y="731520"/>
                  </a:lnTo>
                  <a:lnTo>
                    <a:pt x="0" y="731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2907792" y="5815584"/>
            <a:ext cx="5669280" cy="1024128"/>
            <a:chOff x="0" y="0"/>
            <a:chExt cx="7559040" cy="1365504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7559040" cy="1365504"/>
            </a:xfrm>
            <a:custGeom>
              <a:avLst/>
              <a:gdLst/>
              <a:ahLst/>
              <a:cxnLst/>
              <a:rect r="r" b="b" t="t" l="l"/>
              <a:pathLst>
                <a:path h="1365504" w="7559040">
                  <a:moveTo>
                    <a:pt x="0" y="0"/>
                  </a:moveTo>
                  <a:lnTo>
                    <a:pt x="7559040" y="0"/>
                  </a:lnTo>
                  <a:lnTo>
                    <a:pt x="7559040" y="1365504"/>
                  </a:lnTo>
                  <a:lnTo>
                    <a:pt x="0" y="136550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57863" r="0" b="-57863"/>
              </a:stretch>
            </a:blip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28575"/>
              <a:ext cx="7559040" cy="139407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840"/>
                </a:lnSpc>
              </a:pPr>
              <a:r>
                <a:rPr lang="en-US" sz="3200" b="true">
                  <a:solidFill>
                    <a:srgbClr val="F7F2EB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Gaste com propósito</a:t>
              </a:r>
            </a:p>
          </p:txBody>
        </p:sp>
      </p:grpSp>
      <p:sp>
        <p:nvSpPr>
          <p:cNvPr name="TextBox 29" id="29"/>
          <p:cNvSpPr txBox="true"/>
          <p:nvPr/>
        </p:nvSpPr>
        <p:spPr>
          <a:xfrm rot="0">
            <a:off x="1554480" y="7011543"/>
            <a:ext cx="6912864" cy="18032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66"/>
              </a:lnSpc>
            </a:pPr>
            <a:r>
              <a:rPr lang="en-US" sz="2400">
                <a:solidFill>
                  <a:srgbClr val="A0A0BE"/>
                </a:solidFill>
                <a:latin typeface="Calibri (MS)"/>
                <a:ea typeface="Calibri (MS)"/>
                <a:cs typeface="Calibri (MS)"/>
                <a:sym typeface="Calibri (MS)"/>
              </a:rPr>
              <a:t>Direcione o dinheiro ao que realmente importa para você — experiências, pessoas e metas — e corte o resto sem culpa.</a:t>
            </a:r>
          </a:p>
        </p:txBody>
      </p:sp>
      <p:grpSp>
        <p:nvGrpSpPr>
          <p:cNvPr name="Group 30" id="30"/>
          <p:cNvGrpSpPr/>
          <p:nvPr/>
        </p:nvGrpSpPr>
        <p:grpSpPr>
          <a:xfrm rot="0">
            <a:off x="9326880" y="5340096"/>
            <a:ext cx="7955280" cy="3657600"/>
            <a:chOff x="0" y="0"/>
            <a:chExt cx="10607040" cy="48768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10607040" cy="4876800"/>
            </a:xfrm>
            <a:custGeom>
              <a:avLst/>
              <a:gdLst/>
              <a:ahLst/>
              <a:cxnLst/>
              <a:rect r="r" b="b" t="t" l="l"/>
              <a:pathLst>
                <a:path h="4876800" w="10607040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10363200" y="0"/>
                  </a:lnTo>
                  <a:cubicBezTo>
                    <a:pt x="10497820" y="0"/>
                    <a:pt x="10607040" y="109220"/>
                    <a:pt x="10607040" y="243840"/>
                  </a:cubicBezTo>
                  <a:lnTo>
                    <a:pt x="10607040" y="4632960"/>
                  </a:lnTo>
                  <a:cubicBezTo>
                    <a:pt x="10607040" y="4767580"/>
                    <a:pt x="10497820" y="4876800"/>
                    <a:pt x="10363200" y="4876800"/>
                  </a:cubicBezTo>
                  <a:lnTo>
                    <a:pt x="243840" y="4876800"/>
                  </a:lnTo>
                  <a:cubicBezTo>
                    <a:pt x="109220" y="4876800"/>
                    <a:pt x="0" y="4767580"/>
                    <a:pt x="0" y="4632960"/>
                  </a:cubicBezTo>
                  <a:close/>
                </a:path>
              </a:pathLst>
            </a:custGeom>
            <a:solidFill>
              <a:srgbClr val="20203A"/>
            </a:solidFill>
          </p:spPr>
        </p:sp>
      </p:grpSp>
      <p:grpSp>
        <p:nvGrpSpPr>
          <p:cNvPr name="Group 32" id="32"/>
          <p:cNvGrpSpPr/>
          <p:nvPr/>
        </p:nvGrpSpPr>
        <p:grpSpPr>
          <a:xfrm rot="0">
            <a:off x="9875520" y="5779008"/>
            <a:ext cx="1097280" cy="1097280"/>
            <a:chOff x="0" y="0"/>
            <a:chExt cx="1463040" cy="146304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1463040" cy="1463040"/>
            </a:xfrm>
            <a:custGeom>
              <a:avLst/>
              <a:gdLst/>
              <a:ahLst/>
              <a:cxnLst/>
              <a:rect r="r" b="b" t="t" l="l"/>
              <a:pathLst>
                <a:path h="1463040" w="1463040">
                  <a:moveTo>
                    <a:pt x="0" y="731520"/>
                  </a:moveTo>
                  <a:cubicBezTo>
                    <a:pt x="0" y="327533"/>
                    <a:pt x="327533" y="0"/>
                    <a:pt x="731520" y="0"/>
                  </a:cubicBezTo>
                  <a:cubicBezTo>
                    <a:pt x="1135507" y="0"/>
                    <a:pt x="1463040" y="327533"/>
                    <a:pt x="1463040" y="731520"/>
                  </a:cubicBezTo>
                  <a:cubicBezTo>
                    <a:pt x="1463040" y="1135507"/>
                    <a:pt x="1135507" y="1463040"/>
                    <a:pt x="731520" y="1463040"/>
                  </a:cubicBezTo>
                  <a:cubicBezTo>
                    <a:pt x="327533" y="1463040"/>
                    <a:pt x="0" y="1135507"/>
                    <a:pt x="0" y="731520"/>
                  </a:cubicBezTo>
                  <a:close/>
                </a:path>
              </a:pathLst>
            </a:custGeom>
            <a:solidFill>
              <a:srgbClr val="6F6F95"/>
            </a:solidFill>
          </p:spPr>
        </p:sp>
      </p:grpSp>
      <p:grpSp>
        <p:nvGrpSpPr>
          <p:cNvPr name="Group 34" id="34"/>
          <p:cNvGrpSpPr/>
          <p:nvPr/>
        </p:nvGrpSpPr>
        <p:grpSpPr>
          <a:xfrm rot="0">
            <a:off x="10149840" y="6053328"/>
            <a:ext cx="548640" cy="548640"/>
            <a:chOff x="0" y="0"/>
            <a:chExt cx="731520" cy="731520"/>
          </a:xfrm>
        </p:grpSpPr>
        <p:sp>
          <p:nvSpPr>
            <p:cNvPr name="Freeform 35" id="35" descr="preencoded.png"/>
            <p:cNvSpPr/>
            <p:nvPr/>
          </p:nvSpPr>
          <p:spPr>
            <a:xfrm flipH="false" flipV="false" rot="0">
              <a:off x="0" y="0"/>
              <a:ext cx="731520" cy="731520"/>
            </a:xfrm>
            <a:custGeom>
              <a:avLst/>
              <a:gdLst/>
              <a:ahLst/>
              <a:cxnLst/>
              <a:rect r="r" b="b" t="t" l="l"/>
              <a:pathLst>
                <a:path h="731520" w="731520">
                  <a:moveTo>
                    <a:pt x="0" y="0"/>
                  </a:moveTo>
                  <a:lnTo>
                    <a:pt x="731520" y="0"/>
                  </a:lnTo>
                  <a:lnTo>
                    <a:pt x="731520" y="731520"/>
                  </a:lnTo>
                  <a:lnTo>
                    <a:pt x="0" y="731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grpSp>
        <p:nvGrpSpPr>
          <p:cNvPr name="Group 36" id="36"/>
          <p:cNvGrpSpPr/>
          <p:nvPr/>
        </p:nvGrpSpPr>
        <p:grpSpPr>
          <a:xfrm rot="0">
            <a:off x="11228832" y="5815584"/>
            <a:ext cx="5669280" cy="1024128"/>
            <a:chOff x="0" y="0"/>
            <a:chExt cx="7559040" cy="1365504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7559040" cy="1365504"/>
            </a:xfrm>
            <a:custGeom>
              <a:avLst/>
              <a:gdLst/>
              <a:ahLst/>
              <a:cxnLst/>
              <a:rect r="r" b="b" t="t" l="l"/>
              <a:pathLst>
                <a:path h="1365504" w="7559040">
                  <a:moveTo>
                    <a:pt x="0" y="0"/>
                  </a:moveTo>
                  <a:lnTo>
                    <a:pt x="7559040" y="0"/>
                  </a:lnTo>
                  <a:lnTo>
                    <a:pt x="7559040" y="1365504"/>
                  </a:lnTo>
                  <a:lnTo>
                    <a:pt x="0" y="136550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57863" r="0" b="-57863"/>
              </a:stretch>
            </a:blipFill>
          </p:spPr>
        </p:sp>
        <p:sp>
          <p:nvSpPr>
            <p:cNvPr name="TextBox 38" id="38"/>
            <p:cNvSpPr txBox="true"/>
            <p:nvPr/>
          </p:nvSpPr>
          <p:spPr>
            <a:xfrm>
              <a:off x="0" y="-28575"/>
              <a:ext cx="7559040" cy="139407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840"/>
                </a:lnSpc>
              </a:pPr>
              <a:r>
                <a:rPr lang="en-US" sz="3200" b="true">
                  <a:solidFill>
                    <a:srgbClr val="F7F2EB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Compre tranquilidade</a:t>
              </a:r>
            </a:p>
          </p:txBody>
        </p:sp>
      </p:grpSp>
      <p:sp>
        <p:nvSpPr>
          <p:cNvPr name="TextBox 39" id="39"/>
          <p:cNvSpPr txBox="true"/>
          <p:nvPr/>
        </p:nvSpPr>
        <p:spPr>
          <a:xfrm rot="0">
            <a:off x="9875520" y="7011543"/>
            <a:ext cx="6912864" cy="18032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66"/>
              </a:lnSpc>
            </a:pPr>
            <a:r>
              <a:rPr lang="en-US" sz="2400">
                <a:solidFill>
                  <a:srgbClr val="A0A0BE"/>
                </a:solidFill>
                <a:latin typeface="Calibri (MS)"/>
                <a:ea typeface="Calibri (MS)"/>
                <a:cs typeface="Calibri (MS)"/>
                <a:sym typeface="Calibri (MS)"/>
              </a:rPr>
              <a:t>Uma reserva e contas em dia compram algo que nenhuma roupa de marca compra: dormir em paz.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616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05840" y="603504"/>
            <a:ext cx="16459200" cy="548640"/>
            <a:chOff x="0" y="0"/>
            <a:chExt cx="21945600" cy="7315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1945600" cy="731520"/>
            </a:xfrm>
            <a:custGeom>
              <a:avLst/>
              <a:gdLst/>
              <a:ahLst/>
              <a:cxnLst/>
              <a:rect r="r" b="b" t="t" l="l"/>
              <a:pathLst>
                <a:path h="731520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534551" r="0" b="-534551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21945600" cy="77914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640"/>
                </a:lnSpc>
              </a:pPr>
              <a:r>
                <a:rPr lang="en-US" b="true" sz="2200" spc="399">
                  <a:solidFill>
                    <a:srgbClr val="E4BE7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MÓDULO 1 · GASTOS &amp; ORÇAMENTO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05840" y="1353312"/>
            <a:ext cx="1170432" cy="1170432"/>
            <a:chOff x="0" y="0"/>
            <a:chExt cx="1560576" cy="156057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560576" cy="1560576"/>
            </a:xfrm>
            <a:custGeom>
              <a:avLst/>
              <a:gdLst/>
              <a:ahLst/>
              <a:cxnLst/>
              <a:rect r="r" b="b" t="t" l="l"/>
              <a:pathLst>
                <a:path h="1560576" w="1560576">
                  <a:moveTo>
                    <a:pt x="0" y="780288"/>
                  </a:moveTo>
                  <a:cubicBezTo>
                    <a:pt x="0" y="349377"/>
                    <a:pt x="349377" y="0"/>
                    <a:pt x="780288" y="0"/>
                  </a:cubicBezTo>
                  <a:cubicBezTo>
                    <a:pt x="1211199" y="0"/>
                    <a:pt x="1560576" y="349377"/>
                    <a:pt x="1560576" y="780288"/>
                  </a:cubicBezTo>
                  <a:cubicBezTo>
                    <a:pt x="1560576" y="1211199"/>
                    <a:pt x="1211199" y="1560576"/>
                    <a:pt x="780288" y="1560576"/>
                  </a:cubicBezTo>
                  <a:cubicBezTo>
                    <a:pt x="349377" y="1560576"/>
                    <a:pt x="0" y="1211199"/>
                    <a:pt x="0" y="780288"/>
                  </a:cubicBezTo>
                  <a:close/>
                </a:path>
              </a:pathLst>
            </a:custGeom>
            <a:solidFill>
              <a:srgbClr val="2B2B4C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1298448" y="1645920"/>
            <a:ext cx="585216" cy="585216"/>
            <a:chOff x="0" y="0"/>
            <a:chExt cx="780288" cy="780288"/>
          </a:xfrm>
        </p:grpSpPr>
        <p:sp>
          <p:nvSpPr>
            <p:cNvPr name="Freeform 8" id="8" descr="preencoded.png"/>
            <p:cNvSpPr/>
            <p:nvPr/>
          </p:nvSpPr>
          <p:spPr>
            <a:xfrm flipH="false" flipV="false" rot="0">
              <a:off x="0" y="0"/>
              <a:ext cx="780288" cy="780288"/>
            </a:xfrm>
            <a:custGeom>
              <a:avLst/>
              <a:gdLst/>
              <a:ahLst/>
              <a:cxnLst/>
              <a:rect r="r" b="b" t="t" l="l"/>
              <a:pathLst>
                <a:path h="780288" w="780288">
                  <a:moveTo>
                    <a:pt x="0" y="0"/>
                  </a:moveTo>
                  <a:lnTo>
                    <a:pt x="780288" y="0"/>
                  </a:lnTo>
                  <a:lnTo>
                    <a:pt x="780288" y="780288"/>
                  </a:lnTo>
                  <a:lnTo>
                    <a:pt x="0" y="7802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2450592" y="1280160"/>
            <a:ext cx="14813280" cy="1353312"/>
            <a:chOff x="0" y="0"/>
            <a:chExt cx="19751040" cy="180441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9751039" cy="1804416"/>
            </a:xfrm>
            <a:custGeom>
              <a:avLst/>
              <a:gdLst/>
              <a:ahLst/>
              <a:cxnLst/>
              <a:rect r="r" b="b" t="t" l="l"/>
              <a:pathLst>
                <a:path h="1804416" w="19751039">
                  <a:moveTo>
                    <a:pt x="0" y="0"/>
                  </a:moveTo>
                  <a:lnTo>
                    <a:pt x="19751039" y="0"/>
                  </a:lnTo>
                  <a:lnTo>
                    <a:pt x="19751039" y="1804416"/>
                  </a:lnTo>
                  <a:lnTo>
                    <a:pt x="0" y="180441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63282" r="0" b="-163282"/>
              </a:stretch>
            </a:blip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19050"/>
              <a:ext cx="19751040" cy="182346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927"/>
                </a:lnSpc>
              </a:pPr>
              <a:r>
                <a:rPr lang="en-US" sz="5200" b="true">
                  <a:solidFill>
                    <a:srgbClr val="F7F2EB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 regra 50/30/20</a:t>
              </a:r>
            </a:p>
          </p:txBody>
        </p:sp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-36576" y="2578608"/>
            <a:ext cx="8119872" cy="7205472"/>
          </a:xfrm>
          <a:prstGeom prst="rect">
            <a:avLst/>
          </a:prstGeom>
        </p:spPr>
      </p:pic>
      <p:grpSp>
        <p:nvGrpSpPr>
          <p:cNvPr name="Group 13" id="13"/>
          <p:cNvGrpSpPr/>
          <p:nvPr/>
        </p:nvGrpSpPr>
        <p:grpSpPr>
          <a:xfrm rot="0">
            <a:off x="2834640" y="5596128"/>
            <a:ext cx="2377440" cy="1280160"/>
            <a:chOff x="0" y="0"/>
            <a:chExt cx="3169920" cy="170688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3169920" cy="1706880"/>
            </a:xfrm>
            <a:custGeom>
              <a:avLst/>
              <a:gdLst/>
              <a:ahLst/>
              <a:cxnLst/>
              <a:rect r="r" b="b" t="t" l="l"/>
              <a:pathLst>
                <a:path h="1706880" w="3169920">
                  <a:moveTo>
                    <a:pt x="0" y="0"/>
                  </a:moveTo>
                  <a:lnTo>
                    <a:pt x="3169920" y="0"/>
                  </a:lnTo>
                  <a:lnTo>
                    <a:pt x="3169920" y="1706880"/>
                  </a:lnTo>
                  <a:lnTo>
                    <a:pt x="0" y="17068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19086" t="0" r="-19086" b="0"/>
              </a:stretch>
            </a:blip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3169920" cy="174498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508"/>
                </a:lnSpc>
              </a:pPr>
              <a:r>
                <a:rPr lang="en-US" sz="2200" b="true">
                  <a:solidFill>
                    <a:srgbClr val="A0A0B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RENDA</a:t>
              </a:r>
            </a:p>
            <a:p>
              <a:pPr algn="ctr">
                <a:lnSpc>
                  <a:spcPts val="2508"/>
                </a:lnSpc>
              </a:pPr>
              <a:r>
                <a:rPr lang="en-US" sz="2200" b="true">
                  <a:solidFill>
                    <a:srgbClr val="A0A0B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LÍQUIDA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8229600" y="3182112"/>
            <a:ext cx="9052560" cy="1792224"/>
            <a:chOff x="0" y="0"/>
            <a:chExt cx="12070080" cy="238963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2070080" cy="2389632"/>
            </a:xfrm>
            <a:custGeom>
              <a:avLst/>
              <a:gdLst/>
              <a:ahLst/>
              <a:cxnLst/>
              <a:rect r="r" b="b" t="t" l="l"/>
              <a:pathLst>
                <a:path h="2389632" w="12070080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11826240" y="0"/>
                  </a:lnTo>
                  <a:cubicBezTo>
                    <a:pt x="11960860" y="0"/>
                    <a:pt x="12070080" y="109220"/>
                    <a:pt x="12070080" y="243840"/>
                  </a:cubicBezTo>
                  <a:lnTo>
                    <a:pt x="12070080" y="2145792"/>
                  </a:lnTo>
                  <a:cubicBezTo>
                    <a:pt x="12070080" y="2280412"/>
                    <a:pt x="11960860" y="2389632"/>
                    <a:pt x="11826240" y="2389632"/>
                  </a:cubicBezTo>
                  <a:lnTo>
                    <a:pt x="243840" y="2389632"/>
                  </a:lnTo>
                  <a:cubicBezTo>
                    <a:pt x="109220" y="2389632"/>
                    <a:pt x="0" y="2280412"/>
                    <a:pt x="0" y="2145792"/>
                  </a:cubicBezTo>
                  <a:close/>
                </a:path>
              </a:pathLst>
            </a:custGeom>
            <a:solidFill>
              <a:srgbClr val="20203A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8631936" y="3675888"/>
            <a:ext cx="804672" cy="804672"/>
            <a:chOff x="0" y="0"/>
            <a:chExt cx="1072896" cy="1072896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072896" cy="1072896"/>
            </a:xfrm>
            <a:custGeom>
              <a:avLst/>
              <a:gdLst/>
              <a:ahLst/>
              <a:cxnLst/>
              <a:rect r="r" b="b" t="t" l="l"/>
              <a:pathLst>
                <a:path h="1072896" w="1072896">
                  <a:moveTo>
                    <a:pt x="0" y="536448"/>
                  </a:moveTo>
                  <a:cubicBezTo>
                    <a:pt x="0" y="240157"/>
                    <a:pt x="240157" y="0"/>
                    <a:pt x="536448" y="0"/>
                  </a:cubicBezTo>
                  <a:cubicBezTo>
                    <a:pt x="832739" y="0"/>
                    <a:pt x="1072896" y="240157"/>
                    <a:pt x="1072896" y="536448"/>
                  </a:cubicBezTo>
                  <a:cubicBezTo>
                    <a:pt x="1072896" y="832739"/>
                    <a:pt x="832739" y="1072896"/>
                    <a:pt x="536448" y="1072896"/>
                  </a:cubicBezTo>
                  <a:cubicBezTo>
                    <a:pt x="240157" y="1072896"/>
                    <a:pt x="0" y="832739"/>
                    <a:pt x="0" y="536448"/>
                  </a:cubicBezTo>
                  <a:close/>
                </a:path>
              </a:pathLst>
            </a:custGeom>
            <a:solidFill>
              <a:srgbClr val="8585A8"/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8631936" y="3675888"/>
            <a:ext cx="804672" cy="804672"/>
            <a:chOff x="0" y="0"/>
            <a:chExt cx="1072896" cy="1072896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072896" cy="1072896"/>
            </a:xfrm>
            <a:custGeom>
              <a:avLst/>
              <a:gdLst/>
              <a:ahLst/>
              <a:cxnLst/>
              <a:rect r="r" b="b" t="t" l="l"/>
              <a:pathLst>
                <a:path h="1072896" w="1072896">
                  <a:moveTo>
                    <a:pt x="0" y="0"/>
                  </a:moveTo>
                  <a:lnTo>
                    <a:pt x="1072896" y="0"/>
                  </a:lnTo>
                  <a:lnTo>
                    <a:pt x="1072896" y="1072896"/>
                  </a:lnTo>
                  <a:lnTo>
                    <a:pt x="0" y="107289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78303" t="0" r="-78303" b="0"/>
              </a:stretch>
            </a:blip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19050"/>
              <a:ext cx="1072896" cy="109194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879"/>
                </a:lnSpc>
              </a:pPr>
              <a:r>
                <a:rPr lang="en-US" sz="2400" b="true">
                  <a:solidFill>
                    <a:srgbClr val="1A143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50%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9802368" y="3364992"/>
            <a:ext cx="7168896" cy="1463040"/>
            <a:chOff x="0" y="0"/>
            <a:chExt cx="9558528" cy="195072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9558528" cy="1950720"/>
            </a:xfrm>
            <a:custGeom>
              <a:avLst/>
              <a:gdLst/>
              <a:ahLst/>
              <a:cxnLst/>
              <a:rect r="r" b="b" t="t" l="l"/>
              <a:pathLst>
                <a:path h="1950720" w="9558528">
                  <a:moveTo>
                    <a:pt x="0" y="0"/>
                  </a:moveTo>
                  <a:lnTo>
                    <a:pt x="9558528" y="0"/>
                  </a:lnTo>
                  <a:lnTo>
                    <a:pt x="9558528" y="1950720"/>
                  </a:lnTo>
                  <a:lnTo>
                    <a:pt x="0" y="19507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45476" r="0" b="-45476"/>
              </a:stretch>
            </a:blip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47625"/>
              <a:ext cx="9558528" cy="199834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359"/>
                </a:lnSpc>
              </a:pPr>
              <a:r>
                <a:rPr lang="en-US" sz="2799" b="true">
                  <a:solidFill>
                    <a:srgbClr val="F7F2E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Necessidades</a:t>
              </a:r>
            </a:p>
            <a:p>
              <a:pPr algn="l">
                <a:lnSpc>
                  <a:spcPts val="2640"/>
                </a:lnSpc>
              </a:pPr>
              <a:r>
                <a:rPr lang="en-US" sz="2200">
                  <a:solidFill>
                    <a:srgbClr val="A0A0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Aluguel, transporte, comida, contas, celular, material escolar.</a:t>
              </a: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8229600" y="5157216"/>
            <a:ext cx="9052560" cy="1792224"/>
            <a:chOff x="0" y="0"/>
            <a:chExt cx="12070080" cy="2389632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2070080" cy="2389632"/>
            </a:xfrm>
            <a:custGeom>
              <a:avLst/>
              <a:gdLst/>
              <a:ahLst/>
              <a:cxnLst/>
              <a:rect r="r" b="b" t="t" l="l"/>
              <a:pathLst>
                <a:path h="2389632" w="12070080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11826240" y="0"/>
                  </a:lnTo>
                  <a:cubicBezTo>
                    <a:pt x="11960860" y="0"/>
                    <a:pt x="12070080" y="109220"/>
                    <a:pt x="12070080" y="243840"/>
                  </a:cubicBezTo>
                  <a:lnTo>
                    <a:pt x="12070080" y="2145792"/>
                  </a:lnTo>
                  <a:cubicBezTo>
                    <a:pt x="12070080" y="2280412"/>
                    <a:pt x="11960860" y="2389632"/>
                    <a:pt x="11826240" y="2389632"/>
                  </a:cubicBezTo>
                  <a:lnTo>
                    <a:pt x="243840" y="2389632"/>
                  </a:lnTo>
                  <a:cubicBezTo>
                    <a:pt x="109220" y="2389632"/>
                    <a:pt x="0" y="2280412"/>
                    <a:pt x="0" y="2145792"/>
                  </a:cubicBezTo>
                  <a:close/>
                </a:path>
              </a:pathLst>
            </a:custGeom>
            <a:solidFill>
              <a:srgbClr val="20203A"/>
            </a:solid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8631936" y="5650992"/>
            <a:ext cx="804672" cy="804672"/>
            <a:chOff x="0" y="0"/>
            <a:chExt cx="1072896" cy="1072896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1072896" cy="1072896"/>
            </a:xfrm>
            <a:custGeom>
              <a:avLst/>
              <a:gdLst/>
              <a:ahLst/>
              <a:cxnLst/>
              <a:rect r="r" b="b" t="t" l="l"/>
              <a:pathLst>
                <a:path h="1072896" w="1072896">
                  <a:moveTo>
                    <a:pt x="0" y="536448"/>
                  </a:moveTo>
                  <a:cubicBezTo>
                    <a:pt x="0" y="240157"/>
                    <a:pt x="240157" y="0"/>
                    <a:pt x="536448" y="0"/>
                  </a:cubicBezTo>
                  <a:cubicBezTo>
                    <a:pt x="832739" y="0"/>
                    <a:pt x="1072896" y="240157"/>
                    <a:pt x="1072896" y="536448"/>
                  </a:cubicBezTo>
                  <a:cubicBezTo>
                    <a:pt x="1072896" y="832739"/>
                    <a:pt x="832739" y="1072896"/>
                    <a:pt x="536448" y="1072896"/>
                  </a:cubicBezTo>
                  <a:cubicBezTo>
                    <a:pt x="240157" y="1072896"/>
                    <a:pt x="0" y="832739"/>
                    <a:pt x="0" y="536448"/>
                  </a:cubicBezTo>
                  <a:close/>
                </a:path>
              </a:pathLst>
            </a:custGeom>
            <a:solidFill>
              <a:srgbClr val="4E4E70"/>
            </a:solid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8631936" y="5650992"/>
            <a:ext cx="804672" cy="804672"/>
            <a:chOff x="0" y="0"/>
            <a:chExt cx="1072896" cy="1072896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1072896" cy="1072896"/>
            </a:xfrm>
            <a:custGeom>
              <a:avLst/>
              <a:gdLst/>
              <a:ahLst/>
              <a:cxnLst/>
              <a:rect r="r" b="b" t="t" l="l"/>
              <a:pathLst>
                <a:path h="1072896" w="1072896">
                  <a:moveTo>
                    <a:pt x="0" y="0"/>
                  </a:moveTo>
                  <a:lnTo>
                    <a:pt x="1072896" y="0"/>
                  </a:lnTo>
                  <a:lnTo>
                    <a:pt x="1072896" y="1072896"/>
                  </a:lnTo>
                  <a:lnTo>
                    <a:pt x="0" y="107289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78303" t="0" r="-78303" b="0"/>
              </a:stretch>
            </a:blipFill>
          </p:spPr>
        </p:sp>
        <p:sp>
          <p:nvSpPr>
            <p:cNvPr name="TextBox 32" id="32"/>
            <p:cNvSpPr txBox="true"/>
            <p:nvPr/>
          </p:nvSpPr>
          <p:spPr>
            <a:xfrm>
              <a:off x="0" y="-19050"/>
              <a:ext cx="1072896" cy="109194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879"/>
                </a:lnSpc>
              </a:pPr>
              <a:r>
                <a:rPr lang="en-US" sz="2400" b="true">
                  <a:solidFill>
                    <a:srgbClr val="F7F2EB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30%</a:t>
              </a: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9802368" y="5340096"/>
            <a:ext cx="7168896" cy="1463040"/>
            <a:chOff x="0" y="0"/>
            <a:chExt cx="9558528" cy="1950720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9558528" cy="1950720"/>
            </a:xfrm>
            <a:custGeom>
              <a:avLst/>
              <a:gdLst/>
              <a:ahLst/>
              <a:cxnLst/>
              <a:rect r="r" b="b" t="t" l="l"/>
              <a:pathLst>
                <a:path h="1950720" w="9558528">
                  <a:moveTo>
                    <a:pt x="0" y="0"/>
                  </a:moveTo>
                  <a:lnTo>
                    <a:pt x="9558528" y="0"/>
                  </a:lnTo>
                  <a:lnTo>
                    <a:pt x="9558528" y="1950720"/>
                  </a:lnTo>
                  <a:lnTo>
                    <a:pt x="0" y="19507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45476" r="0" b="-45476"/>
              </a:stretch>
            </a:blipFill>
          </p:spPr>
        </p:sp>
        <p:sp>
          <p:nvSpPr>
            <p:cNvPr name="TextBox 35" id="35"/>
            <p:cNvSpPr txBox="true"/>
            <p:nvPr/>
          </p:nvSpPr>
          <p:spPr>
            <a:xfrm>
              <a:off x="0" y="-47625"/>
              <a:ext cx="9558528" cy="199834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359"/>
                </a:lnSpc>
              </a:pPr>
              <a:r>
                <a:rPr lang="en-US" sz="2799" b="true">
                  <a:solidFill>
                    <a:srgbClr val="F7F2E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Desejos</a:t>
              </a:r>
            </a:p>
            <a:p>
              <a:pPr algn="l">
                <a:lnSpc>
                  <a:spcPts val="2640"/>
                </a:lnSpc>
              </a:pPr>
              <a:r>
                <a:rPr lang="en-US" sz="2200">
                  <a:solidFill>
                    <a:srgbClr val="A0A0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Lazer, streaming, rolê, roupas, delivery — o que é bom, mas opcional.</a:t>
              </a:r>
            </a:p>
          </p:txBody>
        </p:sp>
      </p:grpSp>
      <p:grpSp>
        <p:nvGrpSpPr>
          <p:cNvPr name="Group 36" id="36"/>
          <p:cNvGrpSpPr/>
          <p:nvPr/>
        </p:nvGrpSpPr>
        <p:grpSpPr>
          <a:xfrm rot="0">
            <a:off x="8229600" y="7132320"/>
            <a:ext cx="9052560" cy="1792224"/>
            <a:chOff x="0" y="0"/>
            <a:chExt cx="12070080" cy="2389632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12070080" cy="2389632"/>
            </a:xfrm>
            <a:custGeom>
              <a:avLst/>
              <a:gdLst/>
              <a:ahLst/>
              <a:cxnLst/>
              <a:rect r="r" b="b" t="t" l="l"/>
              <a:pathLst>
                <a:path h="2389632" w="12070080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11826240" y="0"/>
                  </a:lnTo>
                  <a:cubicBezTo>
                    <a:pt x="11960860" y="0"/>
                    <a:pt x="12070080" y="109220"/>
                    <a:pt x="12070080" y="243840"/>
                  </a:cubicBezTo>
                  <a:lnTo>
                    <a:pt x="12070080" y="2145792"/>
                  </a:lnTo>
                  <a:cubicBezTo>
                    <a:pt x="12070080" y="2280412"/>
                    <a:pt x="11960860" y="2389632"/>
                    <a:pt x="11826240" y="2389632"/>
                  </a:cubicBezTo>
                  <a:lnTo>
                    <a:pt x="243840" y="2389632"/>
                  </a:lnTo>
                  <a:cubicBezTo>
                    <a:pt x="109220" y="2389632"/>
                    <a:pt x="0" y="2280412"/>
                    <a:pt x="0" y="2145792"/>
                  </a:cubicBezTo>
                  <a:close/>
                </a:path>
              </a:pathLst>
            </a:custGeom>
            <a:solidFill>
              <a:srgbClr val="20203A"/>
            </a:solidFill>
          </p:spPr>
        </p:sp>
      </p:grpSp>
      <p:grpSp>
        <p:nvGrpSpPr>
          <p:cNvPr name="Group 38" id="38"/>
          <p:cNvGrpSpPr/>
          <p:nvPr/>
        </p:nvGrpSpPr>
        <p:grpSpPr>
          <a:xfrm rot="0">
            <a:off x="8631936" y="7626096"/>
            <a:ext cx="804672" cy="804672"/>
            <a:chOff x="0" y="0"/>
            <a:chExt cx="1072896" cy="1072896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1072896" cy="1072896"/>
            </a:xfrm>
            <a:custGeom>
              <a:avLst/>
              <a:gdLst/>
              <a:ahLst/>
              <a:cxnLst/>
              <a:rect r="r" b="b" t="t" l="l"/>
              <a:pathLst>
                <a:path h="1072896" w="1072896">
                  <a:moveTo>
                    <a:pt x="0" y="536448"/>
                  </a:moveTo>
                  <a:cubicBezTo>
                    <a:pt x="0" y="240157"/>
                    <a:pt x="240157" y="0"/>
                    <a:pt x="536448" y="0"/>
                  </a:cubicBezTo>
                  <a:cubicBezTo>
                    <a:pt x="832739" y="0"/>
                    <a:pt x="1072896" y="240157"/>
                    <a:pt x="1072896" y="536448"/>
                  </a:cubicBezTo>
                  <a:cubicBezTo>
                    <a:pt x="1072896" y="832739"/>
                    <a:pt x="832739" y="1072896"/>
                    <a:pt x="536448" y="1072896"/>
                  </a:cubicBezTo>
                  <a:cubicBezTo>
                    <a:pt x="240157" y="1072896"/>
                    <a:pt x="0" y="832739"/>
                    <a:pt x="0" y="536448"/>
                  </a:cubicBezTo>
                  <a:close/>
                </a:path>
              </a:pathLst>
            </a:custGeom>
            <a:solidFill>
              <a:srgbClr val="E4BE78"/>
            </a:solidFill>
          </p:spPr>
        </p:sp>
      </p:grpSp>
      <p:grpSp>
        <p:nvGrpSpPr>
          <p:cNvPr name="Group 40" id="40"/>
          <p:cNvGrpSpPr/>
          <p:nvPr/>
        </p:nvGrpSpPr>
        <p:grpSpPr>
          <a:xfrm rot="0">
            <a:off x="8631936" y="7626096"/>
            <a:ext cx="804672" cy="804672"/>
            <a:chOff x="0" y="0"/>
            <a:chExt cx="1072896" cy="1072896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1072896" cy="1072896"/>
            </a:xfrm>
            <a:custGeom>
              <a:avLst/>
              <a:gdLst/>
              <a:ahLst/>
              <a:cxnLst/>
              <a:rect r="r" b="b" t="t" l="l"/>
              <a:pathLst>
                <a:path h="1072896" w="1072896">
                  <a:moveTo>
                    <a:pt x="0" y="0"/>
                  </a:moveTo>
                  <a:lnTo>
                    <a:pt x="1072896" y="0"/>
                  </a:lnTo>
                  <a:lnTo>
                    <a:pt x="1072896" y="1072896"/>
                  </a:lnTo>
                  <a:lnTo>
                    <a:pt x="0" y="107289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78303" t="0" r="-78303" b="0"/>
              </a:stretch>
            </a:blipFill>
          </p:spPr>
        </p:sp>
        <p:sp>
          <p:nvSpPr>
            <p:cNvPr name="TextBox 42" id="42"/>
            <p:cNvSpPr txBox="true"/>
            <p:nvPr/>
          </p:nvSpPr>
          <p:spPr>
            <a:xfrm>
              <a:off x="0" y="-19050"/>
              <a:ext cx="1072896" cy="109194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879"/>
                </a:lnSpc>
              </a:pPr>
              <a:r>
                <a:rPr lang="en-US" sz="2400" b="true">
                  <a:solidFill>
                    <a:srgbClr val="1A143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20%</a:t>
              </a:r>
            </a:p>
          </p:txBody>
        </p:sp>
      </p:grpSp>
      <p:grpSp>
        <p:nvGrpSpPr>
          <p:cNvPr name="Group 43" id="43"/>
          <p:cNvGrpSpPr/>
          <p:nvPr/>
        </p:nvGrpSpPr>
        <p:grpSpPr>
          <a:xfrm rot="0">
            <a:off x="9802368" y="7315200"/>
            <a:ext cx="7168896" cy="1463040"/>
            <a:chOff x="0" y="0"/>
            <a:chExt cx="9558528" cy="1950720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9558528" cy="1950720"/>
            </a:xfrm>
            <a:custGeom>
              <a:avLst/>
              <a:gdLst/>
              <a:ahLst/>
              <a:cxnLst/>
              <a:rect r="r" b="b" t="t" l="l"/>
              <a:pathLst>
                <a:path h="1950720" w="9558528">
                  <a:moveTo>
                    <a:pt x="0" y="0"/>
                  </a:moveTo>
                  <a:lnTo>
                    <a:pt x="9558528" y="0"/>
                  </a:lnTo>
                  <a:lnTo>
                    <a:pt x="9558528" y="1950720"/>
                  </a:lnTo>
                  <a:lnTo>
                    <a:pt x="0" y="19507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45476" r="0" b="-45476"/>
              </a:stretch>
            </a:blipFill>
          </p:spPr>
        </p:sp>
        <p:sp>
          <p:nvSpPr>
            <p:cNvPr name="TextBox 45" id="45"/>
            <p:cNvSpPr txBox="true"/>
            <p:nvPr/>
          </p:nvSpPr>
          <p:spPr>
            <a:xfrm>
              <a:off x="0" y="-47625"/>
              <a:ext cx="9558528" cy="199834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359"/>
                </a:lnSpc>
              </a:pPr>
              <a:r>
                <a:rPr lang="en-US" sz="2799" b="true">
                  <a:solidFill>
                    <a:srgbClr val="F7F2E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Poupar &amp; Investir</a:t>
              </a:r>
            </a:p>
            <a:p>
              <a:pPr algn="l">
                <a:lnSpc>
                  <a:spcPts val="2640"/>
                </a:lnSpc>
              </a:pPr>
              <a:r>
                <a:rPr lang="en-US" sz="2200">
                  <a:solidFill>
                    <a:srgbClr val="A0A0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Reserva de emergência e investimentos. Pague-se primeiro.</a:t>
              </a:r>
            </a:p>
          </p:txBody>
        </p:sp>
      </p:grpSp>
      <p:grpSp>
        <p:nvGrpSpPr>
          <p:cNvPr name="Group 46" id="46"/>
          <p:cNvGrpSpPr/>
          <p:nvPr/>
        </p:nvGrpSpPr>
        <p:grpSpPr>
          <a:xfrm rot="0">
            <a:off x="1005840" y="9144000"/>
            <a:ext cx="15544800" cy="548640"/>
            <a:chOff x="0" y="0"/>
            <a:chExt cx="20726400" cy="731520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20726400" cy="731520"/>
            </a:xfrm>
            <a:custGeom>
              <a:avLst/>
              <a:gdLst/>
              <a:ahLst/>
              <a:cxnLst/>
              <a:rect r="r" b="b" t="t" l="l"/>
              <a:pathLst>
                <a:path h="731520" w="20726400">
                  <a:moveTo>
                    <a:pt x="0" y="0"/>
                  </a:moveTo>
                  <a:lnTo>
                    <a:pt x="20726400" y="0"/>
                  </a:lnTo>
                  <a:lnTo>
                    <a:pt x="2072640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502076" r="0" b="-502076"/>
              </a:stretch>
            </a:blipFill>
          </p:spPr>
        </p:sp>
        <p:sp>
          <p:nvSpPr>
            <p:cNvPr name="TextBox 48" id="48"/>
            <p:cNvSpPr txBox="true"/>
            <p:nvPr/>
          </p:nvSpPr>
          <p:spPr>
            <a:xfrm>
              <a:off x="0" y="-47625"/>
              <a:ext cx="20726400" cy="77914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520"/>
                </a:lnSpc>
              </a:pPr>
              <a:r>
                <a:rPr lang="en-US" sz="2100" i="true">
                  <a:solidFill>
                    <a:srgbClr val="A0A0BE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Dica: use a renda líquida (o que sobra depois de INSS e Imposto de Renda) como base do cálculo.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616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05840" y="9290304"/>
            <a:ext cx="1280160" cy="548640"/>
            <a:chOff x="0" y="0"/>
            <a:chExt cx="1706880" cy="7315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06880" cy="731520"/>
            </a:xfrm>
            <a:custGeom>
              <a:avLst/>
              <a:gdLst/>
              <a:ahLst/>
              <a:cxnLst/>
              <a:rect r="r" b="b" t="t" l="l"/>
              <a:pathLst>
                <a:path h="731520" w="1706880">
                  <a:moveTo>
                    <a:pt x="0" y="0"/>
                  </a:moveTo>
                  <a:lnTo>
                    <a:pt x="1706880" y="0"/>
                  </a:lnTo>
                  <a:lnTo>
                    <a:pt x="170688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4987" t="0" r="-4987" b="0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706880" cy="76962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280"/>
                </a:lnSpc>
              </a:pPr>
              <a:r>
                <a:rPr lang="en-US" sz="1900">
                  <a:solidFill>
                    <a:srgbClr val="A0A0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6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05840" y="603504"/>
            <a:ext cx="16459200" cy="548640"/>
            <a:chOff x="0" y="0"/>
            <a:chExt cx="21945600" cy="73152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1945600" cy="731520"/>
            </a:xfrm>
            <a:custGeom>
              <a:avLst/>
              <a:gdLst/>
              <a:ahLst/>
              <a:cxnLst/>
              <a:rect r="r" b="b" t="t" l="l"/>
              <a:pathLst>
                <a:path h="731520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534551" r="0" b="-534551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21945600" cy="77914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640"/>
                </a:lnSpc>
              </a:pPr>
              <a:r>
                <a:rPr lang="en-US" b="true" sz="2200" spc="399">
                  <a:solidFill>
                    <a:srgbClr val="E4BE7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MÓDULO 1 · GASTOS &amp; ORÇAMENTO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05840" y="1353312"/>
            <a:ext cx="1170432" cy="1170432"/>
            <a:chOff x="0" y="0"/>
            <a:chExt cx="1560576" cy="156057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560576" cy="1560576"/>
            </a:xfrm>
            <a:custGeom>
              <a:avLst/>
              <a:gdLst/>
              <a:ahLst/>
              <a:cxnLst/>
              <a:rect r="r" b="b" t="t" l="l"/>
              <a:pathLst>
                <a:path h="1560576" w="1560576">
                  <a:moveTo>
                    <a:pt x="0" y="780288"/>
                  </a:moveTo>
                  <a:cubicBezTo>
                    <a:pt x="0" y="349377"/>
                    <a:pt x="349377" y="0"/>
                    <a:pt x="780288" y="0"/>
                  </a:cubicBezTo>
                  <a:cubicBezTo>
                    <a:pt x="1211199" y="0"/>
                    <a:pt x="1560576" y="349377"/>
                    <a:pt x="1560576" y="780288"/>
                  </a:cubicBezTo>
                  <a:cubicBezTo>
                    <a:pt x="1560576" y="1211199"/>
                    <a:pt x="1211199" y="1560576"/>
                    <a:pt x="780288" y="1560576"/>
                  </a:cubicBezTo>
                  <a:cubicBezTo>
                    <a:pt x="349377" y="1560576"/>
                    <a:pt x="0" y="1211199"/>
                    <a:pt x="0" y="780288"/>
                  </a:cubicBezTo>
                  <a:close/>
                </a:path>
              </a:pathLst>
            </a:custGeom>
            <a:solidFill>
              <a:srgbClr val="2B2B4C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298448" y="1645920"/>
            <a:ext cx="585216" cy="585216"/>
            <a:chOff x="0" y="0"/>
            <a:chExt cx="780288" cy="780288"/>
          </a:xfrm>
        </p:grpSpPr>
        <p:sp>
          <p:nvSpPr>
            <p:cNvPr name="Freeform 11" id="11" descr="preencoded.png"/>
            <p:cNvSpPr/>
            <p:nvPr/>
          </p:nvSpPr>
          <p:spPr>
            <a:xfrm flipH="false" flipV="false" rot="0">
              <a:off x="0" y="0"/>
              <a:ext cx="780288" cy="780288"/>
            </a:xfrm>
            <a:custGeom>
              <a:avLst/>
              <a:gdLst/>
              <a:ahLst/>
              <a:cxnLst/>
              <a:rect r="r" b="b" t="t" l="l"/>
              <a:pathLst>
                <a:path h="780288" w="780288">
                  <a:moveTo>
                    <a:pt x="0" y="0"/>
                  </a:moveTo>
                  <a:lnTo>
                    <a:pt x="780288" y="0"/>
                  </a:lnTo>
                  <a:lnTo>
                    <a:pt x="780288" y="780288"/>
                  </a:lnTo>
                  <a:lnTo>
                    <a:pt x="0" y="7802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2450592" y="1280160"/>
            <a:ext cx="14813280" cy="1353312"/>
            <a:chOff x="0" y="0"/>
            <a:chExt cx="19751040" cy="180441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9751039" cy="1804416"/>
            </a:xfrm>
            <a:custGeom>
              <a:avLst/>
              <a:gdLst/>
              <a:ahLst/>
              <a:cxnLst/>
              <a:rect r="r" b="b" t="t" l="l"/>
              <a:pathLst>
                <a:path h="1804416" w="19751039">
                  <a:moveTo>
                    <a:pt x="0" y="0"/>
                  </a:moveTo>
                  <a:lnTo>
                    <a:pt x="19751039" y="0"/>
                  </a:lnTo>
                  <a:lnTo>
                    <a:pt x="19751039" y="1804416"/>
                  </a:lnTo>
                  <a:lnTo>
                    <a:pt x="0" y="180441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63282" r="0" b="-163282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19050"/>
              <a:ext cx="19751040" cy="182346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472"/>
                </a:lnSpc>
              </a:pPr>
              <a:r>
                <a:rPr lang="en-US" sz="4800" b="true">
                  <a:solidFill>
                    <a:srgbClr val="F7F2EB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Ferramentas gratuitas de orçamento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005840" y="3145536"/>
            <a:ext cx="7955280" cy="4572000"/>
            <a:chOff x="0" y="0"/>
            <a:chExt cx="10607040" cy="60960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0607040" cy="6096000"/>
            </a:xfrm>
            <a:custGeom>
              <a:avLst/>
              <a:gdLst/>
              <a:ahLst/>
              <a:cxnLst/>
              <a:rect r="r" b="b" t="t" l="l"/>
              <a:pathLst>
                <a:path h="6096000" w="10607040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10363200" y="0"/>
                  </a:lnTo>
                  <a:cubicBezTo>
                    <a:pt x="10497820" y="0"/>
                    <a:pt x="10607040" y="109220"/>
                    <a:pt x="10607040" y="243840"/>
                  </a:cubicBezTo>
                  <a:lnTo>
                    <a:pt x="10607040" y="5852160"/>
                  </a:lnTo>
                  <a:cubicBezTo>
                    <a:pt x="10607040" y="5986780"/>
                    <a:pt x="10497820" y="6096000"/>
                    <a:pt x="10363200" y="6096000"/>
                  </a:cubicBezTo>
                  <a:lnTo>
                    <a:pt x="243840" y="6096000"/>
                  </a:lnTo>
                  <a:cubicBezTo>
                    <a:pt x="109220" y="6096000"/>
                    <a:pt x="0" y="5986780"/>
                    <a:pt x="0" y="5852160"/>
                  </a:cubicBezTo>
                  <a:close/>
                </a:path>
              </a:pathLst>
            </a:custGeom>
            <a:solidFill>
              <a:srgbClr val="20203A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554480" y="3621024"/>
            <a:ext cx="1133856" cy="1133856"/>
            <a:chOff x="0" y="0"/>
            <a:chExt cx="1511808" cy="1511808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511808" cy="1511808"/>
            </a:xfrm>
            <a:custGeom>
              <a:avLst/>
              <a:gdLst/>
              <a:ahLst/>
              <a:cxnLst/>
              <a:rect r="r" b="b" t="t" l="l"/>
              <a:pathLst>
                <a:path h="1511808" w="1511808">
                  <a:moveTo>
                    <a:pt x="0" y="755904"/>
                  </a:moveTo>
                  <a:cubicBezTo>
                    <a:pt x="0" y="338455"/>
                    <a:pt x="338455" y="0"/>
                    <a:pt x="755904" y="0"/>
                  </a:cubicBezTo>
                  <a:cubicBezTo>
                    <a:pt x="1173353" y="0"/>
                    <a:pt x="1511808" y="338455"/>
                    <a:pt x="1511808" y="755904"/>
                  </a:cubicBezTo>
                  <a:cubicBezTo>
                    <a:pt x="1511808" y="1173353"/>
                    <a:pt x="1173353" y="1511808"/>
                    <a:pt x="755904" y="1511808"/>
                  </a:cubicBezTo>
                  <a:cubicBezTo>
                    <a:pt x="338455" y="1511808"/>
                    <a:pt x="0" y="1173353"/>
                    <a:pt x="0" y="755904"/>
                  </a:cubicBezTo>
                  <a:close/>
                </a:path>
              </a:pathLst>
            </a:custGeom>
            <a:solidFill>
              <a:srgbClr val="6F6F95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837944" y="3904488"/>
            <a:ext cx="566928" cy="566928"/>
            <a:chOff x="0" y="0"/>
            <a:chExt cx="755904" cy="755904"/>
          </a:xfrm>
        </p:grpSpPr>
        <p:sp>
          <p:nvSpPr>
            <p:cNvPr name="Freeform 20" id="20" descr="preencoded.png"/>
            <p:cNvSpPr/>
            <p:nvPr/>
          </p:nvSpPr>
          <p:spPr>
            <a:xfrm flipH="false" flipV="false" rot="0">
              <a:off x="0" y="0"/>
              <a:ext cx="755904" cy="755904"/>
            </a:xfrm>
            <a:custGeom>
              <a:avLst/>
              <a:gdLst/>
              <a:ahLst/>
              <a:cxnLst/>
              <a:rect r="r" b="b" t="t" l="l"/>
              <a:pathLst>
                <a:path h="755904" w="755904">
                  <a:moveTo>
                    <a:pt x="0" y="0"/>
                  </a:moveTo>
                  <a:lnTo>
                    <a:pt x="755904" y="0"/>
                  </a:lnTo>
                  <a:lnTo>
                    <a:pt x="755904" y="755904"/>
                  </a:lnTo>
                  <a:lnTo>
                    <a:pt x="0" y="7559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2944368" y="3621024"/>
            <a:ext cx="5669280" cy="1133856"/>
            <a:chOff x="0" y="0"/>
            <a:chExt cx="7559040" cy="1511808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7559040" cy="1511808"/>
            </a:xfrm>
            <a:custGeom>
              <a:avLst/>
              <a:gdLst/>
              <a:ahLst/>
              <a:cxnLst/>
              <a:rect r="r" b="b" t="t" l="l"/>
              <a:pathLst>
                <a:path h="1511808" w="7559040">
                  <a:moveTo>
                    <a:pt x="0" y="0"/>
                  </a:moveTo>
                  <a:lnTo>
                    <a:pt x="7559040" y="0"/>
                  </a:lnTo>
                  <a:lnTo>
                    <a:pt x="7559040" y="1511808"/>
                  </a:lnTo>
                  <a:lnTo>
                    <a:pt x="0" y="151180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47425" r="0" b="-47425"/>
              </a:stretch>
            </a:blip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19050"/>
              <a:ext cx="7559040" cy="153085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533"/>
                </a:lnSpc>
              </a:pPr>
              <a:r>
                <a:rPr lang="en-US" sz="3099" b="true">
                  <a:solidFill>
                    <a:srgbClr val="F7F2EB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Planilhas Meu Bolso em Dia</a:t>
              </a:r>
            </a:p>
          </p:txBody>
        </p:sp>
      </p:grpSp>
      <p:sp>
        <p:nvSpPr>
          <p:cNvPr name="TextBox 24" id="24"/>
          <p:cNvSpPr txBox="true"/>
          <p:nvPr/>
        </p:nvSpPr>
        <p:spPr>
          <a:xfrm rot="0">
            <a:off x="1554480" y="4953762"/>
            <a:ext cx="6912864" cy="2068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24"/>
              </a:lnSpc>
            </a:pPr>
            <a:r>
              <a:rPr lang="en-US" sz="2400">
                <a:solidFill>
                  <a:srgbClr val="A0A0BE"/>
                </a:solidFill>
                <a:latin typeface="Calibri (MS)"/>
                <a:ea typeface="Calibri (MS)"/>
                <a:cs typeface="Calibri (MS)"/>
                <a:sym typeface="Calibri (MS)"/>
              </a:rPr>
              <a:t>O programa da FEBRABAN oferece 8 planilhas gratuitas — inclusive uma feita para estudante e primeiro emprego.</a:t>
            </a:r>
          </a:p>
        </p:txBody>
      </p:sp>
      <p:grpSp>
        <p:nvGrpSpPr>
          <p:cNvPr name="Group 25" id="25"/>
          <p:cNvGrpSpPr/>
          <p:nvPr/>
        </p:nvGrpSpPr>
        <p:grpSpPr>
          <a:xfrm rot="0">
            <a:off x="1591056" y="7095744"/>
            <a:ext cx="292608" cy="292608"/>
            <a:chOff x="0" y="0"/>
            <a:chExt cx="390144" cy="390144"/>
          </a:xfrm>
        </p:grpSpPr>
        <p:sp>
          <p:nvSpPr>
            <p:cNvPr name="Freeform 26" id="26" descr="preencoded.png"/>
            <p:cNvSpPr/>
            <p:nvPr/>
          </p:nvSpPr>
          <p:spPr>
            <a:xfrm flipH="false" flipV="false" rot="0">
              <a:off x="0" y="0"/>
              <a:ext cx="390144" cy="390144"/>
            </a:xfrm>
            <a:custGeom>
              <a:avLst/>
              <a:gdLst/>
              <a:ahLst/>
              <a:cxnLst/>
              <a:rect r="r" b="b" t="t" l="l"/>
              <a:pathLst>
                <a:path h="390144" w="390144">
                  <a:moveTo>
                    <a:pt x="0" y="0"/>
                  </a:moveTo>
                  <a:lnTo>
                    <a:pt x="390144" y="0"/>
                  </a:lnTo>
                  <a:lnTo>
                    <a:pt x="390144" y="390144"/>
                  </a:lnTo>
                  <a:lnTo>
                    <a:pt x="0" y="3901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2029968" y="6986016"/>
            <a:ext cx="6400800" cy="548640"/>
            <a:chOff x="0" y="0"/>
            <a:chExt cx="8534400" cy="73152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8534400" cy="731520"/>
            </a:xfrm>
            <a:custGeom>
              <a:avLst/>
              <a:gdLst/>
              <a:ahLst/>
              <a:cxnLst/>
              <a:rect r="r" b="b" t="t" l="l"/>
              <a:pathLst>
                <a:path h="731520" w="8534400">
                  <a:moveTo>
                    <a:pt x="0" y="0"/>
                  </a:moveTo>
                  <a:lnTo>
                    <a:pt x="8534400" y="0"/>
                  </a:lnTo>
                  <a:lnTo>
                    <a:pt x="853440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77325" r="0" b="-177325"/>
              </a:stretch>
            </a:blip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47625"/>
              <a:ext cx="8534400" cy="77914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760"/>
                </a:lnSpc>
              </a:pPr>
              <a:r>
                <a:rPr lang="en-US" b="true" sz="2300" u="sng">
                  <a:solidFill>
                    <a:srgbClr val="E4BE78"/>
                  </a:solidFill>
                  <a:latin typeface="Calibri (MS) Bold"/>
                  <a:ea typeface="Calibri (MS) Bold"/>
                  <a:cs typeface="Calibri (MS) Bold"/>
                  <a:sym typeface="Calibri (MS) Bold"/>
                  <a:hlinkClick r:id="rId7" tooltip="https://meubolsoemdia.com.br/planilhas"/>
                </a:rPr>
                <a:t>meubolsoemdia.com.br/planilhas</a:t>
              </a: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9326880" y="3145536"/>
            <a:ext cx="7955280" cy="4572000"/>
            <a:chOff x="0" y="0"/>
            <a:chExt cx="10607040" cy="60960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10607040" cy="6096000"/>
            </a:xfrm>
            <a:custGeom>
              <a:avLst/>
              <a:gdLst/>
              <a:ahLst/>
              <a:cxnLst/>
              <a:rect r="r" b="b" t="t" l="l"/>
              <a:pathLst>
                <a:path h="6096000" w="10607040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10363200" y="0"/>
                  </a:lnTo>
                  <a:cubicBezTo>
                    <a:pt x="10497820" y="0"/>
                    <a:pt x="10607040" y="109220"/>
                    <a:pt x="10607040" y="243840"/>
                  </a:cubicBezTo>
                  <a:lnTo>
                    <a:pt x="10607040" y="5852160"/>
                  </a:lnTo>
                  <a:cubicBezTo>
                    <a:pt x="10607040" y="5986780"/>
                    <a:pt x="10497820" y="6096000"/>
                    <a:pt x="10363200" y="6096000"/>
                  </a:cubicBezTo>
                  <a:lnTo>
                    <a:pt x="243840" y="6096000"/>
                  </a:lnTo>
                  <a:cubicBezTo>
                    <a:pt x="109220" y="6096000"/>
                    <a:pt x="0" y="5986780"/>
                    <a:pt x="0" y="5852160"/>
                  </a:cubicBezTo>
                  <a:close/>
                </a:path>
              </a:pathLst>
            </a:custGeom>
            <a:solidFill>
              <a:srgbClr val="20203A"/>
            </a:solidFill>
          </p:spPr>
        </p:sp>
      </p:grpSp>
      <p:grpSp>
        <p:nvGrpSpPr>
          <p:cNvPr name="Group 32" id="32"/>
          <p:cNvGrpSpPr/>
          <p:nvPr/>
        </p:nvGrpSpPr>
        <p:grpSpPr>
          <a:xfrm rot="0">
            <a:off x="9875520" y="3621024"/>
            <a:ext cx="1133856" cy="1133856"/>
            <a:chOff x="0" y="0"/>
            <a:chExt cx="1511808" cy="1511808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1511808" cy="1511808"/>
            </a:xfrm>
            <a:custGeom>
              <a:avLst/>
              <a:gdLst/>
              <a:ahLst/>
              <a:cxnLst/>
              <a:rect r="r" b="b" t="t" l="l"/>
              <a:pathLst>
                <a:path h="1511808" w="1511808">
                  <a:moveTo>
                    <a:pt x="0" y="755904"/>
                  </a:moveTo>
                  <a:cubicBezTo>
                    <a:pt x="0" y="338455"/>
                    <a:pt x="338455" y="0"/>
                    <a:pt x="755904" y="0"/>
                  </a:cubicBezTo>
                  <a:cubicBezTo>
                    <a:pt x="1173353" y="0"/>
                    <a:pt x="1511808" y="338455"/>
                    <a:pt x="1511808" y="755904"/>
                  </a:cubicBezTo>
                  <a:cubicBezTo>
                    <a:pt x="1511808" y="1173353"/>
                    <a:pt x="1173353" y="1511808"/>
                    <a:pt x="755904" y="1511808"/>
                  </a:cubicBezTo>
                  <a:cubicBezTo>
                    <a:pt x="338455" y="1511808"/>
                    <a:pt x="0" y="1173353"/>
                    <a:pt x="0" y="755904"/>
                  </a:cubicBezTo>
                  <a:close/>
                </a:path>
              </a:pathLst>
            </a:custGeom>
            <a:solidFill>
              <a:srgbClr val="6F6F95"/>
            </a:solidFill>
          </p:spPr>
        </p:sp>
      </p:grpSp>
      <p:grpSp>
        <p:nvGrpSpPr>
          <p:cNvPr name="Group 34" id="34"/>
          <p:cNvGrpSpPr/>
          <p:nvPr/>
        </p:nvGrpSpPr>
        <p:grpSpPr>
          <a:xfrm rot="0">
            <a:off x="10158984" y="3904488"/>
            <a:ext cx="566928" cy="566928"/>
            <a:chOff x="0" y="0"/>
            <a:chExt cx="755904" cy="755904"/>
          </a:xfrm>
        </p:grpSpPr>
        <p:sp>
          <p:nvSpPr>
            <p:cNvPr name="Freeform 35" id="35" descr="preencoded.png"/>
            <p:cNvSpPr/>
            <p:nvPr/>
          </p:nvSpPr>
          <p:spPr>
            <a:xfrm flipH="false" flipV="false" rot="0">
              <a:off x="0" y="0"/>
              <a:ext cx="755904" cy="755904"/>
            </a:xfrm>
            <a:custGeom>
              <a:avLst/>
              <a:gdLst/>
              <a:ahLst/>
              <a:cxnLst/>
              <a:rect r="r" b="b" t="t" l="l"/>
              <a:pathLst>
                <a:path h="755904" w="755904">
                  <a:moveTo>
                    <a:pt x="0" y="0"/>
                  </a:moveTo>
                  <a:lnTo>
                    <a:pt x="755904" y="0"/>
                  </a:lnTo>
                  <a:lnTo>
                    <a:pt x="755904" y="755904"/>
                  </a:lnTo>
                  <a:lnTo>
                    <a:pt x="0" y="7559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  <p:grpSp>
        <p:nvGrpSpPr>
          <p:cNvPr name="Group 36" id="36"/>
          <p:cNvGrpSpPr/>
          <p:nvPr/>
        </p:nvGrpSpPr>
        <p:grpSpPr>
          <a:xfrm rot="0">
            <a:off x="11265408" y="3621024"/>
            <a:ext cx="5669280" cy="1133856"/>
            <a:chOff x="0" y="0"/>
            <a:chExt cx="7559040" cy="1511808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7559040" cy="1511808"/>
            </a:xfrm>
            <a:custGeom>
              <a:avLst/>
              <a:gdLst/>
              <a:ahLst/>
              <a:cxnLst/>
              <a:rect r="r" b="b" t="t" l="l"/>
              <a:pathLst>
                <a:path h="1511808" w="7559040">
                  <a:moveTo>
                    <a:pt x="0" y="0"/>
                  </a:moveTo>
                  <a:lnTo>
                    <a:pt x="7559040" y="0"/>
                  </a:lnTo>
                  <a:lnTo>
                    <a:pt x="7559040" y="1511808"/>
                  </a:lnTo>
                  <a:lnTo>
                    <a:pt x="0" y="151180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47425" r="0" b="-47425"/>
              </a:stretch>
            </a:blipFill>
          </p:spPr>
        </p:sp>
        <p:sp>
          <p:nvSpPr>
            <p:cNvPr name="TextBox 38" id="38"/>
            <p:cNvSpPr txBox="true"/>
            <p:nvPr/>
          </p:nvSpPr>
          <p:spPr>
            <a:xfrm>
              <a:off x="0" y="-19050"/>
              <a:ext cx="7559040" cy="153085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533"/>
                </a:lnSpc>
              </a:pPr>
              <a:r>
                <a:rPr lang="en-US" sz="3099" b="true">
                  <a:solidFill>
                    <a:srgbClr val="F7F2EB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App do seu banco</a:t>
              </a:r>
            </a:p>
          </p:txBody>
        </p:sp>
      </p:grpSp>
      <p:sp>
        <p:nvSpPr>
          <p:cNvPr name="TextBox 39" id="39"/>
          <p:cNvSpPr txBox="true"/>
          <p:nvPr/>
        </p:nvSpPr>
        <p:spPr>
          <a:xfrm rot="0">
            <a:off x="9875520" y="4953762"/>
            <a:ext cx="6912864" cy="2068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24"/>
              </a:lnSpc>
            </a:pPr>
            <a:r>
              <a:rPr lang="en-US" sz="2400">
                <a:solidFill>
                  <a:srgbClr val="A0A0BE"/>
                </a:solidFill>
                <a:latin typeface="Calibri (MS)"/>
                <a:ea typeface="Calibri (MS)"/>
                <a:cs typeface="Calibri (MS)"/>
                <a:sym typeface="Calibri (MS)"/>
              </a:rPr>
              <a:t>A maioria dos bancos e contas digitais já categoriza seus gastos de graça. Ative o resumo mensal e acompanhe.</a:t>
            </a:r>
          </a:p>
        </p:txBody>
      </p:sp>
      <p:grpSp>
        <p:nvGrpSpPr>
          <p:cNvPr name="Group 40" id="40"/>
          <p:cNvGrpSpPr/>
          <p:nvPr/>
        </p:nvGrpSpPr>
        <p:grpSpPr>
          <a:xfrm rot="0">
            <a:off x="1005840" y="8083296"/>
            <a:ext cx="16276320" cy="1353312"/>
            <a:chOff x="0" y="0"/>
            <a:chExt cx="21701760" cy="1804416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21701759" cy="1804416"/>
            </a:xfrm>
            <a:custGeom>
              <a:avLst/>
              <a:gdLst/>
              <a:ahLst/>
              <a:cxnLst/>
              <a:rect r="r" b="b" t="t" l="l"/>
              <a:pathLst>
                <a:path h="1804416" w="21701759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21457920" y="0"/>
                  </a:lnTo>
                  <a:cubicBezTo>
                    <a:pt x="21592539" y="0"/>
                    <a:pt x="21701759" y="109220"/>
                    <a:pt x="21701759" y="243840"/>
                  </a:cubicBezTo>
                  <a:lnTo>
                    <a:pt x="21701759" y="1560576"/>
                  </a:lnTo>
                  <a:cubicBezTo>
                    <a:pt x="21701759" y="1695196"/>
                    <a:pt x="21592539" y="1804416"/>
                    <a:pt x="21457920" y="1804416"/>
                  </a:cubicBezTo>
                  <a:lnTo>
                    <a:pt x="243840" y="1804416"/>
                  </a:lnTo>
                  <a:cubicBezTo>
                    <a:pt x="109220" y="1804416"/>
                    <a:pt x="0" y="1695196"/>
                    <a:pt x="0" y="1560576"/>
                  </a:cubicBezTo>
                  <a:close/>
                </a:path>
              </a:pathLst>
            </a:custGeom>
            <a:solidFill>
              <a:srgbClr val="292946"/>
            </a:solidFill>
          </p:spPr>
        </p:sp>
      </p:grpSp>
      <p:grpSp>
        <p:nvGrpSpPr>
          <p:cNvPr name="Group 42" id="42"/>
          <p:cNvGrpSpPr/>
          <p:nvPr/>
        </p:nvGrpSpPr>
        <p:grpSpPr>
          <a:xfrm rot="0">
            <a:off x="1408176" y="8302752"/>
            <a:ext cx="914400" cy="914400"/>
            <a:chOff x="0" y="0"/>
            <a:chExt cx="1219200" cy="1219200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1219200" cy="1219200"/>
            </a:xfrm>
            <a:custGeom>
              <a:avLst/>
              <a:gdLst/>
              <a:ahLst/>
              <a:cxnLst/>
              <a:rect r="r" b="b" t="t" l="l"/>
              <a:pathLst>
                <a:path h="1219200" w="1219200">
                  <a:moveTo>
                    <a:pt x="0" y="609600"/>
                  </a:moveTo>
                  <a:cubicBezTo>
                    <a:pt x="0" y="272923"/>
                    <a:pt x="272923" y="0"/>
                    <a:pt x="609600" y="0"/>
                  </a:cubicBezTo>
                  <a:cubicBezTo>
                    <a:pt x="946277" y="0"/>
                    <a:pt x="1219200" y="272923"/>
                    <a:pt x="1219200" y="609600"/>
                  </a:cubicBezTo>
                  <a:cubicBezTo>
                    <a:pt x="1219200" y="946277"/>
                    <a:pt x="946277" y="1219200"/>
                    <a:pt x="609600" y="1219200"/>
                  </a:cubicBezTo>
                  <a:cubicBezTo>
                    <a:pt x="272923" y="1219200"/>
                    <a:pt x="0" y="946277"/>
                    <a:pt x="0" y="609600"/>
                  </a:cubicBezTo>
                  <a:close/>
                </a:path>
              </a:pathLst>
            </a:custGeom>
            <a:solidFill>
              <a:srgbClr val="2B2B4C"/>
            </a:solidFill>
          </p:spPr>
        </p:sp>
      </p:grpSp>
      <p:grpSp>
        <p:nvGrpSpPr>
          <p:cNvPr name="Group 44" id="44"/>
          <p:cNvGrpSpPr/>
          <p:nvPr/>
        </p:nvGrpSpPr>
        <p:grpSpPr>
          <a:xfrm rot="0">
            <a:off x="1627632" y="8522208"/>
            <a:ext cx="475488" cy="475488"/>
            <a:chOff x="0" y="0"/>
            <a:chExt cx="633984" cy="633984"/>
          </a:xfrm>
        </p:grpSpPr>
        <p:sp>
          <p:nvSpPr>
            <p:cNvPr name="Freeform 45" id="45" descr="preencoded.png"/>
            <p:cNvSpPr/>
            <p:nvPr/>
          </p:nvSpPr>
          <p:spPr>
            <a:xfrm flipH="false" flipV="false" rot="0">
              <a:off x="0" y="0"/>
              <a:ext cx="633984" cy="633984"/>
            </a:xfrm>
            <a:custGeom>
              <a:avLst/>
              <a:gdLst/>
              <a:ahLst/>
              <a:cxnLst/>
              <a:rect r="r" b="b" t="t" l="l"/>
              <a:pathLst>
                <a:path h="633984" w="633984">
                  <a:moveTo>
                    <a:pt x="0" y="0"/>
                  </a:moveTo>
                  <a:lnTo>
                    <a:pt x="633984" y="0"/>
                  </a:lnTo>
                  <a:lnTo>
                    <a:pt x="633984" y="633984"/>
                  </a:lnTo>
                  <a:lnTo>
                    <a:pt x="0" y="633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</p:grpSp>
      <p:grpSp>
        <p:nvGrpSpPr>
          <p:cNvPr name="Group 46" id="46"/>
          <p:cNvGrpSpPr/>
          <p:nvPr/>
        </p:nvGrpSpPr>
        <p:grpSpPr>
          <a:xfrm rot="0">
            <a:off x="2651760" y="8302752"/>
            <a:ext cx="14228064" cy="914400"/>
            <a:chOff x="0" y="0"/>
            <a:chExt cx="18970752" cy="1219200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18970752" cy="1219200"/>
            </a:xfrm>
            <a:custGeom>
              <a:avLst/>
              <a:gdLst/>
              <a:ahLst/>
              <a:cxnLst/>
              <a:rect r="r" b="b" t="t" l="l"/>
              <a:pathLst>
                <a:path h="1219200" w="18970752">
                  <a:moveTo>
                    <a:pt x="0" y="0"/>
                  </a:moveTo>
                  <a:lnTo>
                    <a:pt x="18970752" y="0"/>
                  </a:lnTo>
                  <a:lnTo>
                    <a:pt x="18970752" y="1219200"/>
                  </a:lnTo>
                  <a:lnTo>
                    <a:pt x="0" y="12192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53187" r="0" b="-253187"/>
              </a:stretch>
            </a:blipFill>
          </p:spPr>
        </p:sp>
        <p:sp>
          <p:nvSpPr>
            <p:cNvPr name="TextBox 48" id="48"/>
            <p:cNvSpPr txBox="true"/>
            <p:nvPr/>
          </p:nvSpPr>
          <p:spPr>
            <a:xfrm>
              <a:off x="0" y="-57150"/>
              <a:ext cx="18970752" cy="127635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182"/>
                </a:lnSpc>
              </a:pPr>
              <a:r>
                <a:rPr lang="en-US" sz="2600" b="true">
                  <a:solidFill>
                    <a:srgbClr val="F7F2E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Comece simples</a:t>
              </a:r>
            </a:p>
            <a:p>
              <a:pPr algn="l">
                <a:lnSpc>
                  <a:spcPts val="2815"/>
                </a:lnSpc>
              </a:pPr>
              <a:r>
                <a:rPr lang="en-US" sz="2300">
                  <a:solidFill>
                    <a:srgbClr val="A0A0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Anote tudo por uma semana. O que é medido, melhora — você vai se surpreender com pequenos gastos repetidos.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616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05840" y="9290304"/>
            <a:ext cx="1280160" cy="548640"/>
            <a:chOff x="0" y="0"/>
            <a:chExt cx="1706880" cy="7315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06880" cy="731520"/>
            </a:xfrm>
            <a:custGeom>
              <a:avLst/>
              <a:gdLst/>
              <a:ahLst/>
              <a:cxnLst/>
              <a:rect r="r" b="b" t="t" l="l"/>
              <a:pathLst>
                <a:path h="731520" w="1706880">
                  <a:moveTo>
                    <a:pt x="0" y="0"/>
                  </a:moveTo>
                  <a:lnTo>
                    <a:pt x="1706880" y="0"/>
                  </a:lnTo>
                  <a:lnTo>
                    <a:pt x="170688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4987" t="0" r="-4987" b="0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706880" cy="76962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280"/>
                </a:lnSpc>
              </a:pPr>
              <a:r>
                <a:rPr lang="en-US" sz="1900">
                  <a:solidFill>
                    <a:srgbClr val="A0A0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7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05840" y="603504"/>
            <a:ext cx="16459200" cy="548640"/>
            <a:chOff x="0" y="0"/>
            <a:chExt cx="21945600" cy="73152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1945600" cy="731520"/>
            </a:xfrm>
            <a:custGeom>
              <a:avLst/>
              <a:gdLst/>
              <a:ahLst/>
              <a:cxnLst/>
              <a:rect r="r" b="b" t="t" l="l"/>
              <a:pathLst>
                <a:path h="731520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534551" r="0" b="-534551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21945600" cy="77914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640"/>
                </a:lnSpc>
              </a:pPr>
              <a:r>
                <a:rPr lang="en-US" b="true" sz="2200" spc="399">
                  <a:solidFill>
                    <a:srgbClr val="E4BE7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MÓDULO 1 · GASTOS &amp; ORÇAMENTO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05840" y="1353312"/>
            <a:ext cx="1170432" cy="1170432"/>
            <a:chOff x="0" y="0"/>
            <a:chExt cx="1560576" cy="156057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560576" cy="1560576"/>
            </a:xfrm>
            <a:custGeom>
              <a:avLst/>
              <a:gdLst/>
              <a:ahLst/>
              <a:cxnLst/>
              <a:rect r="r" b="b" t="t" l="l"/>
              <a:pathLst>
                <a:path h="1560576" w="1560576">
                  <a:moveTo>
                    <a:pt x="0" y="780288"/>
                  </a:moveTo>
                  <a:cubicBezTo>
                    <a:pt x="0" y="349377"/>
                    <a:pt x="349377" y="0"/>
                    <a:pt x="780288" y="0"/>
                  </a:cubicBezTo>
                  <a:cubicBezTo>
                    <a:pt x="1211199" y="0"/>
                    <a:pt x="1560576" y="349377"/>
                    <a:pt x="1560576" y="780288"/>
                  </a:cubicBezTo>
                  <a:cubicBezTo>
                    <a:pt x="1560576" y="1211199"/>
                    <a:pt x="1211199" y="1560576"/>
                    <a:pt x="780288" y="1560576"/>
                  </a:cubicBezTo>
                  <a:cubicBezTo>
                    <a:pt x="349377" y="1560576"/>
                    <a:pt x="0" y="1211199"/>
                    <a:pt x="0" y="780288"/>
                  </a:cubicBezTo>
                  <a:close/>
                </a:path>
              </a:pathLst>
            </a:custGeom>
            <a:solidFill>
              <a:srgbClr val="2B2B4C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298448" y="1645920"/>
            <a:ext cx="585216" cy="585216"/>
            <a:chOff x="0" y="0"/>
            <a:chExt cx="780288" cy="780288"/>
          </a:xfrm>
        </p:grpSpPr>
        <p:sp>
          <p:nvSpPr>
            <p:cNvPr name="Freeform 11" id="11" descr="preencoded.png"/>
            <p:cNvSpPr/>
            <p:nvPr/>
          </p:nvSpPr>
          <p:spPr>
            <a:xfrm flipH="false" flipV="false" rot="0">
              <a:off x="0" y="0"/>
              <a:ext cx="780288" cy="780288"/>
            </a:xfrm>
            <a:custGeom>
              <a:avLst/>
              <a:gdLst/>
              <a:ahLst/>
              <a:cxnLst/>
              <a:rect r="r" b="b" t="t" l="l"/>
              <a:pathLst>
                <a:path h="780288" w="780288">
                  <a:moveTo>
                    <a:pt x="0" y="0"/>
                  </a:moveTo>
                  <a:lnTo>
                    <a:pt x="780288" y="0"/>
                  </a:lnTo>
                  <a:lnTo>
                    <a:pt x="780288" y="780288"/>
                  </a:lnTo>
                  <a:lnTo>
                    <a:pt x="0" y="7802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2450592" y="1280160"/>
            <a:ext cx="14813280" cy="1353312"/>
            <a:chOff x="0" y="0"/>
            <a:chExt cx="19751040" cy="180441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9751039" cy="1804416"/>
            </a:xfrm>
            <a:custGeom>
              <a:avLst/>
              <a:gdLst/>
              <a:ahLst/>
              <a:cxnLst/>
              <a:rect r="r" b="b" t="t" l="l"/>
              <a:pathLst>
                <a:path h="1804416" w="19751039">
                  <a:moveTo>
                    <a:pt x="0" y="0"/>
                  </a:moveTo>
                  <a:lnTo>
                    <a:pt x="19751039" y="0"/>
                  </a:lnTo>
                  <a:lnTo>
                    <a:pt x="19751039" y="1804416"/>
                  </a:lnTo>
                  <a:lnTo>
                    <a:pt x="0" y="180441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63282" r="0" b="-163282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9525"/>
              <a:ext cx="19751040" cy="1813941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699"/>
                </a:lnSpc>
              </a:pPr>
              <a:r>
                <a:rPr lang="en-US" sz="4999" b="true">
                  <a:solidFill>
                    <a:srgbClr val="F7F2EB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Domine o orçamento rápido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005840" y="3182112"/>
            <a:ext cx="5010912" cy="4498848"/>
            <a:chOff x="0" y="0"/>
            <a:chExt cx="6681216" cy="5998464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6681216" cy="5998464"/>
            </a:xfrm>
            <a:custGeom>
              <a:avLst/>
              <a:gdLst/>
              <a:ahLst/>
              <a:cxnLst/>
              <a:rect r="r" b="b" t="t" l="l"/>
              <a:pathLst>
                <a:path h="5998464" w="6681216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6437376" y="0"/>
                  </a:lnTo>
                  <a:cubicBezTo>
                    <a:pt x="6571996" y="0"/>
                    <a:pt x="6681216" y="109220"/>
                    <a:pt x="6681216" y="243840"/>
                  </a:cubicBezTo>
                  <a:lnTo>
                    <a:pt x="6681216" y="5754624"/>
                  </a:lnTo>
                  <a:cubicBezTo>
                    <a:pt x="6681216" y="5889244"/>
                    <a:pt x="6571996" y="5998464"/>
                    <a:pt x="6437376" y="5998464"/>
                  </a:cubicBezTo>
                  <a:lnTo>
                    <a:pt x="243840" y="5998464"/>
                  </a:lnTo>
                  <a:cubicBezTo>
                    <a:pt x="109220" y="5998464"/>
                    <a:pt x="0" y="5889244"/>
                    <a:pt x="0" y="5754624"/>
                  </a:cubicBezTo>
                  <a:close/>
                </a:path>
              </a:pathLst>
            </a:custGeom>
            <a:solidFill>
              <a:srgbClr val="20203A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2962656" y="3584448"/>
            <a:ext cx="1097280" cy="1097280"/>
            <a:chOff x="0" y="0"/>
            <a:chExt cx="1463040" cy="146304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463040" cy="1463040"/>
            </a:xfrm>
            <a:custGeom>
              <a:avLst/>
              <a:gdLst/>
              <a:ahLst/>
              <a:cxnLst/>
              <a:rect r="r" b="b" t="t" l="l"/>
              <a:pathLst>
                <a:path h="1463040" w="1463040">
                  <a:moveTo>
                    <a:pt x="0" y="731520"/>
                  </a:moveTo>
                  <a:cubicBezTo>
                    <a:pt x="0" y="327533"/>
                    <a:pt x="327533" y="0"/>
                    <a:pt x="731520" y="0"/>
                  </a:cubicBezTo>
                  <a:cubicBezTo>
                    <a:pt x="1135507" y="0"/>
                    <a:pt x="1463040" y="327533"/>
                    <a:pt x="1463040" y="731520"/>
                  </a:cubicBezTo>
                  <a:cubicBezTo>
                    <a:pt x="1463040" y="1135507"/>
                    <a:pt x="1135507" y="1463040"/>
                    <a:pt x="731520" y="1463040"/>
                  </a:cubicBezTo>
                  <a:cubicBezTo>
                    <a:pt x="327533" y="1463040"/>
                    <a:pt x="0" y="1135507"/>
                    <a:pt x="0" y="731520"/>
                  </a:cubicBezTo>
                  <a:close/>
                </a:path>
              </a:pathLst>
            </a:custGeom>
            <a:solidFill>
              <a:srgbClr val="6F6F95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3236976" y="3858768"/>
            <a:ext cx="548640" cy="548640"/>
            <a:chOff x="0" y="0"/>
            <a:chExt cx="731520" cy="731520"/>
          </a:xfrm>
        </p:grpSpPr>
        <p:sp>
          <p:nvSpPr>
            <p:cNvPr name="Freeform 20" id="20" descr="preencoded.png"/>
            <p:cNvSpPr/>
            <p:nvPr/>
          </p:nvSpPr>
          <p:spPr>
            <a:xfrm flipH="false" flipV="false" rot="0">
              <a:off x="0" y="0"/>
              <a:ext cx="731520" cy="731520"/>
            </a:xfrm>
            <a:custGeom>
              <a:avLst/>
              <a:gdLst/>
              <a:ahLst/>
              <a:cxnLst/>
              <a:rect r="r" b="b" t="t" l="l"/>
              <a:pathLst>
                <a:path h="731520" w="731520">
                  <a:moveTo>
                    <a:pt x="0" y="0"/>
                  </a:moveTo>
                  <a:lnTo>
                    <a:pt x="731520" y="0"/>
                  </a:lnTo>
                  <a:lnTo>
                    <a:pt x="731520" y="731520"/>
                  </a:lnTo>
                  <a:lnTo>
                    <a:pt x="0" y="731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1188720" y="4864608"/>
            <a:ext cx="4645152" cy="438912"/>
            <a:chOff x="0" y="0"/>
            <a:chExt cx="6193536" cy="585216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6193536" cy="585216"/>
            </a:xfrm>
            <a:custGeom>
              <a:avLst/>
              <a:gdLst/>
              <a:ahLst/>
              <a:cxnLst/>
              <a:rect r="r" b="b" t="t" l="l"/>
              <a:pathLst>
                <a:path h="585216" w="6193536">
                  <a:moveTo>
                    <a:pt x="0" y="0"/>
                  </a:moveTo>
                  <a:lnTo>
                    <a:pt x="6193536" y="0"/>
                  </a:lnTo>
                  <a:lnTo>
                    <a:pt x="6193536" y="585216"/>
                  </a:lnTo>
                  <a:lnTo>
                    <a:pt x="0" y="58521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56216" r="0" b="-156216"/>
              </a:stretch>
            </a:blip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38100"/>
              <a:ext cx="6193536" cy="62331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280"/>
                </a:lnSpc>
              </a:pPr>
              <a:r>
                <a:rPr lang="en-US" b="true" sz="1900" spc="199">
                  <a:solidFill>
                    <a:srgbClr val="E4BE7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ASSISTIR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1188720" y="5266944"/>
            <a:ext cx="4645152" cy="548640"/>
            <a:chOff x="0" y="0"/>
            <a:chExt cx="6193536" cy="73152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6193536" cy="731520"/>
            </a:xfrm>
            <a:custGeom>
              <a:avLst/>
              <a:gdLst/>
              <a:ahLst/>
              <a:cxnLst/>
              <a:rect r="r" b="b" t="t" l="l"/>
              <a:pathLst>
                <a:path h="731520" w="6193536">
                  <a:moveTo>
                    <a:pt x="0" y="0"/>
                  </a:moveTo>
                  <a:lnTo>
                    <a:pt x="6193536" y="0"/>
                  </a:lnTo>
                  <a:lnTo>
                    <a:pt x="6193536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14973" r="0" b="-114973"/>
              </a:stretch>
            </a:blip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28575"/>
              <a:ext cx="6193536" cy="76009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3600"/>
                </a:lnSpc>
              </a:pPr>
              <a:r>
                <a:rPr lang="en-US" sz="3000" b="true">
                  <a:solidFill>
                    <a:srgbClr val="F7F2EB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Aprenda o básico</a:t>
              </a: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1261872" y="5804535"/>
            <a:ext cx="4498848" cy="1693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40"/>
              </a:lnSpc>
            </a:pPr>
            <a:r>
              <a:rPr lang="en-US" sz="2200">
                <a:solidFill>
                  <a:srgbClr val="A0A0BE"/>
                </a:solidFill>
                <a:latin typeface="Calibri (MS)"/>
                <a:ea typeface="Calibri (MS)"/>
                <a:cs typeface="Calibri (MS)"/>
                <a:sym typeface="Calibri (MS)"/>
              </a:rPr>
              <a:t>Faça o curso gratuito "Educação Financeira para Jovens" do Meu Bolso em Dia.</a:t>
            </a:r>
          </a:p>
        </p:txBody>
      </p:sp>
      <p:grpSp>
        <p:nvGrpSpPr>
          <p:cNvPr name="Group 28" id="28"/>
          <p:cNvGrpSpPr/>
          <p:nvPr/>
        </p:nvGrpSpPr>
        <p:grpSpPr>
          <a:xfrm rot="0">
            <a:off x="6254496" y="5193792"/>
            <a:ext cx="585216" cy="585216"/>
            <a:chOff x="0" y="0"/>
            <a:chExt cx="780288" cy="780288"/>
          </a:xfrm>
        </p:grpSpPr>
        <p:sp>
          <p:nvSpPr>
            <p:cNvPr name="Freeform 29" id="29" descr="preencoded.png"/>
            <p:cNvSpPr/>
            <p:nvPr/>
          </p:nvSpPr>
          <p:spPr>
            <a:xfrm flipH="false" flipV="false" rot="0">
              <a:off x="0" y="0"/>
              <a:ext cx="780288" cy="780288"/>
            </a:xfrm>
            <a:custGeom>
              <a:avLst/>
              <a:gdLst/>
              <a:ahLst/>
              <a:cxnLst/>
              <a:rect r="r" b="b" t="t" l="l"/>
              <a:pathLst>
                <a:path h="780288" w="780288">
                  <a:moveTo>
                    <a:pt x="0" y="0"/>
                  </a:moveTo>
                  <a:lnTo>
                    <a:pt x="780288" y="0"/>
                  </a:lnTo>
                  <a:lnTo>
                    <a:pt x="780288" y="780288"/>
                  </a:lnTo>
                  <a:lnTo>
                    <a:pt x="0" y="7802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7059168" y="3182112"/>
            <a:ext cx="5010912" cy="4498848"/>
            <a:chOff x="0" y="0"/>
            <a:chExt cx="6681216" cy="5998464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6681216" cy="5998464"/>
            </a:xfrm>
            <a:custGeom>
              <a:avLst/>
              <a:gdLst/>
              <a:ahLst/>
              <a:cxnLst/>
              <a:rect r="r" b="b" t="t" l="l"/>
              <a:pathLst>
                <a:path h="5998464" w="6681216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6437376" y="0"/>
                  </a:lnTo>
                  <a:cubicBezTo>
                    <a:pt x="6571996" y="0"/>
                    <a:pt x="6681216" y="109220"/>
                    <a:pt x="6681216" y="243840"/>
                  </a:cubicBezTo>
                  <a:lnTo>
                    <a:pt x="6681216" y="5754624"/>
                  </a:lnTo>
                  <a:cubicBezTo>
                    <a:pt x="6681216" y="5889244"/>
                    <a:pt x="6571996" y="5998464"/>
                    <a:pt x="6437376" y="5998464"/>
                  </a:cubicBezTo>
                  <a:lnTo>
                    <a:pt x="243840" y="5998464"/>
                  </a:lnTo>
                  <a:cubicBezTo>
                    <a:pt x="109220" y="5998464"/>
                    <a:pt x="0" y="5889244"/>
                    <a:pt x="0" y="5754624"/>
                  </a:cubicBezTo>
                  <a:close/>
                </a:path>
              </a:pathLst>
            </a:custGeom>
            <a:solidFill>
              <a:srgbClr val="20203A"/>
            </a:solidFill>
          </p:spPr>
        </p:sp>
      </p:grpSp>
      <p:grpSp>
        <p:nvGrpSpPr>
          <p:cNvPr name="Group 32" id="32"/>
          <p:cNvGrpSpPr/>
          <p:nvPr/>
        </p:nvGrpSpPr>
        <p:grpSpPr>
          <a:xfrm rot="0">
            <a:off x="9015984" y="3584448"/>
            <a:ext cx="1097280" cy="1097280"/>
            <a:chOff x="0" y="0"/>
            <a:chExt cx="1463040" cy="146304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1463040" cy="1463040"/>
            </a:xfrm>
            <a:custGeom>
              <a:avLst/>
              <a:gdLst/>
              <a:ahLst/>
              <a:cxnLst/>
              <a:rect r="r" b="b" t="t" l="l"/>
              <a:pathLst>
                <a:path h="1463040" w="1463040">
                  <a:moveTo>
                    <a:pt x="0" y="731520"/>
                  </a:moveTo>
                  <a:cubicBezTo>
                    <a:pt x="0" y="327533"/>
                    <a:pt x="327533" y="0"/>
                    <a:pt x="731520" y="0"/>
                  </a:cubicBezTo>
                  <a:cubicBezTo>
                    <a:pt x="1135507" y="0"/>
                    <a:pt x="1463040" y="327533"/>
                    <a:pt x="1463040" y="731520"/>
                  </a:cubicBezTo>
                  <a:cubicBezTo>
                    <a:pt x="1463040" y="1135507"/>
                    <a:pt x="1135507" y="1463040"/>
                    <a:pt x="731520" y="1463040"/>
                  </a:cubicBezTo>
                  <a:cubicBezTo>
                    <a:pt x="327533" y="1463040"/>
                    <a:pt x="0" y="1135507"/>
                    <a:pt x="0" y="731520"/>
                  </a:cubicBezTo>
                  <a:close/>
                </a:path>
              </a:pathLst>
            </a:custGeom>
            <a:solidFill>
              <a:srgbClr val="6F6F95"/>
            </a:solidFill>
          </p:spPr>
        </p:sp>
      </p:grpSp>
      <p:grpSp>
        <p:nvGrpSpPr>
          <p:cNvPr name="Group 34" id="34"/>
          <p:cNvGrpSpPr/>
          <p:nvPr/>
        </p:nvGrpSpPr>
        <p:grpSpPr>
          <a:xfrm rot="0">
            <a:off x="9290304" y="3858768"/>
            <a:ext cx="548640" cy="548640"/>
            <a:chOff x="0" y="0"/>
            <a:chExt cx="731520" cy="731520"/>
          </a:xfrm>
        </p:grpSpPr>
        <p:sp>
          <p:nvSpPr>
            <p:cNvPr name="Freeform 35" id="35" descr="preencoded.png"/>
            <p:cNvSpPr/>
            <p:nvPr/>
          </p:nvSpPr>
          <p:spPr>
            <a:xfrm flipH="false" flipV="false" rot="0">
              <a:off x="0" y="0"/>
              <a:ext cx="731520" cy="731520"/>
            </a:xfrm>
            <a:custGeom>
              <a:avLst/>
              <a:gdLst/>
              <a:ahLst/>
              <a:cxnLst/>
              <a:rect r="r" b="b" t="t" l="l"/>
              <a:pathLst>
                <a:path h="731520" w="731520">
                  <a:moveTo>
                    <a:pt x="0" y="0"/>
                  </a:moveTo>
                  <a:lnTo>
                    <a:pt x="731520" y="0"/>
                  </a:lnTo>
                  <a:lnTo>
                    <a:pt x="731520" y="731520"/>
                  </a:lnTo>
                  <a:lnTo>
                    <a:pt x="0" y="731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grpSp>
        <p:nvGrpSpPr>
          <p:cNvPr name="Group 36" id="36"/>
          <p:cNvGrpSpPr/>
          <p:nvPr/>
        </p:nvGrpSpPr>
        <p:grpSpPr>
          <a:xfrm rot="0">
            <a:off x="7242048" y="4864608"/>
            <a:ext cx="4645152" cy="438912"/>
            <a:chOff x="0" y="0"/>
            <a:chExt cx="6193536" cy="585216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6193536" cy="585216"/>
            </a:xfrm>
            <a:custGeom>
              <a:avLst/>
              <a:gdLst/>
              <a:ahLst/>
              <a:cxnLst/>
              <a:rect r="r" b="b" t="t" l="l"/>
              <a:pathLst>
                <a:path h="585216" w="6193536">
                  <a:moveTo>
                    <a:pt x="0" y="0"/>
                  </a:moveTo>
                  <a:lnTo>
                    <a:pt x="6193536" y="0"/>
                  </a:lnTo>
                  <a:lnTo>
                    <a:pt x="6193536" y="585216"/>
                  </a:lnTo>
                  <a:lnTo>
                    <a:pt x="0" y="58521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56216" r="0" b="-156216"/>
              </a:stretch>
            </a:blipFill>
          </p:spPr>
        </p:sp>
        <p:sp>
          <p:nvSpPr>
            <p:cNvPr name="TextBox 38" id="38"/>
            <p:cNvSpPr txBox="true"/>
            <p:nvPr/>
          </p:nvSpPr>
          <p:spPr>
            <a:xfrm>
              <a:off x="0" y="-38100"/>
              <a:ext cx="6193536" cy="62331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280"/>
                </a:lnSpc>
              </a:pPr>
              <a:r>
                <a:rPr lang="en-US" b="true" sz="1900" spc="199">
                  <a:solidFill>
                    <a:srgbClr val="E4BE7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PRATICAR</a:t>
              </a:r>
            </a:p>
          </p:txBody>
        </p:sp>
      </p:grpSp>
      <p:grpSp>
        <p:nvGrpSpPr>
          <p:cNvPr name="Group 39" id="39"/>
          <p:cNvGrpSpPr/>
          <p:nvPr/>
        </p:nvGrpSpPr>
        <p:grpSpPr>
          <a:xfrm rot="0">
            <a:off x="7242048" y="5266944"/>
            <a:ext cx="4645152" cy="548640"/>
            <a:chOff x="0" y="0"/>
            <a:chExt cx="6193536" cy="731520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6193536" cy="731520"/>
            </a:xfrm>
            <a:custGeom>
              <a:avLst/>
              <a:gdLst/>
              <a:ahLst/>
              <a:cxnLst/>
              <a:rect r="r" b="b" t="t" l="l"/>
              <a:pathLst>
                <a:path h="731520" w="6193536">
                  <a:moveTo>
                    <a:pt x="0" y="0"/>
                  </a:moveTo>
                  <a:lnTo>
                    <a:pt x="6193536" y="0"/>
                  </a:lnTo>
                  <a:lnTo>
                    <a:pt x="6193536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14973" r="0" b="-114973"/>
              </a:stretch>
            </a:blipFill>
          </p:spPr>
        </p:sp>
        <p:sp>
          <p:nvSpPr>
            <p:cNvPr name="TextBox 41" id="41"/>
            <p:cNvSpPr txBox="true"/>
            <p:nvPr/>
          </p:nvSpPr>
          <p:spPr>
            <a:xfrm>
              <a:off x="0" y="-28575"/>
              <a:ext cx="6193536" cy="76009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3600"/>
                </a:lnSpc>
              </a:pPr>
              <a:r>
                <a:rPr lang="en-US" sz="3000" b="true">
                  <a:solidFill>
                    <a:srgbClr val="F7F2EB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Monte o seu</a:t>
              </a:r>
            </a:p>
          </p:txBody>
        </p:sp>
      </p:grpSp>
      <p:sp>
        <p:nvSpPr>
          <p:cNvPr name="TextBox 42" id="42"/>
          <p:cNvSpPr txBox="true"/>
          <p:nvPr/>
        </p:nvSpPr>
        <p:spPr>
          <a:xfrm rot="0">
            <a:off x="7315200" y="5804535"/>
            <a:ext cx="4498848" cy="1693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40"/>
              </a:lnSpc>
            </a:pPr>
            <a:r>
              <a:rPr lang="en-US" sz="2200">
                <a:solidFill>
                  <a:srgbClr val="A0A0BE"/>
                </a:solidFill>
                <a:latin typeface="Calibri (MS)"/>
                <a:ea typeface="Calibri (MS)"/>
                <a:cs typeface="Calibri (MS)"/>
                <a:sym typeface="Calibri (MS)"/>
              </a:rPr>
              <a:t>Crie seu orçamento 50/30/20 numa planilha grátis com sua renda real.</a:t>
            </a:r>
          </a:p>
        </p:txBody>
      </p:sp>
      <p:grpSp>
        <p:nvGrpSpPr>
          <p:cNvPr name="Group 43" id="43"/>
          <p:cNvGrpSpPr/>
          <p:nvPr/>
        </p:nvGrpSpPr>
        <p:grpSpPr>
          <a:xfrm rot="0">
            <a:off x="12307824" y="5193792"/>
            <a:ext cx="585216" cy="585216"/>
            <a:chOff x="0" y="0"/>
            <a:chExt cx="780288" cy="780288"/>
          </a:xfrm>
        </p:grpSpPr>
        <p:sp>
          <p:nvSpPr>
            <p:cNvPr name="Freeform 44" id="44" descr="preencoded.png"/>
            <p:cNvSpPr/>
            <p:nvPr/>
          </p:nvSpPr>
          <p:spPr>
            <a:xfrm flipH="false" flipV="false" rot="0">
              <a:off x="0" y="0"/>
              <a:ext cx="780288" cy="780288"/>
            </a:xfrm>
            <a:custGeom>
              <a:avLst/>
              <a:gdLst/>
              <a:ahLst/>
              <a:cxnLst/>
              <a:rect r="r" b="b" t="t" l="l"/>
              <a:pathLst>
                <a:path h="780288" w="780288">
                  <a:moveTo>
                    <a:pt x="0" y="0"/>
                  </a:moveTo>
                  <a:lnTo>
                    <a:pt x="780288" y="0"/>
                  </a:lnTo>
                  <a:lnTo>
                    <a:pt x="780288" y="780288"/>
                  </a:lnTo>
                  <a:lnTo>
                    <a:pt x="0" y="7802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grpSp>
        <p:nvGrpSpPr>
          <p:cNvPr name="Group 45" id="45"/>
          <p:cNvGrpSpPr/>
          <p:nvPr/>
        </p:nvGrpSpPr>
        <p:grpSpPr>
          <a:xfrm rot="0">
            <a:off x="13112496" y="3182112"/>
            <a:ext cx="4169664" cy="4498848"/>
            <a:chOff x="0" y="0"/>
            <a:chExt cx="5559552" cy="5998464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5559552" cy="5998464"/>
            </a:xfrm>
            <a:custGeom>
              <a:avLst/>
              <a:gdLst/>
              <a:ahLst/>
              <a:cxnLst/>
              <a:rect r="r" b="b" t="t" l="l"/>
              <a:pathLst>
                <a:path h="5998464" w="5559552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5315712" y="0"/>
                  </a:lnTo>
                  <a:cubicBezTo>
                    <a:pt x="5450332" y="0"/>
                    <a:pt x="5559552" y="109220"/>
                    <a:pt x="5559552" y="243840"/>
                  </a:cubicBezTo>
                  <a:lnTo>
                    <a:pt x="5559552" y="5754624"/>
                  </a:lnTo>
                  <a:cubicBezTo>
                    <a:pt x="5559552" y="5889244"/>
                    <a:pt x="5450332" y="5998464"/>
                    <a:pt x="5315712" y="5998464"/>
                  </a:cubicBezTo>
                  <a:lnTo>
                    <a:pt x="243840" y="5998464"/>
                  </a:lnTo>
                  <a:cubicBezTo>
                    <a:pt x="109220" y="5998464"/>
                    <a:pt x="0" y="5889244"/>
                    <a:pt x="0" y="5754624"/>
                  </a:cubicBezTo>
                  <a:close/>
                </a:path>
              </a:pathLst>
            </a:custGeom>
            <a:solidFill>
              <a:srgbClr val="20203A"/>
            </a:solidFill>
          </p:spPr>
        </p:sp>
      </p:grpSp>
      <p:grpSp>
        <p:nvGrpSpPr>
          <p:cNvPr name="Group 47" id="47"/>
          <p:cNvGrpSpPr/>
          <p:nvPr/>
        </p:nvGrpSpPr>
        <p:grpSpPr>
          <a:xfrm rot="0">
            <a:off x="14648688" y="3584448"/>
            <a:ext cx="1097280" cy="1097280"/>
            <a:chOff x="0" y="0"/>
            <a:chExt cx="1463040" cy="1463040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1463040" cy="1463040"/>
            </a:xfrm>
            <a:custGeom>
              <a:avLst/>
              <a:gdLst/>
              <a:ahLst/>
              <a:cxnLst/>
              <a:rect r="r" b="b" t="t" l="l"/>
              <a:pathLst>
                <a:path h="1463040" w="1463040">
                  <a:moveTo>
                    <a:pt x="0" y="731520"/>
                  </a:moveTo>
                  <a:cubicBezTo>
                    <a:pt x="0" y="327533"/>
                    <a:pt x="327533" y="0"/>
                    <a:pt x="731520" y="0"/>
                  </a:cubicBezTo>
                  <a:cubicBezTo>
                    <a:pt x="1135507" y="0"/>
                    <a:pt x="1463040" y="327533"/>
                    <a:pt x="1463040" y="731520"/>
                  </a:cubicBezTo>
                  <a:cubicBezTo>
                    <a:pt x="1463040" y="1135507"/>
                    <a:pt x="1135507" y="1463040"/>
                    <a:pt x="731520" y="1463040"/>
                  </a:cubicBezTo>
                  <a:cubicBezTo>
                    <a:pt x="327533" y="1463040"/>
                    <a:pt x="0" y="1135507"/>
                    <a:pt x="0" y="731520"/>
                  </a:cubicBezTo>
                  <a:close/>
                </a:path>
              </a:pathLst>
            </a:custGeom>
            <a:solidFill>
              <a:srgbClr val="6F6F95"/>
            </a:solidFill>
          </p:spPr>
        </p:sp>
      </p:grpSp>
      <p:grpSp>
        <p:nvGrpSpPr>
          <p:cNvPr name="Group 49" id="49"/>
          <p:cNvGrpSpPr/>
          <p:nvPr/>
        </p:nvGrpSpPr>
        <p:grpSpPr>
          <a:xfrm rot="0">
            <a:off x="14923008" y="3858768"/>
            <a:ext cx="548640" cy="548640"/>
            <a:chOff x="0" y="0"/>
            <a:chExt cx="731520" cy="731520"/>
          </a:xfrm>
        </p:grpSpPr>
        <p:sp>
          <p:nvSpPr>
            <p:cNvPr name="Freeform 50" id="50" descr="preencoded.png"/>
            <p:cNvSpPr/>
            <p:nvPr/>
          </p:nvSpPr>
          <p:spPr>
            <a:xfrm flipH="false" flipV="false" rot="0">
              <a:off x="0" y="0"/>
              <a:ext cx="731520" cy="731520"/>
            </a:xfrm>
            <a:custGeom>
              <a:avLst/>
              <a:gdLst/>
              <a:ahLst/>
              <a:cxnLst/>
              <a:rect r="r" b="b" t="t" l="l"/>
              <a:pathLst>
                <a:path h="731520" w="731520">
                  <a:moveTo>
                    <a:pt x="0" y="0"/>
                  </a:moveTo>
                  <a:lnTo>
                    <a:pt x="731520" y="0"/>
                  </a:lnTo>
                  <a:lnTo>
                    <a:pt x="731520" y="731520"/>
                  </a:lnTo>
                  <a:lnTo>
                    <a:pt x="0" y="731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  <p:grpSp>
        <p:nvGrpSpPr>
          <p:cNvPr name="Group 51" id="51"/>
          <p:cNvGrpSpPr/>
          <p:nvPr/>
        </p:nvGrpSpPr>
        <p:grpSpPr>
          <a:xfrm rot="0">
            <a:off x="13295376" y="4864608"/>
            <a:ext cx="3803904" cy="438912"/>
            <a:chOff x="0" y="0"/>
            <a:chExt cx="5071872" cy="585216"/>
          </a:xfrm>
        </p:grpSpPr>
        <p:sp>
          <p:nvSpPr>
            <p:cNvPr name="Freeform 52" id="52"/>
            <p:cNvSpPr/>
            <p:nvPr/>
          </p:nvSpPr>
          <p:spPr>
            <a:xfrm flipH="false" flipV="false" rot="0">
              <a:off x="0" y="0"/>
              <a:ext cx="5071872" cy="585216"/>
            </a:xfrm>
            <a:custGeom>
              <a:avLst/>
              <a:gdLst/>
              <a:ahLst/>
              <a:cxnLst/>
              <a:rect r="r" b="b" t="t" l="l"/>
              <a:pathLst>
                <a:path h="585216" w="5071872">
                  <a:moveTo>
                    <a:pt x="0" y="0"/>
                  </a:moveTo>
                  <a:lnTo>
                    <a:pt x="5071872" y="0"/>
                  </a:lnTo>
                  <a:lnTo>
                    <a:pt x="5071872" y="585216"/>
                  </a:lnTo>
                  <a:lnTo>
                    <a:pt x="0" y="58521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18870" r="0" b="-118870"/>
              </a:stretch>
            </a:blipFill>
          </p:spPr>
        </p:sp>
        <p:sp>
          <p:nvSpPr>
            <p:cNvPr name="TextBox 53" id="53"/>
            <p:cNvSpPr txBox="true"/>
            <p:nvPr/>
          </p:nvSpPr>
          <p:spPr>
            <a:xfrm>
              <a:off x="0" y="-38100"/>
              <a:ext cx="5071872" cy="62331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280"/>
                </a:lnSpc>
              </a:pPr>
              <a:r>
                <a:rPr lang="en-US" b="true" sz="1900" spc="199">
                  <a:solidFill>
                    <a:srgbClr val="E4BE7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APLICAR</a:t>
              </a:r>
            </a:p>
          </p:txBody>
        </p:sp>
      </p:grpSp>
      <p:grpSp>
        <p:nvGrpSpPr>
          <p:cNvPr name="Group 54" id="54"/>
          <p:cNvGrpSpPr/>
          <p:nvPr/>
        </p:nvGrpSpPr>
        <p:grpSpPr>
          <a:xfrm rot="0">
            <a:off x="13295376" y="5266944"/>
            <a:ext cx="3803904" cy="548640"/>
            <a:chOff x="0" y="0"/>
            <a:chExt cx="5071872" cy="731520"/>
          </a:xfrm>
        </p:grpSpPr>
        <p:sp>
          <p:nvSpPr>
            <p:cNvPr name="Freeform 55" id="55"/>
            <p:cNvSpPr/>
            <p:nvPr/>
          </p:nvSpPr>
          <p:spPr>
            <a:xfrm flipH="false" flipV="false" rot="0">
              <a:off x="0" y="0"/>
              <a:ext cx="5071872" cy="731520"/>
            </a:xfrm>
            <a:custGeom>
              <a:avLst/>
              <a:gdLst/>
              <a:ahLst/>
              <a:cxnLst/>
              <a:rect r="r" b="b" t="t" l="l"/>
              <a:pathLst>
                <a:path h="731520" w="5071872">
                  <a:moveTo>
                    <a:pt x="0" y="0"/>
                  </a:moveTo>
                  <a:lnTo>
                    <a:pt x="5071872" y="0"/>
                  </a:lnTo>
                  <a:lnTo>
                    <a:pt x="5071872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85096" r="0" b="-85096"/>
              </a:stretch>
            </a:blipFill>
          </p:spPr>
        </p:sp>
        <p:sp>
          <p:nvSpPr>
            <p:cNvPr name="TextBox 56" id="56"/>
            <p:cNvSpPr txBox="true"/>
            <p:nvPr/>
          </p:nvSpPr>
          <p:spPr>
            <a:xfrm>
              <a:off x="0" y="-28575"/>
              <a:ext cx="5071872" cy="76009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3600"/>
                </a:lnSpc>
              </a:pPr>
              <a:r>
                <a:rPr lang="en-US" sz="3000" b="true">
                  <a:solidFill>
                    <a:srgbClr val="F7F2EB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Revise toda semana</a:t>
              </a:r>
            </a:p>
          </p:txBody>
        </p:sp>
      </p:grpSp>
      <p:sp>
        <p:nvSpPr>
          <p:cNvPr name="TextBox 57" id="57"/>
          <p:cNvSpPr txBox="true"/>
          <p:nvPr/>
        </p:nvSpPr>
        <p:spPr>
          <a:xfrm rot="0">
            <a:off x="13368528" y="5804535"/>
            <a:ext cx="3657600" cy="1693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40"/>
              </a:lnSpc>
            </a:pPr>
            <a:r>
              <a:rPr lang="en-US" sz="2200">
                <a:solidFill>
                  <a:srgbClr val="A0A0BE"/>
                </a:solidFill>
                <a:latin typeface="Calibri (MS)"/>
                <a:ea typeface="Calibri (MS)"/>
                <a:cs typeface="Calibri (MS)"/>
                <a:sym typeface="Calibri (MS)"/>
              </a:rPr>
              <a:t>5 minutos por semana para ajustar e manter o controle.</a:t>
            </a:r>
          </a:p>
        </p:txBody>
      </p:sp>
      <p:grpSp>
        <p:nvGrpSpPr>
          <p:cNvPr name="Group 58" id="58"/>
          <p:cNvGrpSpPr/>
          <p:nvPr/>
        </p:nvGrpSpPr>
        <p:grpSpPr>
          <a:xfrm rot="0">
            <a:off x="1005840" y="8046720"/>
            <a:ext cx="16276320" cy="1426464"/>
            <a:chOff x="0" y="0"/>
            <a:chExt cx="21701760" cy="1901952"/>
          </a:xfrm>
        </p:grpSpPr>
        <p:sp>
          <p:nvSpPr>
            <p:cNvPr name="Freeform 59" id="59"/>
            <p:cNvSpPr/>
            <p:nvPr/>
          </p:nvSpPr>
          <p:spPr>
            <a:xfrm flipH="false" flipV="false" rot="0">
              <a:off x="0" y="0"/>
              <a:ext cx="21701759" cy="1901952"/>
            </a:xfrm>
            <a:custGeom>
              <a:avLst/>
              <a:gdLst/>
              <a:ahLst/>
              <a:cxnLst/>
              <a:rect r="r" b="b" t="t" l="l"/>
              <a:pathLst>
                <a:path h="1901952" w="21701759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21457920" y="0"/>
                  </a:lnTo>
                  <a:cubicBezTo>
                    <a:pt x="21592539" y="0"/>
                    <a:pt x="21701759" y="109220"/>
                    <a:pt x="21701759" y="243840"/>
                  </a:cubicBezTo>
                  <a:lnTo>
                    <a:pt x="21701759" y="1658112"/>
                  </a:lnTo>
                  <a:cubicBezTo>
                    <a:pt x="21701759" y="1792732"/>
                    <a:pt x="21592539" y="1901952"/>
                    <a:pt x="21457920" y="1901952"/>
                  </a:cubicBezTo>
                  <a:lnTo>
                    <a:pt x="243840" y="1901952"/>
                  </a:lnTo>
                  <a:cubicBezTo>
                    <a:pt x="109220" y="1901952"/>
                    <a:pt x="0" y="1792732"/>
                    <a:pt x="0" y="1658112"/>
                  </a:cubicBezTo>
                  <a:close/>
                </a:path>
              </a:pathLst>
            </a:custGeom>
            <a:solidFill>
              <a:srgbClr val="292946"/>
            </a:solidFill>
          </p:spPr>
        </p:sp>
      </p:grpSp>
      <p:grpSp>
        <p:nvGrpSpPr>
          <p:cNvPr name="Group 60" id="60"/>
          <p:cNvGrpSpPr/>
          <p:nvPr/>
        </p:nvGrpSpPr>
        <p:grpSpPr>
          <a:xfrm rot="0">
            <a:off x="1463040" y="8138160"/>
            <a:ext cx="15544800" cy="475488"/>
            <a:chOff x="0" y="0"/>
            <a:chExt cx="20726400" cy="633984"/>
          </a:xfrm>
        </p:grpSpPr>
        <p:sp>
          <p:nvSpPr>
            <p:cNvPr name="Freeform 61" id="61"/>
            <p:cNvSpPr/>
            <p:nvPr/>
          </p:nvSpPr>
          <p:spPr>
            <a:xfrm flipH="false" flipV="false" rot="0">
              <a:off x="0" y="0"/>
              <a:ext cx="20726400" cy="633984"/>
            </a:xfrm>
            <a:custGeom>
              <a:avLst/>
              <a:gdLst/>
              <a:ahLst/>
              <a:cxnLst/>
              <a:rect r="r" b="b" t="t" l="l"/>
              <a:pathLst>
                <a:path h="633984" w="20726400">
                  <a:moveTo>
                    <a:pt x="0" y="0"/>
                  </a:moveTo>
                  <a:lnTo>
                    <a:pt x="20726400" y="0"/>
                  </a:lnTo>
                  <a:lnTo>
                    <a:pt x="20726400" y="633984"/>
                  </a:lnTo>
                  <a:lnTo>
                    <a:pt x="0" y="63398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587010" r="0" b="-587010"/>
              </a:stretch>
            </a:blipFill>
          </p:spPr>
        </p:sp>
        <p:sp>
          <p:nvSpPr>
            <p:cNvPr name="TextBox 62" id="62"/>
            <p:cNvSpPr txBox="true"/>
            <p:nvPr/>
          </p:nvSpPr>
          <p:spPr>
            <a:xfrm>
              <a:off x="0" y="-38100"/>
              <a:ext cx="20726400" cy="67208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400"/>
                </a:lnSpc>
              </a:pPr>
              <a:r>
                <a:rPr lang="en-US" b="true" sz="2000" spc="300">
                  <a:solidFill>
                    <a:srgbClr val="E4BE7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RECURSOS GRATUITOS</a:t>
              </a:r>
            </a:p>
          </p:txBody>
        </p:sp>
      </p:grpSp>
      <p:grpSp>
        <p:nvGrpSpPr>
          <p:cNvPr name="Group 63" id="63"/>
          <p:cNvGrpSpPr/>
          <p:nvPr/>
        </p:nvGrpSpPr>
        <p:grpSpPr>
          <a:xfrm rot="0">
            <a:off x="1499616" y="8924544"/>
            <a:ext cx="292608" cy="292608"/>
            <a:chOff x="0" y="0"/>
            <a:chExt cx="390144" cy="390144"/>
          </a:xfrm>
        </p:grpSpPr>
        <p:sp>
          <p:nvSpPr>
            <p:cNvPr name="Freeform 64" id="64" descr="preencoded.png"/>
            <p:cNvSpPr/>
            <p:nvPr/>
          </p:nvSpPr>
          <p:spPr>
            <a:xfrm flipH="false" flipV="false" rot="0">
              <a:off x="0" y="0"/>
              <a:ext cx="390144" cy="390144"/>
            </a:xfrm>
            <a:custGeom>
              <a:avLst/>
              <a:gdLst/>
              <a:ahLst/>
              <a:cxnLst/>
              <a:rect r="r" b="b" t="t" l="l"/>
              <a:pathLst>
                <a:path h="390144" w="390144">
                  <a:moveTo>
                    <a:pt x="0" y="0"/>
                  </a:moveTo>
                  <a:lnTo>
                    <a:pt x="390144" y="0"/>
                  </a:lnTo>
                  <a:lnTo>
                    <a:pt x="390144" y="390144"/>
                  </a:lnTo>
                  <a:lnTo>
                    <a:pt x="0" y="3901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</p:grpSp>
      <p:sp>
        <p:nvSpPr>
          <p:cNvPr name="TextBox 65" id="65"/>
          <p:cNvSpPr txBox="true"/>
          <p:nvPr/>
        </p:nvSpPr>
        <p:spPr>
          <a:xfrm rot="0">
            <a:off x="1993392" y="8758428"/>
            <a:ext cx="14977872" cy="12451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b="true" sz="2400" u="sng">
                <a:solidFill>
                  <a:srgbClr val="E4BE78"/>
                </a:solidFill>
                <a:latin typeface="Calibri (MS) Bold"/>
                <a:ea typeface="Calibri (MS) Bold"/>
                <a:cs typeface="Calibri (MS) Bold"/>
                <a:sym typeface="Calibri (MS) Bold"/>
                <a:hlinkClick r:id="rId10" tooltip="https://meubolsoemdia.com.br/"/>
              </a:rPr>
              <a:t>Meu Bolso em Dia · cursos</a:t>
            </a:r>
          </a:p>
          <a:p>
            <a:pPr algn="l">
              <a:lnSpc>
                <a:spcPts val="2520"/>
              </a:lnSpc>
            </a:pPr>
            <a:r>
              <a:rPr lang="en-US" sz="2100">
                <a:solidFill>
                  <a:srgbClr val="A0A0BE"/>
                </a:solidFill>
                <a:latin typeface="Calibri (MS)"/>
                <a:ea typeface="Calibri (MS)"/>
                <a:cs typeface="Calibri (MS)"/>
                <a:sym typeface="Calibri (MS)"/>
              </a:rPr>
              <a:t>Cursos online gratuitos, com certificado.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616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05840" y="603504"/>
            <a:ext cx="16459200" cy="548640"/>
            <a:chOff x="0" y="0"/>
            <a:chExt cx="21945600" cy="7315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1945600" cy="731520"/>
            </a:xfrm>
            <a:custGeom>
              <a:avLst/>
              <a:gdLst/>
              <a:ahLst/>
              <a:cxnLst/>
              <a:rect r="r" b="b" t="t" l="l"/>
              <a:pathLst>
                <a:path h="731520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534551" r="0" b="-534551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21945600" cy="77914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640"/>
                </a:lnSpc>
              </a:pPr>
              <a:r>
                <a:rPr lang="en-US" b="true" sz="2200" spc="399">
                  <a:solidFill>
                    <a:srgbClr val="E4BE7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MÓDULO 1 · GASTOS &amp; ORÇAMENTO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05840" y="1353312"/>
            <a:ext cx="1170432" cy="1170432"/>
            <a:chOff x="0" y="0"/>
            <a:chExt cx="1560576" cy="156057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560576" cy="1560576"/>
            </a:xfrm>
            <a:custGeom>
              <a:avLst/>
              <a:gdLst/>
              <a:ahLst/>
              <a:cxnLst/>
              <a:rect r="r" b="b" t="t" l="l"/>
              <a:pathLst>
                <a:path h="1560576" w="1560576">
                  <a:moveTo>
                    <a:pt x="0" y="780288"/>
                  </a:moveTo>
                  <a:cubicBezTo>
                    <a:pt x="0" y="349377"/>
                    <a:pt x="349377" y="0"/>
                    <a:pt x="780288" y="0"/>
                  </a:cubicBezTo>
                  <a:cubicBezTo>
                    <a:pt x="1211199" y="0"/>
                    <a:pt x="1560576" y="349377"/>
                    <a:pt x="1560576" y="780288"/>
                  </a:cubicBezTo>
                  <a:cubicBezTo>
                    <a:pt x="1560576" y="1211199"/>
                    <a:pt x="1211199" y="1560576"/>
                    <a:pt x="780288" y="1560576"/>
                  </a:cubicBezTo>
                  <a:cubicBezTo>
                    <a:pt x="349377" y="1560576"/>
                    <a:pt x="0" y="1211199"/>
                    <a:pt x="0" y="780288"/>
                  </a:cubicBezTo>
                  <a:close/>
                </a:path>
              </a:pathLst>
            </a:custGeom>
            <a:solidFill>
              <a:srgbClr val="2B2B4C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1298448" y="1645920"/>
            <a:ext cx="585216" cy="585216"/>
            <a:chOff x="0" y="0"/>
            <a:chExt cx="780288" cy="780288"/>
          </a:xfrm>
        </p:grpSpPr>
        <p:sp>
          <p:nvSpPr>
            <p:cNvPr name="Freeform 8" id="8" descr="preencoded.png"/>
            <p:cNvSpPr/>
            <p:nvPr/>
          </p:nvSpPr>
          <p:spPr>
            <a:xfrm flipH="false" flipV="false" rot="0">
              <a:off x="0" y="0"/>
              <a:ext cx="780288" cy="780288"/>
            </a:xfrm>
            <a:custGeom>
              <a:avLst/>
              <a:gdLst/>
              <a:ahLst/>
              <a:cxnLst/>
              <a:rect r="r" b="b" t="t" l="l"/>
              <a:pathLst>
                <a:path h="780288" w="780288">
                  <a:moveTo>
                    <a:pt x="0" y="0"/>
                  </a:moveTo>
                  <a:lnTo>
                    <a:pt x="780288" y="0"/>
                  </a:lnTo>
                  <a:lnTo>
                    <a:pt x="780288" y="780288"/>
                  </a:lnTo>
                  <a:lnTo>
                    <a:pt x="0" y="7802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2450592" y="1280160"/>
            <a:ext cx="14813280" cy="1353312"/>
            <a:chOff x="0" y="0"/>
            <a:chExt cx="19751040" cy="180441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9751039" cy="1804416"/>
            </a:xfrm>
            <a:custGeom>
              <a:avLst/>
              <a:gdLst/>
              <a:ahLst/>
              <a:cxnLst/>
              <a:rect r="r" b="b" t="t" l="l"/>
              <a:pathLst>
                <a:path h="1804416" w="19751039">
                  <a:moveTo>
                    <a:pt x="0" y="0"/>
                  </a:moveTo>
                  <a:lnTo>
                    <a:pt x="19751039" y="0"/>
                  </a:lnTo>
                  <a:lnTo>
                    <a:pt x="19751039" y="1804416"/>
                  </a:lnTo>
                  <a:lnTo>
                    <a:pt x="0" y="180441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63282" r="0" b="-163282"/>
              </a:stretch>
            </a:blip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9525"/>
              <a:ext cx="19751040" cy="1813941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699"/>
                </a:lnSpc>
              </a:pPr>
              <a:r>
                <a:rPr lang="en-US" sz="4999" b="true">
                  <a:solidFill>
                    <a:srgbClr val="F7F2EB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Diário de gastos de 7 dias</a:t>
              </a:r>
            </a:p>
          </p:txBody>
        </p:sp>
      </p:grpSp>
      <p:graphicFrame>
        <p:nvGraphicFramePr>
          <p:cNvPr name="Table 12" id="12"/>
          <p:cNvGraphicFramePr>
            <a:graphicFrameLocks noGrp="true"/>
          </p:cNvGraphicFramePr>
          <p:nvPr/>
        </p:nvGraphicFramePr>
        <p:xfrm>
          <a:off x="1005840" y="3182112"/>
          <a:ext cx="16230600" cy="5257800"/>
        </p:xfrm>
        <a:graphic>
          <a:graphicData uri="http://schemas.openxmlformats.org/drawingml/2006/table">
            <a:tbl>
              <a:tblPr/>
              <a:tblGrid>
                <a:gridCol w="1954236"/>
                <a:gridCol w="7324655"/>
                <a:gridCol w="3654869"/>
                <a:gridCol w="3296841"/>
              </a:tblGrid>
              <a:tr h="5842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760"/>
                        </a:lnSpc>
                        <a:defRPr/>
                      </a:pPr>
                      <a:r>
                        <a:rPr lang="en-US" sz="2300" b="true">
                          <a:solidFill>
                            <a:srgbClr val="1A143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Dia</a:t>
                      </a:r>
                      <a:endParaRPr lang="en-US" sz="1100"/>
                    </a:p>
                  </a:txBody>
                  <a:tcPr marL="50800" marR="50800" marT="50800" marB="50800" anchor="ctr">
                    <a:lnL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BE7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760"/>
                        </a:lnSpc>
                        <a:defRPr/>
                      </a:pPr>
                      <a:r>
                        <a:rPr lang="en-US" sz="2300" b="true">
                          <a:solidFill>
                            <a:srgbClr val="1A143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O que comprei</a:t>
                      </a:r>
                      <a:endParaRPr lang="en-US" sz="1100"/>
                    </a:p>
                  </a:txBody>
                  <a:tcPr marL="50800" marR="50800" marT="50800" marB="50800" anchor="ctr">
                    <a:lnL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BE7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760"/>
                        </a:lnSpc>
                        <a:defRPr/>
                      </a:pPr>
                      <a:r>
                        <a:rPr lang="en-US" sz="2300" b="true">
                          <a:solidFill>
                            <a:srgbClr val="1A143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Categoria</a:t>
                      </a:r>
                      <a:endParaRPr lang="en-US" sz="1100"/>
                    </a:p>
                  </a:txBody>
                  <a:tcPr marL="50800" marR="50800" marT="50800" marB="50800" anchor="ctr">
                    <a:lnL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BE7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r">
                        <a:lnSpc>
                          <a:spcPts val="2760"/>
                        </a:lnSpc>
                        <a:defRPr/>
                      </a:pPr>
                      <a:r>
                        <a:rPr lang="en-US" sz="2300" b="true">
                          <a:solidFill>
                            <a:srgbClr val="1A143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Valor</a:t>
                      </a:r>
                      <a:endParaRPr lang="en-US" sz="1100"/>
                    </a:p>
                  </a:txBody>
                  <a:tcPr marL="50800" marR="50800" marT="50800" marB="50800" anchor="ctr">
                    <a:lnL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BE78"/>
                    </a:solidFill>
                  </a:tcPr>
                </a:tc>
              </a:tr>
              <a:tr h="5842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760"/>
                        </a:lnSpc>
                        <a:defRPr/>
                      </a:pPr>
                      <a:r>
                        <a:rPr lang="en-US" sz="2300" b="true">
                          <a:solidFill>
                            <a:srgbClr val="F7F2EB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Seg</a:t>
                      </a:r>
                      <a:endParaRPr lang="en-US" sz="1100"/>
                    </a:p>
                  </a:txBody>
                  <a:tcPr marL="50800" marR="50800" marT="50800" marB="50800" anchor="ctr">
                    <a:lnL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2946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760"/>
                        </a:lnSpc>
                        <a:defRPr/>
                      </a:pPr>
                      <a:r>
                        <a:rPr lang="en-US" sz="2300">
                          <a:solidFill>
                            <a:srgbClr val="F1ECE4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Passagem de ônibus (ida e volta)</a:t>
                      </a:r>
                      <a:endParaRPr lang="en-US" sz="1100"/>
                    </a:p>
                  </a:txBody>
                  <a:tcPr marL="50800" marR="50800" marT="50800" marB="50800" anchor="ctr">
                    <a:lnL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2946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760"/>
                        </a:lnSpc>
                        <a:defRPr/>
                      </a:pPr>
                      <a:r>
                        <a:rPr lang="en-US" sz="2300">
                          <a:solidFill>
                            <a:srgbClr val="F7F2EB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Necessidade</a:t>
                      </a:r>
                      <a:endParaRPr lang="en-US" sz="1100"/>
                    </a:p>
                  </a:txBody>
                  <a:tcPr marL="50800" marR="50800" marT="50800" marB="50800" anchor="ctr">
                    <a:lnL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2946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r">
                        <a:lnSpc>
                          <a:spcPts val="2760"/>
                        </a:lnSpc>
                        <a:defRPr/>
                      </a:pPr>
                      <a:r>
                        <a:rPr lang="en-US" sz="2300">
                          <a:solidFill>
                            <a:srgbClr val="F7F2EB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R$ 9,00</a:t>
                      </a:r>
                      <a:endParaRPr lang="en-US" sz="1100"/>
                    </a:p>
                  </a:txBody>
                  <a:tcPr marL="50800" marR="50800" marT="50800" marB="50800" anchor="ctr">
                    <a:lnL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2946"/>
                    </a:solidFill>
                  </a:tcPr>
                </a:tc>
              </a:tr>
              <a:tr h="5842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760"/>
                        </a:lnSpc>
                        <a:defRPr/>
                      </a:pPr>
                      <a:r>
                        <a:rPr lang="en-US" sz="2300" b="true">
                          <a:solidFill>
                            <a:srgbClr val="F7F2EB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Ter</a:t>
                      </a:r>
                      <a:endParaRPr lang="en-US" sz="1100"/>
                    </a:p>
                  </a:txBody>
                  <a:tcPr marL="50800" marR="50800" marT="50800" marB="50800" anchor="ctr">
                    <a:lnL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203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760"/>
                        </a:lnSpc>
                        <a:defRPr/>
                      </a:pPr>
                      <a:r>
                        <a:rPr lang="en-US" sz="2300">
                          <a:solidFill>
                            <a:srgbClr val="F1ECE4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Almoço fora de casa</a:t>
                      </a:r>
                      <a:endParaRPr lang="en-US" sz="1100"/>
                    </a:p>
                  </a:txBody>
                  <a:tcPr marL="50800" marR="50800" marT="50800" marB="50800" anchor="ctr">
                    <a:lnL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203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760"/>
                        </a:lnSpc>
                        <a:defRPr/>
                      </a:pPr>
                      <a:r>
                        <a:rPr lang="en-US" sz="2300">
                          <a:solidFill>
                            <a:srgbClr val="F7F2EB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Necessidade</a:t>
                      </a:r>
                      <a:endParaRPr lang="en-US" sz="1100"/>
                    </a:p>
                  </a:txBody>
                  <a:tcPr marL="50800" marR="50800" marT="50800" marB="50800" anchor="ctr">
                    <a:lnL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203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r">
                        <a:lnSpc>
                          <a:spcPts val="2760"/>
                        </a:lnSpc>
                        <a:defRPr/>
                      </a:pPr>
                      <a:r>
                        <a:rPr lang="en-US" sz="2300">
                          <a:solidFill>
                            <a:srgbClr val="F7F2EB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R$ 16,00</a:t>
                      </a:r>
                      <a:endParaRPr lang="en-US" sz="1100"/>
                    </a:p>
                  </a:txBody>
                  <a:tcPr marL="50800" marR="50800" marT="50800" marB="50800" anchor="ctr">
                    <a:lnL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203A"/>
                    </a:solidFill>
                  </a:tcPr>
                </a:tc>
              </a:tr>
              <a:tr h="5842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760"/>
                        </a:lnSpc>
                        <a:defRPr/>
                      </a:pPr>
                      <a:r>
                        <a:rPr lang="en-US" sz="2300" b="true">
                          <a:solidFill>
                            <a:srgbClr val="F7F2EB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Qua</a:t>
                      </a:r>
                      <a:endParaRPr lang="en-US" sz="1100"/>
                    </a:p>
                  </a:txBody>
                  <a:tcPr marL="50800" marR="50800" marT="50800" marB="50800" anchor="ctr">
                    <a:lnL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2946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760"/>
                        </a:lnSpc>
                        <a:defRPr/>
                      </a:pPr>
                      <a:r>
                        <a:rPr lang="en-US" sz="2300">
                          <a:solidFill>
                            <a:srgbClr val="F1ECE4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Lanche na cantina</a:t>
                      </a:r>
                      <a:endParaRPr lang="en-US" sz="1100"/>
                    </a:p>
                  </a:txBody>
                  <a:tcPr marL="50800" marR="50800" marT="50800" marB="50800" anchor="ctr">
                    <a:lnL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2946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760"/>
                        </a:lnSpc>
                        <a:defRPr/>
                      </a:pPr>
                      <a:r>
                        <a:rPr lang="en-US" sz="2300">
                          <a:solidFill>
                            <a:srgbClr val="A0A0BE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Desejo</a:t>
                      </a:r>
                      <a:endParaRPr lang="en-US" sz="1100"/>
                    </a:p>
                  </a:txBody>
                  <a:tcPr marL="50800" marR="50800" marT="50800" marB="50800" anchor="ctr">
                    <a:lnL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2946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r">
                        <a:lnSpc>
                          <a:spcPts val="2760"/>
                        </a:lnSpc>
                        <a:defRPr/>
                      </a:pPr>
                      <a:r>
                        <a:rPr lang="en-US" sz="2300">
                          <a:solidFill>
                            <a:srgbClr val="F7F2EB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R$ 12,00</a:t>
                      </a:r>
                      <a:endParaRPr lang="en-US" sz="1100"/>
                    </a:p>
                  </a:txBody>
                  <a:tcPr marL="50800" marR="50800" marT="50800" marB="50800" anchor="ctr">
                    <a:lnL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2946"/>
                    </a:solidFill>
                  </a:tcPr>
                </a:tc>
              </a:tr>
              <a:tr h="5842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760"/>
                        </a:lnSpc>
                        <a:defRPr/>
                      </a:pPr>
                      <a:r>
                        <a:rPr lang="en-US" sz="2300" b="true">
                          <a:solidFill>
                            <a:srgbClr val="F7F2EB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Qui</a:t>
                      </a:r>
                      <a:endParaRPr lang="en-US" sz="1100"/>
                    </a:p>
                  </a:txBody>
                  <a:tcPr marL="50800" marR="50800" marT="50800" marB="50800" anchor="ctr">
                    <a:lnL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203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760"/>
                        </a:lnSpc>
                        <a:defRPr/>
                      </a:pPr>
                      <a:r>
                        <a:rPr lang="en-US" sz="2300">
                          <a:solidFill>
                            <a:srgbClr val="F1ECE4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Recarga de celular</a:t>
                      </a:r>
                      <a:endParaRPr lang="en-US" sz="1100"/>
                    </a:p>
                  </a:txBody>
                  <a:tcPr marL="50800" marR="50800" marT="50800" marB="50800" anchor="ctr">
                    <a:lnL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203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760"/>
                        </a:lnSpc>
                        <a:defRPr/>
                      </a:pPr>
                      <a:r>
                        <a:rPr lang="en-US" sz="2300">
                          <a:solidFill>
                            <a:srgbClr val="F7F2EB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Necessidade</a:t>
                      </a:r>
                      <a:endParaRPr lang="en-US" sz="1100"/>
                    </a:p>
                  </a:txBody>
                  <a:tcPr marL="50800" marR="50800" marT="50800" marB="50800" anchor="ctr">
                    <a:lnL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203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r">
                        <a:lnSpc>
                          <a:spcPts val="2760"/>
                        </a:lnSpc>
                        <a:defRPr/>
                      </a:pPr>
                      <a:r>
                        <a:rPr lang="en-US" sz="2300">
                          <a:solidFill>
                            <a:srgbClr val="F7F2EB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R$ 20,00</a:t>
                      </a:r>
                      <a:endParaRPr lang="en-US" sz="1100"/>
                    </a:p>
                  </a:txBody>
                  <a:tcPr marL="50800" marR="50800" marT="50800" marB="50800" anchor="ctr">
                    <a:lnL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203A"/>
                    </a:solidFill>
                  </a:tcPr>
                </a:tc>
              </a:tr>
              <a:tr h="5842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760"/>
                        </a:lnSpc>
                        <a:defRPr/>
                      </a:pPr>
                      <a:r>
                        <a:rPr lang="en-US" sz="2300" b="true">
                          <a:solidFill>
                            <a:srgbClr val="F7F2EB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Sex</a:t>
                      </a:r>
                      <a:endParaRPr lang="en-US" sz="1100"/>
                    </a:p>
                  </a:txBody>
                  <a:tcPr marL="50800" marR="50800" marT="50800" marB="50800" anchor="ctr">
                    <a:lnL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2946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760"/>
                        </a:lnSpc>
                        <a:defRPr/>
                      </a:pPr>
                      <a:r>
                        <a:rPr lang="en-US" sz="2300">
                          <a:solidFill>
                            <a:srgbClr val="F1ECE4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Cinema com amigos</a:t>
                      </a:r>
                      <a:endParaRPr lang="en-US" sz="1100"/>
                    </a:p>
                  </a:txBody>
                  <a:tcPr marL="50800" marR="50800" marT="50800" marB="50800" anchor="ctr">
                    <a:lnL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2946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760"/>
                        </a:lnSpc>
                        <a:defRPr/>
                      </a:pPr>
                      <a:r>
                        <a:rPr lang="en-US" sz="2300">
                          <a:solidFill>
                            <a:srgbClr val="A0A0BE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Desejo</a:t>
                      </a:r>
                      <a:endParaRPr lang="en-US" sz="1100"/>
                    </a:p>
                  </a:txBody>
                  <a:tcPr marL="50800" marR="50800" marT="50800" marB="50800" anchor="ctr">
                    <a:lnL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2946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r">
                        <a:lnSpc>
                          <a:spcPts val="2760"/>
                        </a:lnSpc>
                        <a:defRPr/>
                      </a:pPr>
                      <a:r>
                        <a:rPr lang="en-US" sz="2300">
                          <a:solidFill>
                            <a:srgbClr val="F7F2EB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R$ 30,00</a:t>
                      </a:r>
                      <a:endParaRPr lang="en-US" sz="1100"/>
                    </a:p>
                  </a:txBody>
                  <a:tcPr marL="50800" marR="50800" marT="50800" marB="50800" anchor="ctr">
                    <a:lnL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2946"/>
                    </a:solidFill>
                  </a:tcPr>
                </a:tc>
              </a:tr>
              <a:tr h="5842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760"/>
                        </a:lnSpc>
                        <a:defRPr/>
                      </a:pPr>
                      <a:r>
                        <a:rPr lang="en-US" sz="2300" b="true">
                          <a:solidFill>
                            <a:srgbClr val="F7F2EB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Sáb</a:t>
                      </a:r>
                      <a:endParaRPr lang="en-US" sz="1100"/>
                    </a:p>
                  </a:txBody>
                  <a:tcPr marL="50800" marR="50800" marT="50800" marB="50800" anchor="ctr">
                    <a:lnL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203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760"/>
                        </a:lnSpc>
                        <a:defRPr/>
                      </a:pPr>
                      <a:r>
                        <a:rPr lang="en-US" sz="2300">
                          <a:solidFill>
                            <a:srgbClr val="F1ECE4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Rateio de streaming</a:t>
                      </a:r>
                      <a:endParaRPr lang="en-US" sz="1100"/>
                    </a:p>
                  </a:txBody>
                  <a:tcPr marL="50800" marR="50800" marT="50800" marB="50800" anchor="ctr">
                    <a:lnL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203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760"/>
                        </a:lnSpc>
                        <a:defRPr/>
                      </a:pPr>
                      <a:r>
                        <a:rPr lang="en-US" sz="2300">
                          <a:solidFill>
                            <a:srgbClr val="A0A0BE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Desejo</a:t>
                      </a:r>
                      <a:endParaRPr lang="en-US" sz="1100"/>
                    </a:p>
                  </a:txBody>
                  <a:tcPr marL="50800" marR="50800" marT="50800" marB="50800" anchor="ctr">
                    <a:lnL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203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r">
                        <a:lnSpc>
                          <a:spcPts val="2760"/>
                        </a:lnSpc>
                        <a:defRPr/>
                      </a:pPr>
                      <a:r>
                        <a:rPr lang="en-US" sz="2300">
                          <a:solidFill>
                            <a:srgbClr val="F7F2EB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R$ 10,00</a:t>
                      </a:r>
                      <a:endParaRPr lang="en-US" sz="1100"/>
                    </a:p>
                  </a:txBody>
                  <a:tcPr marL="50800" marR="50800" marT="50800" marB="50800" anchor="ctr">
                    <a:lnL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203A"/>
                    </a:solidFill>
                  </a:tcPr>
                </a:tc>
              </a:tr>
              <a:tr h="5842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760"/>
                        </a:lnSpc>
                        <a:defRPr/>
                      </a:pPr>
                      <a:r>
                        <a:rPr lang="en-US" sz="2300" b="true">
                          <a:solidFill>
                            <a:srgbClr val="F7F2EB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Dom</a:t>
                      </a:r>
                      <a:endParaRPr lang="en-US" sz="1100"/>
                    </a:p>
                  </a:txBody>
                  <a:tcPr marL="50800" marR="50800" marT="50800" marB="50800" anchor="ctr">
                    <a:lnL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2946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760"/>
                        </a:lnSpc>
                        <a:defRPr/>
                      </a:pPr>
                      <a:r>
                        <a:rPr lang="en-US" sz="2300">
                          <a:solidFill>
                            <a:srgbClr val="F1ECE4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Guardado para a reserva</a:t>
                      </a:r>
                      <a:endParaRPr lang="en-US" sz="1100"/>
                    </a:p>
                  </a:txBody>
                  <a:tcPr marL="50800" marR="50800" marT="50800" marB="50800" anchor="ctr">
                    <a:lnL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2946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760"/>
                        </a:lnSpc>
                        <a:defRPr/>
                      </a:pPr>
                      <a:r>
                        <a:rPr lang="en-US" sz="2300" b="true">
                          <a:solidFill>
                            <a:srgbClr val="E4BE78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Poupança</a:t>
                      </a:r>
                      <a:endParaRPr lang="en-US" sz="1100"/>
                    </a:p>
                  </a:txBody>
                  <a:tcPr marL="50800" marR="50800" marT="50800" marB="50800" anchor="ctr">
                    <a:lnL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2946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r">
                        <a:lnSpc>
                          <a:spcPts val="2760"/>
                        </a:lnSpc>
                        <a:defRPr/>
                      </a:pPr>
                      <a:r>
                        <a:rPr lang="en-US" sz="2300">
                          <a:solidFill>
                            <a:srgbClr val="F7F2EB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R$ 25,00</a:t>
                      </a:r>
                      <a:endParaRPr lang="en-US" sz="1100"/>
                    </a:p>
                  </a:txBody>
                  <a:tcPr marL="50800" marR="50800" marT="50800" marB="50800" anchor="ctr">
                    <a:lnL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2946"/>
                    </a:solidFill>
                  </a:tcPr>
                </a:tc>
              </a:tr>
              <a:tr h="5842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760"/>
                        </a:lnSpc>
                        <a:defRPr/>
                      </a:pPr>
                      <a:r>
                        <a:rPr lang="en-US" sz="2300" b="true">
                          <a:solidFill>
                            <a:srgbClr val="1A143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Total</a:t>
                      </a:r>
                      <a:endParaRPr lang="en-US" sz="1100"/>
                    </a:p>
                  </a:txBody>
                  <a:tcPr marL="50800" marR="50800" marT="50800" marB="50800" anchor="ctr">
                    <a:lnL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9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50800" marR="50800" marT="50800" marB="50800" anchor="ctr">
                    <a:lnL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9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50800" marR="50800" marT="50800" marB="50800" anchor="ctr">
                    <a:lnL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9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r">
                        <a:lnSpc>
                          <a:spcPts val="2760"/>
                        </a:lnSpc>
                        <a:defRPr/>
                      </a:pPr>
                      <a:r>
                        <a:rPr lang="en-US" sz="2300" b="true">
                          <a:solidFill>
                            <a:srgbClr val="1A143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R$ 122,00</a:t>
                      </a:r>
                      <a:endParaRPr lang="en-US" sz="1100"/>
                    </a:p>
                  </a:txBody>
                  <a:tcPr marL="50800" marR="50800" marT="50800" marB="50800" anchor="ctr">
                    <a:lnL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1616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95"/>
                    </a:solidFill>
                  </a:tcPr>
                </a:tc>
              </a:tr>
            </a:tbl>
          </a:graphicData>
        </a:graphic>
      </p:graphicFrame>
      <p:grpSp>
        <p:nvGrpSpPr>
          <p:cNvPr name="Group 13" id="13"/>
          <p:cNvGrpSpPr/>
          <p:nvPr/>
        </p:nvGrpSpPr>
        <p:grpSpPr>
          <a:xfrm rot="0">
            <a:off x="1005840" y="9144000"/>
            <a:ext cx="15910560" cy="548640"/>
            <a:chOff x="0" y="0"/>
            <a:chExt cx="21214080" cy="73152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1214080" cy="731520"/>
            </a:xfrm>
            <a:custGeom>
              <a:avLst/>
              <a:gdLst/>
              <a:ahLst/>
              <a:cxnLst/>
              <a:rect r="r" b="b" t="t" l="l"/>
              <a:pathLst>
                <a:path h="731520" w="21214080">
                  <a:moveTo>
                    <a:pt x="0" y="0"/>
                  </a:moveTo>
                  <a:lnTo>
                    <a:pt x="21214080" y="0"/>
                  </a:lnTo>
                  <a:lnTo>
                    <a:pt x="2121408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515066" r="0" b="-515066"/>
              </a:stretch>
            </a:blip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47625"/>
              <a:ext cx="21214080" cy="77914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520"/>
                </a:lnSpc>
              </a:pPr>
              <a:r>
                <a:rPr lang="en-US" sz="2100" i="true">
                  <a:solidFill>
                    <a:srgbClr val="A0A0BE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Some os "desejos": cabe tudo no seu 30%? Esse é o ajuste mais fácil de fazer.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616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05840" y="9290304"/>
            <a:ext cx="1280160" cy="548640"/>
            <a:chOff x="0" y="0"/>
            <a:chExt cx="1706880" cy="7315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06880" cy="731520"/>
            </a:xfrm>
            <a:custGeom>
              <a:avLst/>
              <a:gdLst/>
              <a:ahLst/>
              <a:cxnLst/>
              <a:rect r="r" b="b" t="t" l="l"/>
              <a:pathLst>
                <a:path h="731520" w="1706880">
                  <a:moveTo>
                    <a:pt x="0" y="0"/>
                  </a:moveTo>
                  <a:lnTo>
                    <a:pt x="1706880" y="0"/>
                  </a:lnTo>
                  <a:lnTo>
                    <a:pt x="170688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4987" t="0" r="-4987" b="0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706880" cy="76962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280"/>
                </a:lnSpc>
              </a:pPr>
              <a:r>
                <a:rPr lang="en-US" sz="1900">
                  <a:solidFill>
                    <a:srgbClr val="A0A0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9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05840" y="603504"/>
            <a:ext cx="16459200" cy="548640"/>
            <a:chOff x="0" y="0"/>
            <a:chExt cx="21945600" cy="73152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1945600" cy="731520"/>
            </a:xfrm>
            <a:custGeom>
              <a:avLst/>
              <a:gdLst/>
              <a:ahLst/>
              <a:cxnLst/>
              <a:rect r="r" b="b" t="t" l="l"/>
              <a:pathLst>
                <a:path h="731520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534551" r="0" b="-534551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21945600" cy="77914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640"/>
                </a:lnSpc>
              </a:pPr>
              <a:r>
                <a:rPr lang="en-US" b="true" sz="2200" spc="399">
                  <a:solidFill>
                    <a:srgbClr val="E4BE7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MÓDULO 1 · GASTOS &amp; ORÇAMENTO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05840" y="1353312"/>
            <a:ext cx="1170432" cy="1170432"/>
            <a:chOff x="0" y="0"/>
            <a:chExt cx="1560576" cy="156057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560576" cy="1560576"/>
            </a:xfrm>
            <a:custGeom>
              <a:avLst/>
              <a:gdLst/>
              <a:ahLst/>
              <a:cxnLst/>
              <a:rect r="r" b="b" t="t" l="l"/>
              <a:pathLst>
                <a:path h="1560576" w="1560576">
                  <a:moveTo>
                    <a:pt x="0" y="780288"/>
                  </a:moveTo>
                  <a:cubicBezTo>
                    <a:pt x="0" y="349377"/>
                    <a:pt x="349377" y="0"/>
                    <a:pt x="780288" y="0"/>
                  </a:cubicBezTo>
                  <a:cubicBezTo>
                    <a:pt x="1211199" y="0"/>
                    <a:pt x="1560576" y="349377"/>
                    <a:pt x="1560576" y="780288"/>
                  </a:cubicBezTo>
                  <a:cubicBezTo>
                    <a:pt x="1560576" y="1211199"/>
                    <a:pt x="1211199" y="1560576"/>
                    <a:pt x="780288" y="1560576"/>
                  </a:cubicBezTo>
                  <a:cubicBezTo>
                    <a:pt x="349377" y="1560576"/>
                    <a:pt x="0" y="1211199"/>
                    <a:pt x="0" y="780288"/>
                  </a:cubicBezTo>
                  <a:close/>
                </a:path>
              </a:pathLst>
            </a:custGeom>
            <a:solidFill>
              <a:srgbClr val="2B2B4C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298448" y="1645920"/>
            <a:ext cx="585216" cy="585216"/>
            <a:chOff x="0" y="0"/>
            <a:chExt cx="780288" cy="780288"/>
          </a:xfrm>
        </p:grpSpPr>
        <p:sp>
          <p:nvSpPr>
            <p:cNvPr name="Freeform 11" id="11" descr="preencoded.png"/>
            <p:cNvSpPr/>
            <p:nvPr/>
          </p:nvSpPr>
          <p:spPr>
            <a:xfrm flipH="false" flipV="false" rot="0">
              <a:off x="0" y="0"/>
              <a:ext cx="780288" cy="780288"/>
            </a:xfrm>
            <a:custGeom>
              <a:avLst/>
              <a:gdLst/>
              <a:ahLst/>
              <a:cxnLst/>
              <a:rect r="r" b="b" t="t" l="l"/>
              <a:pathLst>
                <a:path h="780288" w="780288">
                  <a:moveTo>
                    <a:pt x="0" y="0"/>
                  </a:moveTo>
                  <a:lnTo>
                    <a:pt x="780288" y="0"/>
                  </a:lnTo>
                  <a:lnTo>
                    <a:pt x="780288" y="780288"/>
                  </a:lnTo>
                  <a:lnTo>
                    <a:pt x="0" y="7802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2450592" y="1280160"/>
            <a:ext cx="14813280" cy="1353312"/>
            <a:chOff x="0" y="0"/>
            <a:chExt cx="19751040" cy="180441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9751039" cy="1804416"/>
            </a:xfrm>
            <a:custGeom>
              <a:avLst/>
              <a:gdLst/>
              <a:ahLst/>
              <a:cxnLst/>
              <a:rect r="r" b="b" t="t" l="l"/>
              <a:pathLst>
                <a:path h="1804416" w="19751039">
                  <a:moveTo>
                    <a:pt x="0" y="0"/>
                  </a:moveTo>
                  <a:lnTo>
                    <a:pt x="19751039" y="0"/>
                  </a:lnTo>
                  <a:lnTo>
                    <a:pt x="19751039" y="1804416"/>
                  </a:lnTo>
                  <a:lnTo>
                    <a:pt x="0" y="180441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63282" r="0" b="-163282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19050"/>
              <a:ext cx="19751040" cy="182346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927"/>
                </a:lnSpc>
              </a:pPr>
              <a:r>
                <a:rPr lang="en-US" sz="5200" b="true">
                  <a:solidFill>
                    <a:srgbClr val="F7F2EB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Conta bancária e PIX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005840" y="3145536"/>
            <a:ext cx="10149840" cy="1828800"/>
            <a:chOff x="0" y="0"/>
            <a:chExt cx="13533120" cy="24384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3533120" cy="2438400"/>
            </a:xfrm>
            <a:custGeom>
              <a:avLst/>
              <a:gdLst/>
              <a:ahLst/>
              <a:cxnLst/>
              <a:rect r="r" b="b" t="t" l="l"/>
              <a:pathLst>
                <a:path h="2438400" w="13533120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13289280" y="0"/>
                  </a:lnTo>
                  <a:cubicBezTo>
                    <a:pt x="13423900" y="0"/>
                    <a:pt x="13533120" y="109220"/>
                    <a:pt x="13533120" y="243840"/>
                  </a:cubicBezTo>
                  <a:lnTo>
                    <a:pt x="13533120" y="2194560"/>
                  </a:lnTo>
                  <a:cubicBezTo>
                    <a:pt x="13533120" y="2329180"/>
                    <a:pt x="13423900" y="2438400"/>
                    <a:pt x="13289280" y="2438400"/>
                  </a:cubicBezTo>
                  <a:lnTo>
                    <a:pt x="243840" y="2438400"/>
                  </a:lnTo>
                  <a:cubicBezTo>
                    <a:pt x="109220" y="2438400"/>
                    <a:pt x="0" y="2329180"/>
                    <a:pt x="0" y="2194560"/>
                  </a:cubicBezTo>
                  <a:close/>
                </a:path>
              </a:pathLst>
            </a:custGeom>
            <a:solidFill>
              <a:srgbClr val="20203A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426464" y="3584448"/>
            <a:ext cx="950976" cy="950976"/>
            <a:chOff x="0" y="0"/>
            <a:chExt cx="1267968" cy="1267968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267968" cy="1267968"/>
            </a:xfrm>
            <a:custGeom>
              <a:avLst/>
              <a:gdLst/>
              <a:ahLst/>
              <a:cxnLst/>
              <a:rect r="r" b="b" t="t" l="l"/>
              <a:pathLst>
                <a:path h="1267968" w="1267968">
                  <a:moveTo>
                    <a:pt x="0" y="633984"/>
                  </a:moveTo>
                  <a:cubicBezTo>
                    <a:pt x="0" y="283845"/>
                    <a:pt x="283845" y="0"/>
                    <a:pt x="633984" y="0"/>
                  </a:cubicBezTo>
                  <a:cubicBezTo>
                    <a:pt x="984123" y="0"/>
                    <a:pt x="1267968" y="283845"/>
                    <a:pt x="1267968" y="633984"/>
                  </a:cubicBezTo>
                  <a:cubicBezTo>
                    <a:pt x="1267968" y="984123"/>
                    <a:pt x="984123" y="1267968"/>
                    <a:pt x="633984" y="1267968"/>
                  </a:cubicBezTo>
                  <a:cubicBezTo>
                    <a:pt x="283845" y="1267968"/>
                    <a:pt x="0" y="984123"/>
                    <a:pt x="0" y="633984"/>
                  </a:cubicBezTo>
                  <a:close/>
                </a:path>
              </a:pathLst>
            </a:custGeom>
            <a:solidFill>
              <a:srgbClr val="6F6F95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664208" y="3822192"/>
            <a:ext cx="475488" cy="475488"/>
            <a:chOff x="0" y="0"/>
            <a:chExt cx="633984" cy="633984"/>
          </a:xfrm>
        </p:grpSpPr>
        <p:sp>
          <p:nvSpPr>
            <p:cNvPr name="Freeform 20" id="20" descr="preencoded.png"/>
            <p:cNvSpPr/>
            <p:nvPr/>
          </p:nvSpPr>
          <p:spPr>
            <a:xfrm flipH="false" flipV="false" rot="0">
              <a:off x="0" y="0"/>
              <a:ext cx="633984" cy="633984"/>
            </a:xfrm>
            <a:custGeom>
              <a:avLst/>
              <a:gdLst/>
              <a:ahLst/>
              <a:cxnLst/>
              <a:rect r="r" b="b" t="t" l="l"/>
              <a:pathLst>
                <a:path h="633984" w="633984">
                  <a:moveTo>
                    <a:pt x="0" y="0"/>
                  </a:moveTo>
                  <a:lnTo>
                    <a:pt x="633984" y="0"/>
                  </a:lnTo>
                  <a:lnTo>
                    <a:pt x="633984" y="633984"/>
                  </a:lnTo>
                  <a:lnTo>
                    <a:pt x="0" y="633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2670048" y="3291840"/>
            <a:ext cx="8229600" cy="1572768"/>
            <a:chOff x="0" y="0"/>
            <a:chExt cx="10972800" cy="2097024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0972800" cy="2097024"/>
            </a:xfrm>
            <a:custGeom>
              <a:avLst/>
              <a:gdLst/>
              <a:ahLst/>
              <a:cxnLst/>
              <a:rect r="r" b="b" t="t" l="l"/>
              <a:pathLst>
                <a:path h="2097024" w="10972800">
                  <a:moveTo>
                    <a:pt x="0" y="0"/>
                  </a:moveTo>
                  <a:lnTo>
                    <a:pt x="10972800" y="0"/>
                  </a:lnTo>
                  <a:lnTo>
                    <a:pt x="10972800" y="2097024"/>
                  </a:lnTo>
                  <a:lnTo>
                    <a:pt x="0" y="209702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51956" r="0" b="-51956"/>
              </a:stretch>
            </a:blip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47625"/>
              <a:ext cx="10972800" cy="214464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359"/>
                </a:lnSpc>
              </a:pPr>
              <a:r>
                <a:rPr lang="en-US" sz="2799" b="true">
                  <a:solidFill>
                    <a:srgbClr val="F7F2E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Corrente x Poupança</a:t>
              </a:r>
            </a:p>
            <a:p>
              <a:pPr algn="l">
                <a:lnSpc>
                  <a:spcPts val="2640"/>
                </a:lnSpc>
              </a:pPr>
              <a:r>
                <a:rPr lang="en-US" sz="2200">
                  <a:solidFill>
                    <a:srgbClr val="A0A0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 corrente é o dia a dia (PIX, cartão, contas). A poupança rende pouco — não a use como investimento.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1005840" y="5157216"/>
            <a:ext cx="10149840" cy="1828800"/>
            <a:chOff x="0" y="0"/>
            <a:chExt cx="13533120" cy="24384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3533120" cy="2438400"/>
            </a:xfrm>
            <a:custGeom>
              <a:avLst/>
              <a:gdLst/>
              <a:ahLst/>
              <a:cxnLst/>
              <a:rect r="r" b="b" t="t" l="l"/>
              <a:pathLst>
                <a:path h="2438400" w="13533120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13289280" y="0"/>
                  </a:lnTo>
                  <a:cubicBezTo>
                    <a:pt x="13423900" y="0"/>
                    <a:pt x="13533120" y="109220"/>
                    <a:pt x="13533120" y="243840"/>
                  </a:cubicBezTo>
                  <a:lnTo>
                    <a:pt x="13533120" y="2194560"/>
                  </a:lnTo>
                  <a:cubicBezTo>
                    <a:pt x="13533120" y="2329180"/>
                    <a:pt x="13423900" y="2438400"/>
                    <a:pt x="13289280" y="2438400"/>
                  </a:cubicBezTo>
                  <a:lnTo>
                    <a:pt x="243840" y="2438400"/>
                  </a:lnTo>
                  <a:cubicBezTo>
                    <a:pt x="109220" y="2438400"/>
                    <a:pt x="0" y="2329180"/>
                    <a:pt x="0" y="2194560"/>
                  </a:cubicBezTo>
                  <a:close/>
                </a:path>
              </a:pathLst>
            </a:custGeom>
            <a:solidFill>
              <a:srgbClr val="20203A"/>
            </a:solid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1426464" y="5596128"/>
            <a:ext cx="950976" cy="950976"/>
            <a:chOff x="0" y="0"/>
            <a:chExt cx="1267968" cy="1267968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267968" cy="1267968"/>
            </a:xfrm>
            <a:custGeom>
              <a:avLst/>
              <a:gdLst/>
              <a:ahLst/>
              <a:cxnLst/>
              <a:rect r="r" b="b" t="t" l="l"/>
              <a:pathLst>
                <a:path h="1267968" w="1267968">
                  <a:moveTo>
                    <a:pt x="0" y="633984"/>
                  </a:moveTo>
                  <a:cubicBezTo>
                    <a:pt x="0" y="283845"/>
                    <a:pt x="283845" y="0"/>
                    <a:pt x="633984" y="0"/>
                  </a:cubicBezTo>
                  <a:cubicBezTo>
                    <a:pt x="984123" y="0"/>
                    <a:pt x="1267968" y="283845"/>
                    <a:pt x="1267968" y="633984"/>
                  </a:cubicBezTo>
                  <a:cubicBezTo>
                    <a:pt x="1267968" y="984123"/>
                    <a:pt x="984123" y="1267968"/>
                    <a:pt x="633984" y="1267968"/>
                  </a:cubicBezTo>
                  <a:cubicBezTo>
                    <a:pt x="283845" y="1267968"/>
                    <a:pt x="0" y="984123"/>
                    <a:pt x="0" y="633984"/>
                  </a:cubicBezTo>
                  <a:close/>
                </a:path>
              </a:pathLst>
            </a:custGeom>
            <a:solidFill>
              <a:srgbClr val="6F6F95"/>
            </a:solid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1664208" y="5833872"/>
            <a:ext cx="475488" cy="475488"/>
            <a:chOff x="0" y="0"/>
            <a:chExt cx="633984" cy="633984"/>
          </a:xfrm>
        </p:grpSpPr>
        <p:sp>
          <p:nvSpPr>
            <p:cNvPr name="Freeform 29" id="29" descr="preencoded.png"/>
            <p:cNvSpPr/>
            <p:nvPr/>
          </p:nvSpPr>
          <p:spPr>
            <a:xfrm flipH="false" flipV="false" rot="0">
              <a:off x="0" y="0"/>
              <a:ext cx="633984" cy="633984"/>
            </a:xfrm>
            <a:custGeom>
              <a:avLst/>
              <a:gdLst/>
              <a:ahLst/>
              <a:cxnLst/>
              <a:rect r="r" b="b" t="t" l="l"/>
              <a:pathLst>
                <a:path h="633984" w="633984">
                  <a:moveTo>
                    <a:pt x="0" y="0"/>
                  </a:moveTo>
                  <a:lnTo>
                    <a:pt x="633984" y="0"/>
                  </a:lnTo>
                  <a:lnTo>
                    <a:pt x="633984" y="633984"/>
                  </a:lnTo>
                  <a:lnTo>
                    <a:pt x="0" y="633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2670048" y="5303520"/>
            <a:ext cx="8229600" cy="1572768"/>
            <a:chOff x="0" y="0"/>
            <a:chExt cx="10972800" cy="2097024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10972800" cy="2097024"/>
            </a:xfrm>
            <a:custGeom>
              <a:avLst/>
              <a:gdLst/>
              <a:ahLst/>
              <a:cxnLst/>
              <a:rect r="r" b="b" t="t" l="l"/>
              <a:pathLst>
                <a:path h="2097024" w="10972800">
                  <a:moveTo>
                    <a:pt x="0" y="0"/>
                  </a:moveTo>
                  <a:lnTo>
                    <a:pt x="10972800" y="0"/>
                  </a:lnTo>
                  <a:lnTo>
                    <a:pt x="10972800" y="2097024"/>
                  </a:lnTo>
                  <a:lnTo>
                    <a:pt x="0" y="209702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51956" r="0" b="-51956"/>
              </a:stretch>
            </a:blipFill>
          </p:spPr>
        </p:sp>
        <p:sp>
          <p:nvSpPr>
            <p:cNvPr name="TextBox 32" id="32"/>
            <p:cNvSpPr txBox="true"/>
            <p:nvPr/>
          </p:nvSpPr>
          <p:spPr>
            <a:xfrm>
              <a:off x="0" y="-47625"/>
              <a:ext cx="10972800" cy="214464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359"/>
                </a:lnSpc>
              </a:pPr>
              <a:r>
                <a:rPr lang="en-US" sz="2799" b="true">
                  <a:solidFill>
                    <a:srgbClr val="F7F2E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PIX é grátis e na hora</a:t>
              </a:r>
            </a:p>
            <a:p>
              <a:pPr algn="l">
                <a:lnSpc>
                  <a:spcPts val="2640"/>
                </a:lnSpc>
              </a:pPr>
              <a:r>
                <a:rPr lang="en-US" sz="2200">
                  <a:solidFill>
                    <a:srgbClr val="A0A0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Para pessoa física, transferir e receber por PIX é gratuito, 24h por dia. Cuidado com golpes: confira sempre o destinatário.</a:t>
              </a: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1005840" y="7168896"/>
            <a:ext cx="10149840" cy="1828800"/>
            <a:chOff x="0" y="0"/>
            <a:chExt cx="13533120" cy="2438400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13533120" cy="2438400"/>
            </a:xfrm>
            <a:custGeom>
              <a:avLst/>
              <a:gdLst/>
              <a:ahLst/>
              <a:cxnLst/>
              <a:rect r="r" b="b" t="t" l="l"/>
              <a:pathLst>
                <a:path h="2438400" w="13533120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13289280" y="0"/>
                  </a:lnTo>
                  <a:cubicBezTo>
                    <a:pt x="13423900" y="0"/>
                    <a:pt x="13533120" y="109220"/>
                    <a:pt x="13533120" y="243840"/>
                  </a:cubicBezTo>
                  <a:lnTo>
                    <a:pt x="13533120" y="2194560"/>
                  </a:lnTo>
                  <a:cubicBezTo>
                    <a:pt x="13533120" y="2329180"/>
                    <a:pt x="13423900" y="2438400"/>
                    <a:pt x="13289280" y="2438400"/>
                  </a:cubicBezTo>
                  <a:lnTo>
                    <a:pt x="243840" y="2438400"/>
                  </a:lnTo>
                  <a:cubicBezTo>
                    <a:pt x="109220" y="2438400"/>
                    <a:pt x="0" y="2329180"/>
                    <a:pt x="0" y="2194560"/>
                  </a:cubicBezTo>
                  <a:close/>
                </a:path>
              </a:pathLst>
            </a:custGeom>
            <a:solidFill>
              <a:srgbClr val="20203A"/>
            </a:solidFill>
          </p:spPr>
        </p:sp>
      </p:grpSp>
      <p:grpSp>
        <p:nvGrpSpPr>
          <p:cNvPr name="Group 35" id="35"/>
          <p:cNvGrpSpPr/>
          <p:nvPr/>
        </p:nvGrpSpPr>
        <p:grpSpPr>
          <a:xfrm rot="0">
            <a:off x="1426464" y="7607808"/>
            <a:ext cx="950976" cy="950976"/>
            <a:chOff x="0" y="0"/>
            <a:chExt cx="1267968" cy="1267968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1267968" cy="1267968"/>
            </a:xfrm>
            <a:custGeom>
              <a:avLst/>
              <a:gdLst/>
              <a:ahLst/>
              <a:cxnLst/>
              <a:rect r="r" b="b" t="t" l="l"/>
              <a:pathLst>
                <a:path h="1267968" w="1267968">
                  <a:moveTo>
                    <a:pt x="0" y="633984"/>
                  </a:moveTo>
                  <a:cubicBezTo>
                    <a:pt x="0" y="283845"/>
                    <a:pt x="283845" y="0"/>
                    <a:pt x="633984" y="0"/>
                  </a:cubicBezTo>
                  <a:cubicBezTo>
                    <a:pt x="984123" y="0"/>
                    <a:pt x="1267968" y="283845"/>
                    <a:pt x="1267968" y="633984"/>
                  </a:cubicBezTo>
                  <a:cubicBezTo>
                    <a:pt x="1267968" y="984123"/>
                    <a:pt x="984123" y="1267968"/>
                    <a:pt x="633984" y="1267968"/>
                  </a:cubicBezTo>
                  <a:cubicBezTo>
                    <a:pt x="283845" y="1267968"/>
                    <a:pt x="0" y="984123"/>
                    <a:pt x="0" y="633984"/>
                  </a:cubicBezTo>
                  <a:close/>
                </a:path>
              </a:pathLst>
            </a:custGeom>
            <a:solidFill>
              <a:srgbClr val="6F6F95"/>
            </a:solidFill>
          </p:spPr>
        </p:sp>
      </p:grpSp>
      <p:grpSp>
        <p:nvGrpSpPr>
          <p:cNvPr name="Group 37" id="37"/>
          <p:cNvGrpSpPr/>
          <p:nvPr/>
        </p:nvGrpSpPr>
        <p:grpSpPr>
          <a:xfrm rot="0">
            <a:off x="1664208" y="7845552"/>
            <a:ext cx="475488" cy="475488"/>
            <a:chOff x="0" y="0"/>
            <a:chExt cx="633984" cy="633984"/>
          </a:xfrm>
        </p:grpSpPr>
        <p:sp>
          <p:nvSpPr>
            <p:cNvPr name="Freeform 38" id="38" descr="preencoded.png"/>
            <p:cNvSpPr/>
            <p:nvPr/>
          </p:nvSpPr>
          <p:spPr>
            <a:xfrm flipH="false" flipV="false" rot="0">
              <a:off x="0" y="0"/>
              <a:ext cx="633984" cy="633984"/>
            </a:xfrm>
            <a:custGeom>
              <a:avLst/>
              <a:gdLst/>
              <a:ahLst/>
              <a:cxnLst/>
              <a:rect r="r" b="b" t="t" l="l"/>
              <a:pathLst>
                <a:path h="633984" w="633984">
                  <a:moveTo>
                    <a:pt x="0" y="0"/>
                  </a:moveTo>
                  <a:lnTo>
                    <a:pt x="633984" y="0"/>
                  </a:lnTo>
                  <a:lnTo>
                    <a:pt x="633984" y="633984"/>
                  </a:lnTo>
                  <a:lnTo>
                    <a:pt x="0" y="633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grpSp>
        <p:nvGrpSpPr>
          <p:cNvPr name="Group 39" id="39"/>
          <p:cNvGrpSpPr/>
          <p:nvPr/>
        </p:nvGrpSpPr>
        <p:grpSpPr>
          <a:xfrm rot="0">
            <a:off x="2670048" y="7315200"/>
            <a:ext cx="8229600" cy="1572768"/>
            <a:chOff x="0" y="0"/>
            <a:chExt cx="10972800" cy="2097024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10972800" cy="2097024"/>
            </a:xfrm>
            <a:custGeom>
              <a:avLst/>
              <a:gdLst/>
              <a:ahLst/>
              <a:cxnLst/>
              <a:rect r="r" b="b" t="t" l="l"/>
              <a:pathLst>
                <a:path h="2097024" w="10972800">
                  <a:moveTo>
                    <a:pt x="0" y="0"/>
                  </a:moveTo>
                  <a:lnTo>
                    <a:pt x="10972800" y="0"/>
                  </a:lnTo>
                  <a:lnTo>
                    <a:pt x="10972800" y="2097024"/>
                  </a:lnTo>
                  <a:lnTo>
                    <a:pt x="0" y="209702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51956" r="0" b="-51956"/>
              </a:stretch>
            </a:blipFill>
          </p:spPr>
        </p:sp>
        <p:sp>
          <p:nvSpPr>
            <p:cNvPr name="TextBox 41" id="41"/>
            <p:cNvSpPr txBox="true"/>
            <p:nvPr/>
          </p:nvSpPr>
          <p:spPr>
            <a:xfrm>
              <a:off x="0" y="-47625"/>
              <a:ext cx="10972800" cy="214464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359"/>
                </a:lnSpc>
              </a:pPr>
              <a:r>
                <a:rPr lang="en-US" sz="2799" b="true">
                  <a:solidFill>
                    <a:srgbClr val="F7F2E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Fuja do cheque especial</a:t>
              </a:r>
            </a:p>
            <a:p>
              <a:pPr algn="l">
                <a:lnSpc>
                  <a:spcPts val="2640"/>
                </a:lnSpc>
              </a:pPr>
              <a:r>
                <a:rPr lang="en-US" sz="2200">
                  <a:solidFill>
                    <a:srgbClr val="A0A0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O limite que "aparece" na conta é dívida caríssima. Se usar, quite o quanto antes.</a:t>
              </a:r>
            </a:p>
          </p:txBody>
        </p:sp>
      </p:grpSp>
      <p:grpSp>
        <p:nvGrpSpPr>
          <p:cNvPr name="Group 42" id="42"/>
          <p:cNvGrpSpPr/>
          <p:nvPr/>
        </p:nvGrpSpPr>
        <p:grpSpPr>
          <a:xfrm rot="0">
            <a:off x="11612880" y="3145536"/>
            <a:ext cx="5669280" cy="6108192"/>
            <a:chOff x="0" y="0"/>
            <a:chExt cx="7559040" cy="8144256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7559040" cy="8144256"/>
            </a:xfrm>
            <a:custGeom>
              <a:avLst/>
              <a:gdLst/>
              <a:ahLst/>
              <a:cxnLst/>
              <a:rect r="r" b="b" t="t" l="l"/>
              <a:pathLst>
                <a:path h="8144256" w="7559040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7315200" y="0"/>
                  </a:lnTo>
                  <a:cubicBezTo>
                    <a:pt x="7449820" y="0"/>
                    <a:pt x="7559040" y="109220"/>
                    <a:pt x="7559040" y="243840"/>
                  </a:cubicBezTo>
                  <a:lnTo>
                    <a:pt x="7559040" y="7900416"/>
                  </a:lnTo>
                  <a:cubicBezTo>
                    <a:pt x="7559040" y="8035036"/>
                    <a:pt x="7449820" y="8144256"/>
                    <a:pt x="7315200" y="8144256"/>
                  </a:cubicBezTo>
                  <a:lnTo>
                    <a:pt x="243840" y="8144256"/>
                  </a:lnTo>
                  <a:cubicBezTo>
                    <a:pt x="109220" y="8144256"/>
                    <a:pt x="0" y="8035036"/>
                    <a:pt x="0" y="7900416"/>
                  </a:cubicBezTo>
                  <a:close/>
                </a:path>
              </a:pathLst>
            </a:custGeom>
            <a:solidFill>
              <a:srgbClr val="292946"/>
            </a:solidFill>
          </p:spPr>
        </p:sp>
      </p:grpSp>
      <p:grpSp>
        <p:nvGrpSpPr>
          <p:cNvPr name="Group 44" id="44"/>
          <p:cNvGrpSpPr/>
          <p:nvPr/>
        </p:nvGrpSpPr>
        <p:grpSpPr>
          <a:xfrm rot="0">
            <a:off x="12070080" y="3584448"/>
            <a:ext cx="1024128" cy="1024128"/>
            <a:chOff x="0" y="0"/>
            <a:chExt cx="1365504" cy="1365504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1365504" cy="1365504"/>
            </a:xfrm>
            <a:custGeom>
              <a:avLst/>
              <a:gdLst/>
              <a:ahLst/>
              <a:cxnLst/>
              <a:rect r="r" b="b" t="t" l="l"/>
              <a:pathLst>
                <a:path h="1365504" w="1365504">
                  <a:moveTo>
                    <a:pt x="0" y="682752"/>
                  </a:moveTo>
                  <a:cubicBezTo>
                    <a:pt x="0" y="305689"/>
                    <a:pt x="305689" y="0"/>
                    <a:pt x="682752" y="0"/>
                  </a:cubicBezTo>
                  <a:cubicBezTo>
                    <a:pt x="1059815" y="0"/>
                    <a:pt x="1365504" y="305689"/>
                    <a:pt x="1365504" y="682752"/>
                  </a:cubicBezTo>
                  <a:cubicBezTo>
                    <a:pt x="1365504" y="1059815"/>
                    <a:pt x="1059815" y="1365504"/>
                    <a:pt x="682752" y="1365504"/>
                  </a:cubicBezTo>
                  <a:cubicBezTo>
                    <a:pt x="305689" y="1365504"/>
                    <a:pt x="0" y="1059815"/>
                    <a:pt x="0" y="682752"/>
                  </a:cubicBezTo>
                  <a:close/>
                </a:path>
              </a:pathLst>
            </a:custGeom>
            <a:solidFill>
              <a:srgbClr val="2B2B4C"/>
            </a:solidFill>
          </p:spPr>
        </p:sp>
      </p:grpSp>
      <p:grpSp>
        <p:nvGrpSpPr>
          <p:cNvPr name="Group 46" id="46"/>
          <p:cNvGrpSpPr/>
          <p:nvPr/>
        </p:nvGrpSpPr>
        <p:grpSpPr>
          <a:xfrm rot="0">
            <a:off x="12326112" y="3840480"/>
            <a:ext cx="512064" cy="512064"/>
            <a:chOff x="0" y="0"/>
            <a:chExt cx="682752" cy="682752"/>
          </a:xfrm>
        </p:grpSpPr>
        <p:sp>
          <p:nvSpPr>
            <p:cNvPr name="Freeform 47" id="47" descr="preencoded.png"/>
            <p:cNvSpPr/>
            <p:nvPr/>
          </p:nvSpPr>
          <p:spPr>
            <a:xfrm flipH="false" flipV="false" rot="0">
              <a:off x="0" y="0"/>
              <a:ext cx="682752" cy="682752"/>
            </a:xfrm>
            <a:custGeom>
              <a:avLst/>
              <a:gdLst/>
              <a:ahLst/>
              <a:cxnLst/>
              <a:rect r="r" b="b" t="t" l="l"/>
              <a:pathLst>
                <a:path h="682752" w="682752">
                  <a:moveTo>
                    <a:pt x="0" y="0"/>
                  </a:moveTo>
                  <a:lnTo>
                    <a:pt x="682752" y="0"/>
                  </a:lnTo>
                  <a:lnTo>
                    <a:pt x="682752" y="682752"/>
                  </a:lnTo>
                  <a:lnTo>
                    <a:pt x="0" y="6827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  <p:grpSp>
        <p:nvGrpSpPr>
          <p:cNvPr name="Group 48" id="48"/>
          <p:cNvGrpSpPr/>
          <p:nvPr/>
        </p:nvGrpSpPr>
        <p:grpSpPr>
          <a:xfrm rot="0">
            <a:off x="13313664" y="3547872"/>
            <a:ext cx="3657600" cy="1133856"/>
            <a:chOff x="0" y="0"/>
            <a:chExt cx="4876800" cy="1511808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4876800" cy="1511808"/>
            </a:xfrm>
            <a:custGeom>
              <a:avLst/>
              <a:gdLst/>
              <a:ahLst/>
              <a:cxnLst/>
              <a:rect r="r" b="b" t="t" l="l"/>
              <a:pathLst>
                <a:path h="1511808" w="4876800">
                  <a:moveTo>
                    <a:pt x="0" y="0"/>
                  </a:moveTo>
                  <a:lnTo>
                    <a:pt x="4876800" y="0"/>
                  </a:lnTo>
                  <a:lnTo>
                    <a:pt x="4876800" y="1511808"/>
                  </a:lnTo>
                  <a:lnTo>
                    <a:pt x="0" y="151180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2854" r="0" b="-12854"/>
              </a:stretch>
            </a:blipFill>
          </p:spPr>
        </p:sp>
        <p:sp>
          <p:nvSpPr>
            <p:cNvPr name="TextBox 50" id="50"/>
            <p:cNvSpPr txBox="true"/>
            <p:nvPr/>
          </p:nvSpPr>
          <p:spPr>
            <a:xfrm>
              <a:off x="0" y="0"/>
              <a:ext cx="4876800" cy="151180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201"/>
                </a:lnSpc>
              </a:pPr>
              <a:r>
                <a:rPr lang="en-US" sz="2900" b="true">
                  <a:solidFill>
                    <a:srgbClr val="F7F2EB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Seu dinheiro</a:t>
              </a:r>
            </a:p>
            <a:p>
              <a:pPr algn="l">
                <a:lnSpc>
                  <a:spcPts val="3201"/>
                </a:lnSpc>
              </a:pPr>
              <a:r>
                <a:rPr lang="en-US" sz="2900" b="true">
                  <a:solidFill>
                    <a:srgbClr val="F7F2EB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está protegido</a:t>
              </a:r>
            </a:p>
          </p:txBody>
        </p:sp>
      </p:grpSp>
      <p:sp>
        <p:nvSpPr>
          <p:cNvPr name="TextBox 51" id="51"/>
          <p:cNvSpPr txBox="true"/>
          <p:nvPr/>
        </p:nvSpPr>
        <p:spPr>
          <a:xfrm rot="0">
            <a:off x="12070080" y="4963287"/>
            <a:ext cx="4937760" cy="2790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54990" indent="-277495" lvl="1">
              <a:lnSpc>
                <a:spcPts val="2760"/>
              </a:lnSpc>
              <a:buFont typeface="Arial"/>
              <a:buChar char="•"/>
            </a:pPr>
            <a:r>
              <a:rPr lang="en-US" sz="2300">
                <a:solidFill>
                  <a:srgbClr val="F1ECE4"/>
                </a:solidFill>
                <a:latin typeface="Calibri (MS)"/>
                <a:ea typeface="Calibri (MS)"/>
                <a:cs typeface="Calibri (MS)"/>
                <a:sym typeface="Calibri (MS)"/>
              </a:rPr>
              <a:t>O FGC garante até R$ 250 mil por CPF, por banco (conta e poupança).</a:t>
            </a:r>
          </a:p>
          <a:p>
            <a:pPr algn="l" marL="554990" indent="-277495" lvl="1">
              <a:lnSpc>
                <a:spcPts val="2760"/>
              </a:lnSpc>
              <a:buFont typeface="Arial"/>
              <a:buChar char="•"/>
            </a:pPr>
            <a:r>
              <a:rPr lang="en-US" sz="2300">
                <a:solidFill>
                  <a:srgbClr val="F1ECE4"/>
                </a:solidFill>
                <a:latin typeface="Calibri (MS)"/>
                <a:ea typeface="Calibri (MS)"/>
                <a:cs typeface="Calibri (MS)"/>
                <a:sym typeface="Calibri (MS)"/>
              </a:rPr>
              <a:t>Ative a verificação em duas etapas no app.</a:t>
            </a:r>
          </a:p>
          <a:p>
            <a:pPr algn="l" marL="554990" indent="-277495" lvl="1">
              <a:lnSpc>
                <a:spcPts val="2760"/>
              </a:lnSpc>
              <a:buFont typeface="Arial"/>
              <a:buChar char="•"/>
            </a:pPr>
            <a:r>
              <a:rPr lang="en-US" sz="2300">
                <a:solidFill>
                  <a:srgbClr val="F1ECE4"/>
                </a:solidFill>
                <a:latin typeface="Calibri (MS)"/>
                <a:ea typeface="Calibri (MS)"/>
                <a:cs typeface="Calibri (MS)"/>
                <a:sym typeface="Calibri (MS)"/>
              </a:rPr>
              <a:t>Nunca compartilhe senha nem código por mensagem.</a:t>
            </a:r>
          </a:p>
        </p:txBody>
      </p:sp>
      <p:grpSp>
        <p:nvGrpSpPr>
          <p:cNvPr name="Group 52" id="52"/>
          <p:cNvGrpSpPr/>
          <p:nvPr/>
        </p:nvGrpSpPr>
        <p:grpSpPr>
          <a:xfrm rot="0">
            <a:off x="12070080" y="8522208"/>
            <a:ext cx="292608" cy="292608"/>
            <a:chOff x="0" y="0"/>
            <a:chExt cx="390144" cy="390144"/>
          </a:xfrm>
        </p:grpSpPr>
        <p:sp>
          <p:nvSpPr>
            <p:cNvPr name="Freeform 53" id="53" descr="preencoded.png"/>
            <p:cNvSpPr/>
            <p:nvPr/>
          </p:nvSpPr>
          <p:spPr>
            <a:xfrm flipH="false" flipV="false" rot="0">
              <a:off x="0" y="0"/>
              <a:ext cx="390144" cy="390144"/>
            </a:xfrm>
            <a:custGeom>
              <a:avLst/>
              <a:gdLst/>
              <a:ahLst/>
              <a:cxnLst/>
              <a:rect r="r" b="b" t="t" l="l"/>
              <a:pathLst>
                <a:path h="390144" w="390144">
                  <a:moveTo>
                    <a:pt x="0" y="0"/>
                  </a:moveTo>
                  <a:lnTo>
                    <a:pt x="390144" y="0"/>
                  </a:lnTo>
                  <a:lnTo>
                    <a:pt x="390144" y="390144"/>
                  </a:lnTo>
                  <a:lnTo>
                    <a:pt x="0" y="3901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</p:grpSp>
      <p:grpSp>
        <p:nvGrpSpPr>
          <p:cNvPr name="Group 54" id="54"/>
          <p:cNvGrpSpPr/>
          <p:nvPr/>
        </p:nvGrpSpPr>
        <p:grpSpPr>
          <a:xfrm rot="0">
            <a:off x="12508992" y="8412480"/>
            <a:ext cx="4389120" cy="548640"/>
            <a:chOff x="0" y="0"/>
            <a:chExt cx="5852160" cy="731520"/>
          </a:xfrm>
        </p:grpSpPr>
        <p:sp>
          <p:nvSpPr>
            <p:cNvPr name="Freeform 55" id="55"/>
            <p:cNvSpPr/>
            <p:nvPr/>
          </p:nvSpPr>
          <p:spPr>
            <a:xfrm flipH="false" flipV="false" rot="0">
              <a:off x="0" y="0"/>
              <a:ext cx="5852160" cy="731520"/>
            </a:xfrm>
            <a:custGeom>
              <a:avLst/>
              <a:gdLst/>
              <a:ahLst/>
              <a:cxnLst/>
              <a:rect r="r" b="b" t="t" l="l"/>
              <a:pathLst>
                <a:path h="731520" w="5852160">
                  <a:moveTo>
                    <a:pt x="0" y="0"/>
                  </a:moveTo>
                  <a:lnTo>
                    <a:pt x="5852160" y="0"/>
                  </a:lnTo>
                  <a:lnTo>
                    <a:pt x="585216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05880" r="0" b="-105880"/>
              </a:stretch>
            </a:blipFill>
          </p:spPr>
        </p:sp>
        <p:sp>
          <p:nvSpPr>
            <p:cNvPr name="TextBox 56" id="56"/>
            <p:cNvSpPr txBox="true"/>
            <p:nvPr/>
          </p:nvSpPr>
          <p:spPr>
            <a:xfrm>
              <a:off x="0" y="-47625"/>
              <a:ext cx="5852160" cy="77914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760"/>
                </a:lnSpc>
              </a:pPr>
              <a:r>
                <a:rPr lang="en-US" b="true" sz="2300" u="sng">
                  <a:solidFill>
                    <a:srgbClr val="E4BE78"/>
                  </a:solidFill>
                  <a:latin typeface="Calibri (MS) Bold"/>
                  <a:ea typeface="Calibri (MS) Bold"/>
                  <a:cs typeface="Calibri (MS) Bold"/>
                  <a:sym typeface="Calibri (MS) Bold"/>
                  <a:hlinkClick r:id="rId10" tooltip="https://www.fgc.org.br/"/>
                </a:rPr>
                <a:t>fgc.org.br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DAHMsXJhI38</dc:identifier>
  <dcterms:modified xsi:type="dcterms:W3CDTF">2011-08-01T06:04:30Z</dcterms:modified>
  <cp:revision>1</cp:revision>
  <dc:title>Dinheiro_Inteligente_Marcelo_Raposo.pptx</dc:title>
</cp:coreProperties>
</file>